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64" r:id="rId2"/>
    <p:sldId id="256" r:id="rId3"/>
    <p:sldId id="268" r:id="rId4"/>
    <p:sldId id="261" r:id="rId5"/>
    <p:sldId id="274" r:id="rId6"/>
    <p:sldId id="275" r:id="rId7"/>
    <p:sldId id="267" r:id="rId8"/>
    <p:sldId id="258" r:id="rId9"/>
    <p:sldId id="276" r:id="rId10"/>
    <p:sldId id="277" r:id="rId11"/>
    <p:sldId id="265" r:id="rId12"/>
    <p:sldId id="259" r:id="rId13"/>
    <p:sldId id="270" r:id="rId14"/>
    <p:sldId id="271" r:id="rId15"/>
    <p:sldId id="280" r:id="rId16"/>
    <p:sldId id="278" r:id="rId17"/>
    <p:sldId id="266" r:id="rId18"/>
    <p:sldId id="260" r:id="rId19"/>
    <p:sldId id="272" r:id="rId20"/>
    <p:sldId id="273" r:id="rId21"/>
    <p:sldId id="279" r:id="rId22"/>
  </p:sldIdLst>
  <p:sldSz cx="24384000" cy="13716000"/>
  <p:notesSz cx="6799263" cy="9929813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IBM Plex Sans" panose="020B05030502030002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9GxPQkztJh+77hrQrIDxbac1A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02" y="18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9151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7831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175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0879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335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3001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8309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0683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4033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472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6307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4981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61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8697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3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023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6986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635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22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3048000" y="2244726"/>
            <a:ext cx="18288001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3048000" y="7204076"/>
            <a:ext cx="18288001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1679576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7840662" y="-2513012"/>
            <a:ext cx="8702676" cy="2103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14266862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3598862" y="-1192212"/>
            <a:ext cx="11623676" cy="15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87052" y="3795838"/>
            <a:ext cx="18288000" cy="1715334"/>
          </a:xfrm>
        </p:spPr>
        <p:txBody>
          <a:bodyPr/>
          <a:lstStyle/>
          <a:p>
            <a:r>
              <a:rPr lang="pl-PL" b="1" dirty="0"/>
              <a:t> „Włączenie wyłączonych - aktywne instrumenty wsparcia osób niepełnosprawnych na rynku pracy”</a:t>
            </a:r>
          </a:p>
        </p:txBody>
      </p:sp>
      <p:pic>
        <p:nvPicPr>
          <p:cNvPr id="10242" name="Picture 2" descr="Zasady promocji i oznakowania projektów w Programie - umowy podpisane od 1  stycznia 2018 roku - Ministerstwo Funduszy i Polityki Regionalnej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052" y="282269"/>
            <a:ext cx="19009896" cy="244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 descr="Tytuł: Stopka z logotypami partnerów projektu — opis: Kolejnośc logotypów: znaku Ministerstwa Rodziny i Polityki Społecznej, znak Polskiego Związku Głuchych z siedzibą w Warszawie, znak Polskiej Organizacji Pracodawców Osób Niepełnosprawnych z siedzibą &#10;w Warszawie oraz znak Stowarzyszenia Czas Przestrzeń Tożsamość z siedzibą w Szczecinie.">
            <a:extLst>
              <a:ext uri="{FF2B5EF4-FFF2-40B4-BE49-F238E27FC236}">
                <a16:creationId xmlns:a16="http://schemas.microsoft.com/office/drawing/2014/main" id="{EBBF86D8-0937-4902-A410-1DD6BD61046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55" y="11071308"/>
            <a:ext cx="22960994" cy="22347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9308FEC-6FCC-F638-B270-225A81DB6948}"/>
              </a:ext>
            </a:extLst>
          </p:cNvPr>
          <p:cNvSpPr txBox="1"/>
          <p:nvPr/>
        </p:nvSpPr>
        <p:spPr>
          <a:xfrm>
            <a:off x="2983831" y="6054550"/>
            <a:ext cx="16186485" cy="4148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/>
              <a:t>nr POWR.02.06.00-00-0065/19</a:t>
            </a:r>
          </a:p>
          <a:p>
            <a:r>
              <a:rPr lang="pl-PL" sz="3200" dirty="0"/>
              <a:t>jest współfinansowany ze środków Unii Europejskiej w ramach Programu Operacyjnego Wiedza Edukacja Rozwój 2014-2020.</a:t>
            </a:r>
          </a:p>
          <a:p>
            <a:endParaRPr lang="pl-PL" sz="3200" dirty="0"/>
          </a:p>
          <a:p>
            <a:r>
              <a:rPr lang="pl-PL" sz="3200" dirty="0"/>
              <a:t>Beneficjent: Ministerstwo Rodziny i Polityki Społecznej. Wartość projektu:</a:t>
            </a:r>
          </a:p>
          <a:p>
            <a:r>
              <a:rPr lang="pl-PL" sz="3200" dirty="0"/>
              <a:t>25 960 062,61 PLN, w tym dofinansowanie z EFS wynosi 21 879 140,76 PLN</a:t>
            </a:r>
          </a:p>
          <a:p>
            <a:endParaRPr lang="pl-PL" sz="3200" dirty="0"/>
          </a:p>
          <a:p>
            <a:r>
              <a:rPr lang="pl-PL" sz="3200" dirty="0"/>
              <a:t>Projekt partnerski</a:t>
            </a:r>
          </a:p>
        </p:txBody>
      </p:sp>
    </p:spTree>
    <p:extLst>
      <p:ext uri="{BB962C8B-B14F-4D97-AF65-F5344CB8AC3E}">
        <p14:creationId xmlns:p14="http://schemas.microsoft.com/office/powerpoint/2010/main" val="217745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3930952" y="804670"/>
            <a:ext cx="14691156" cy="18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l-PL" sz="7000" b="1" dirty="0">
                <a:solidFill>
                  <a:srgbClr val="706F6F"/>
                </a:solidFill>
                <a:latin typeface="IBM Plex Sans"/>
              </a:rPr>
              <a:t>Biznes bez barier – </a:t>
            </a:r>
            <a:br>
              <a:rPr lang="pl-PL" sz="7000" b="1" dirty="0">
                <a:solidFill>
                  <a:srgbClr val="706F6F"/>
                </a:solidFill>
                <a:latin typeface="IBM Plex Sans"/>
              </a:rPr>
            </a:br>
            <a:r>
              <a:rPr lang="pl-PL" sz="4400" b="1" dirty="0">
                <a:solidFill>
                  <a:srgbClr val="706F6F"/>
                </a:solidFill>
                <a:latin typeface="IBM Plex Sans"/>
              </a:rPr>
              <a:t>Asystent działalności gospodarczej</a:t>
            </a:r>
          </a:p>
          <a:p>
            <a:endParaRPr lang="pl-PL" sz="3200" dirty="0"/>
          </a:p>
          <a:p>
            <a:endParaRPr lang="pl-PL" sz="7000" b="1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" name="Google Shape;95;p2">
            <a:extLst>
              <a:ext uri="{FF2B5EF4-FFF2-40B4-BE49-F238E27FC236}">
                <a16:creationId xmlns:a16="http://schemas.microsoft.com/office/drawing/2014/main" id="{1B04EA70-F38A-4F44-9ED4-F8FB6429BF9F}"/>
              </a:ext>
            </a:extLst>
          </p:cNvPr>
          <p:cNvSpPr txBox="1"/>
          <p:nvPr/>
        </p:nvSpPr>
        <p:spPr>
          <a:xfrm>
            <a:off x="1256242" y="2842106"/>
            <a:ext cx="22096713" cy="918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l-PL" sz="4000" dirty="0"/>
              <a:t>Mocne strony Instrumentu – wnioski z pilotażu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/>
              <a:t>Wprowadzenie refundacji na usługi asystenta pozwala na wyrównanie szans </a:t>
            </a:r>
            <a:r>
              <a:rPr lang="pl-PL" sz="4000" dirty="0" err="1"/>
              <a:t>OzN</a:t>
            </a:r>
            <a:r>
              <a:rPr lang="pl-PL" sz="4000" dirty="0"/>
              <a:t> w prowadzeniu biznesu względem pełnosprawnych przedsiębiorców. Wsparcie w postaci refundacji części kosztów zatrudnienia asystenta stanowi wyrównanie ich szans i realne wspiera w czynnościach, które są dla nich problematyczne.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/>
              <a:t>Wykorzystanie instrumentu uniezależnia od dobrowolnej pomocy z zewnątrz, wzmacnia podmiotowość i samodzielność w prowadzeniu swojej firmy.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/>
              <a:t>Instrument zwiększa efektywność prowadzonej przez </a:t>
            </a:r>
            <a:r>
              <a:rPr lang="pl-PL" sz="4000" dirty="0" err="1"/>
              <a:t>OzN</a:t>
            </a:r>
            <a:r>
              <a:rPr lang="pl-PL" sz="4000" dirty="0"/>
              <a:t> działalności gospodarczej.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/>
              <a:t>Wsparcie asystenta stanowi wzmocnienie możliwości </a:t>
            </a:r>
            <a:r>
              <a:rPr lang="pl-PL" sz="4000" dirty="0" err="1"/>
              <a:t>OzN</a:t>
            </a:r>
            <a:r>
              <a:rPr lang="pl-PL" sz="4000" dirty="0"/>
              <a:t> w rozwoju swojego biznesu na starcie i zwiększa ich szansę na powodzenie w utrzymaniu i rozwoju działalności gospodarczej, a tym samym na możliwość realizacji obranej drogi zawodowej i niezależności finansowej. </a:t>
            </a:r>
          </a:p>
        </p:txBody>
      </p:sp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5A72A6B8-DB91-8996-DAF6-CD6B809F493C}"/>
              </a:ext>
            </a:extLst>
          </p:cNvPr>
          <p:cNvCxnSpPr>
            <a:cxnSpLocks/>
          </p:cNvCxnSpPr>
          <p:nvPr/>
        </p:nvCxnSpPr>
        <p:spPr>
          <a:xfrm>
            <a:off x="23735806" y="804670"/>
            <a:ext cx="0" cy="1505393"/>
          </a:xfrm>
          <a:prstGeom prst="straightConnector1">
            <a:avLst/>
          </a:prstGeom>
          <a:noFill/>
          <a:ln w="63500" cap="flat" cmpd="sng">
            <a:solidFill>
              <a:srgbClr val="F7A6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55864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"/>
          <p:cNvCxnSpPr/>
          <p:nvPr/>
        </p:nvCxnSpPr>
        <p:spPr>
          <a:xfrm>
            <a:off x="1781373" y="5026025"/>
            <a:ext cx="843840" cy="0"/>
          </a:xfrm>
          <a:prstGeom prst="straightConnector1">
            <a:avLst/>
          </a:prstGeom>
          <a:noFill/>
          <a:ln w="63500" cap="flat" cmpd="sng">
            <a:solidFill>
              <a:srgbClr val="F7A6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87" name="Google Shape;87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93209" y="462723"/>
            <a:ext cx="6467092" cy="469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1631" y="5443749"/>
            <a:ext cx="3233545" cy="51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47406" y="5565767"/>
            <a:ext cx="3111524" cy="488082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1856389" y="10279907"/>
            <a:ext cx="94302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l-PL" sz="2400" b="1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050" name="Picture 2" descr="W stopce widnieją trzy logotypy: Fundusze Europejskie, barwy Rzeczypospolitej Polskiej, Unia Europejska Europejske Fundusze Strukturalne i Inwestycyjne.&#10;Pod logotypami znajduje się nazwa projektu: „Włączenie wyłączonych – aktywne instrumenty wsparcia osób niepełnosprawnych na rynku pracy” &#10;Nr projektu: POWR.02.06.00-00-0065/19&#10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725" y="692377"/>
            <a:ext cx="8298593" cy="105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olejnośc logotypów: znaku Ministerstwa Rodziny i Polityki Społecznej, znak Polskiego Związku Głuchych z siedzibą w Warszawie, znak Polskiej Organizacji Pracodawców Osób Niepełnosprawnych z siedzibą &#10;w Warszawie oraz znak Stowarzyszenia Czas Przestrzeń Tożsamość z siedzibą w Szczecinie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725" y="11836401"/>
            <a:ext cx="10019700" cy="10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Google Shape;84;p1"/>
          <p:cNvSpPr txBox="1"/>
          <p:nvPr/>
        </p:nvSpPr>
        <p:spPr>
          <a:xfrm>
            <a:off x="1781375" y="5565775"/>
            <a:ext cx="1705740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l-PL" sz="9600" b="1" dirty="0">
                <a:solidFill>
                  <a:srgbClr val="706F6F"/>
                </a:solidFill>
                <a:latin typeface="IBM Plex Sans"/>
              </a:rPr>
              <a:t>Nowa droga zawodowa -  </a:t>
            </a:r>
            <a:r>
              <a:rPr lang="pl-PL" sz="7200" b="1" dirty="0">
                <a:solidFill>
                  <a:srgbClr val="706F6F"/>
                </a:solidFill>
                <a:latin typeface="IBM Plex Sans"/>
              </a:rPr>
              <a:t>specjalistyczne doradztwo zawodowe dla osób z niepełnosprawnościami</a:t>
            </a:r>
            <a:endParaRPr sz="7000" b="1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330527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1336453" y="2954401"/>
            <a:ext cx="22096713" cy="918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l-PL" sz="4000" u="sng" dirty="0"/>
              <a:t>Cel instrumentu</a:t>
            </a:r>
          </a:p>
          <a:p>
            <a:r>
              <a:rPr lang="pl-PL" sz="4000" dirty="0"/>
              <a:t>Instrument zakładał realizację następujących celów:</a:t>
            </a:r>
          </a:p>
          <a:p>
            <a:r>
              <a:rPr lang="pl-PL" sz="4000" dirty="0"/>
              <a:t>•	reorientacja zawodowa oraz wsparcie przedsiębiorczości w tym podejmowania działalności gospodarczej przez osoby z niepełnosprawnościami, w szczególności te, którym nabyta lub pogłębiająca się niepełnosprawność uniemożliwia kontynuowanie dotychczasowej pracy,</a:t>
            </a:r>
          </a:p>
          <a:p>
            <a:r>
              <a:rPr lang="pl-PL" sz="4000" dirty="0"/>
              <a:t>•	umożliwienie dostępu do usług doradczych w formie dostosowanej do potrzeb </a:t>
            </a:r>
            <a:r>
              <a:rPr lang="pl-PL" sz="4000" dirty="0" err="1"/>
              <a:t>OzN</a:t>
            </a:r>
            <a:r>
              <a:rPr lang="pl-PL" sz="4000" dirty="0"/>
              <a:t> (stacjonarna, zdalna),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/>
              <a:t>podniesienie świadomości w zakresie praw i przywilejów oraz dostępu do instrumentów rynku pracy adresowanych do </a:t>
            </a:r>
            <a:r>
              <a:rPr lang="pl-PL" sz="4000" dirty="0" err="1"/>
              <a:t>OzN</a:t>
            </a:r>
            <a:r>
              <a:rPr lang="pl-PL" sz="4000" dirty="0"/>
              <a:t>.</a:t>
            </a:r>
          </a:p>
          <a:p>
            <a:endParaRPr lang="pl-PL" sz="4000" dirty="0"/>
          </a:p>
          <a:p>
            <a:r>
              <a:rPr lang="pl-PL" sz="4000" u="sng" dirty="0"/>
              <a:t>Odbiorcy instrumentu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/>
              <a:t>Każda osoba w wieku aktywności zawodowej posiadająca orzeczenie o niepełnosprawności bez ograniczenia co do czasu od otrzymania orzeczenia, czy statusu pozostawania bez pracy.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4000" dirty="0"/>
          </a:p>
        </p:txBody>
      </p:sp>
      <p:sp>
        <p:nvSpPr>
          <p:cNvPr id="96" name="Google Shape;96;p2"/>
          <p:cNvSpPr txBox="1"/>
          <p:nvPr/>
        </p:nvSpPr>
        <p:spPr>
          <a:xfrm>
            <a:off x="3930952" y="804670"/>
            <a:ext cx="14691156" cy="18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l-PL" sz="7000" b="1" dirty="0">
                <a:solidFill>
                  <a:srgbClr val="706F6F"/>
                </a:solidFill>
                <a:latin typeface="IBM Plex Sans"/>
              </a:rPr>
              <a:t>Nowa droga zawodowa -  </a:t>
            </a:r>
            <a:r>
              <a:rPr lang="pl-PL" sz="4400" b="1" dirty="0">
                <a:solidFill>
                  <a:srgbClr val="706F6F"/>
                </a:solidFill>
                <a:latin typeface="IBM Plex Sans"/>
              </a:rPr>
              <a:t>specjalistyczne doradztwo zawodowe dla </a:t>
            </a:r>
            <a:r>
              <a:rPr lang="pl-PL" sz="4400" b="1" dirty="0" err="1">
                <a:solidFill>
                  <a:srgbClr val="706F6F"/>
                </a:solidFill>
                <a:latin typeface="IBM Plex Sans"/>
              </a:rPr>
              <a:t>OzN</a:t>
            </a:r>
            <a:endParaRPr sz="1800" b="1" i="0" u="none" strike="noStrike" cap="none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100" name="Google Shape;100;p2"/>
          <p:cNvCxnSpPr>
            <a:cxnSpLocks/>
          </p:cNvCxnSpPr>
          <p:nvPr/>
        </p:nvCxnSpPr>
        <p:spPr>
          <a:xfrm>
            <a:off x="23735806" y="804670"/>
            <a:ext cx="0" cy="1815438"/>
          </a:xfrm>
          <a:prstGeom prst="straightConnector1">
            <a:avLst/>
          </a:prstGeom>
          <a:noFill/>
          <a:ln w="63500" cap="flat" cmpd="sng">
            <a:solidFill>
              <a:srgbClr val="F7A6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9922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1496874" y="2986485"/>
            <a:ext cx="22096713" cy="918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l-PL" sz="4000" u="sng" dirty="0"/>
              <a:t>Założenia instrumentu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/>
              <a:t>Instrument zakłada wprowadzenie usług specjalistycznego doradztwa zawodowego jako powszechnie dostępnej usługi dla </a:t>
            </a:r>
            <a:r>
              <a:rPr lang="pl-PL" sz="4000" dirty="0" err="1"/>
              <a:t>OzN</a:t>
            </a:r>
            <a:r>
              <a:rPr lang="pl-PL" sz="40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/>
              <a:t>Mobilność doradcy zawodowego – możliwość świadczenia doradztwa w trybie stacjonarnym/on-line/w domu klienta w dostosowaniu do potrzeb </a:t>
            </a:r>
            <a:r>
              <a:rPr lang="pl-PL" sz="4000" dirty="0" err="1"/>
              <a:t>OzN</a:t>
            </a:r>
            <a:r>
              <a:rPr lang="pl-PL" sz="40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/>
              <a:t>Dostępność doradztwa w godzinach dopasowanych do potrzeb </a:t>
            </a:r>
            <a:r>
              <a:rPr lang="pl-PL" sz="4000" dirty="0" err="1"/>
              <a:t>OzN</a:t>
            </a:r>
            <a:r>
              <a:rPr lang="pl-PL" sz="40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/>
              <a:t>Szkolenia SDZ w zakresie podwyższania kompetencji w zakresie wsparcia dla osób z różnymi niepełnosprawnościami.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/>
              <a:t>Organy orzekające (ZUS, </a:t>
            </a:r>
            <a:r>
              <a:rPr lang="pl-PL" sz="4000" dirty="0" err="1"/>
              <a:t>PZOoN</a:t>
            </a:r>
            <a:r>
              <a:rPr lang="pl-PL" sz="4000" dirty="0"/>
              <a:t>, Sąd pracy) w sytuacji nadania lub zmiany statusu orzeczenia o niepełnosprawności obowiązane są informować osobę z niepełnosprawnością o możliwości skorzystania z bezpłatnej porady specjalistycznego doradcy zawodowego.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4000" dirty="0"/>
          </a:p>
        </p:txBody>
      </p:sp>
      <p:sp>
        <p:nvSpPr>
          <p:cNvPr id="96" name="Google Shape;96;p2"/>
          <p:cNvSpPr txBox="1"/>
          <p:nvPr/>
        </p:nvSpPr>
        <p:spPr>
          <a:xfrm>
            <a:off x="3979079" y="640961"/>
            <a:ext cx="14691156" cy="18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l-PL" sz="7000" b="1" dirty="0">
                <a:solidFill>
                  <a:srgbClr val="706F6F"/>
                </a:solidFill>
                <a:latin typeface="IBM Plex Sans"/>
              </a:rPr>
              <a:t>Nowa droga zawodowa -  </a:t>
            </a:r>
            <a:r>
              <a:rPr lang="pl-PL" sz="4400" b="1" dirty="0">
                <a:solidFill>
                  <a:srgbClr val="706F6F"/>
                </a:solidFill>
                <a:latin typeface="IBM Plex Sans"/>
              </a:rPr>
              <a:t>specjalistyczne doradztwo zawodowe dla </a:t>
            </a:r>
            <a:r>
              <a:rPr lang="pl-PL" sz="4400" b="1" dirty="0" err="1">
                <a:solidFill>
                  <a:srgbClr val="706F6F"/>
                </a:solidFill>
                <a:latin typeface="IBM Plex Sans"/>
              </a:rPr>
              <a:t>OzN</a:t>
            </a:r>
            <a:endParaRPr sz="1800" b="1" i="0" u="none" strike="noStrike" cap="none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100" name="Google Shape;100;p2"/>
          <p:cNvCxnSpPr>
            <a:cxnSpLocks/>
          </p:cNvCxnSpPr>
          <p:nvPr/>
        </p:nvCxnSpPr>
        <p:spPr>
          <a:xfrm>
            <a:off x="23735806" y="804670"/>
            <a:ext cx="0" cy="1815438"/>
          </a:xfrm>
          <a:prstGeom prst="straightConnector1">
            <a:avLst/>
          </a:prstGeom>
          <a:noFill/>
          <a:ln w="63500" cap="flat" cmpd="sng">
            <a:solidFill>
              <a:srgbClr val="F7A6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20043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3979079" y="640961"/>
            <a:ext cx="14691156" cy="18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l-PL" sz="7000" b="1" dirty="0">
                <a:solidFill>
                  <a:srgbClr val="706F6F"/>
                </a:solidFill>
                <a:latin typeface="IBM Plex Sans"/>
              </a:rPr>
              <a:t>Nowa droga zawodowa -  </a:t>
            </a:r>
            <a:r>
              <a:rPr lang="pl-PL" sz="4400" b="1" dirty="0">
                <a:solidFill>
                  <a:srgbClr val="706F6F"/>
                </a:solidFill>
                <a:latin typeface="IBM Plex Sans"/>
              </a:rPr>
              <a:t>specjalistyczne doradztwo zawodowe dla </a:t>
            </a:r>
            <a:r>
              <a:rPr lang="pl-PL" sz="4400" b="1" dirty="0" err="1">
                <a:solidFill>
                  <a:srgbClr val="706F6F"/>
                </a:solidFill>
                <a:latin typeface="IBM Plex Sans"/>
              </a:rPr>
              <a:t>OzN</a:t>
            </a:r>
            <a:endParaRPr sz="1800" b="1" i="0" u="none" strike="noStrike" cap="none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100" name="Google Shape;100;p2"/>
          <p:cNvCxnSpPr>
            <a:cxnSpLocks/>
          </p:cNvCxnSpPr>
          <p:nvPr/>
        </p:nvCxnSpPr>
        <p:spPr>
          <a:xfrm>
            <a:off x="23735806" y="804670"/>
            <a:ext cx="0" cy="1815438"/>
          </a:xfrm>
          <a:prstGeom prst="straightConnector1">
            <a:avLst/>
          </a:prstGeom>
          <a:noFill/>
          <a:ln w="63500" cap="flat" cmpd="sng">
            <a:solidFill>
              <a:srgbClr val="F7A6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Prostokąt 1">
            <a:extLst>
              <a:ext uri="{FF2B5EF4-FFF2-40B4-BE49-F238E27FC236}">
                <a16:creationId xmlns:a16="http://schemas.microsoft.com/office/drawing/2014/main" id="{A214C631-0FF7-47B1-B1B5-04351251E9AD}"/>
              </a:ext>
            </a:extLst>
          </p:cNvPr>
          <p:cNvSpPr/>
          <p:nvPr/>
        </p:nvSpPr>
        <p:spPr>
          <a:xfrm>
            <a:off x="2121876" y="2899083"/>
            <a:ext cx="20790877" cy="8479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400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pilotażu ze specjalistycznego doradztwa zawodowego skorzystało 221 osób, co stanowi przekroczenie wartości zakładanego wskaźnika (180 OzN). 65% Uczestników preferowało spotkania osobiste, 18% zdalne, 17% - hybrydowe.</a:t>
            </a:r>
            <a:endParaRPr lang="pl-PL" sz="4000" dirty="0"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400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Przeprowadzono </a:t>
            </a:r>
            <a:r>
              <a:rPr lang="pl-PL" sz="4000" b="1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1833,25 </a:t>
            </a:r>
            <a:r>
              <a:rPr lang="pl-PL" sz="400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godzin doradztwa – w wykonywany zakres obowiązków SDZ wchodziły przy tym także:</a:t>
            </a:r>
            <a:endParaRPr lang="pl-PL" sz="4000" dirty="0"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4000" dirty="0">
                <a:ea typeface="Calibri" panose="020F0502020204030204" pitchFamily="34" charset="0"/>
                <a:cs typeface="Calibri" panose="020F0502020204030204" pitchFamily="34" charset="0"/>
              </a:rPr>
              <a:t>działania informacyjne- sieciujące;</a:t>
            </a:r>
            <a:endParaRPr lang="pl-PL" sz="4000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4000" dirty="0">
                <a:ea typeface="Calibri" panose="020F0502020204030204" pitchFamily="34" charset="0"/>
                <a:cs typeface="Calibri" panose="020F0502020204030204" pitchFamily="34" charset="0"/>
              </a:rPr>
              <a:t>działania informacyjne z kandydatami do projektu;</a:t>
            </a:r>
            <a:endParaRPr lang="pl-PL" sz="4000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4000" dirty="0">
                <a:ea typeface="Calibri" panose="020F0502020204030204" pitchFamily="34" charset="0"/>
                <a:cs typeface="Calibri" panose="020F0502020204030204" pitchFamily="34" charset="0"/>
              </a:rPr>
              <a:t>dyżury;</a:t>
            </a:r>
            <a:endParaRPr lang="pl-PL" sz="4000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4000" dirty="0">
                <a:ea typeface="Calibri" panose="020F0502020204030204" pitchFamily="34" charset="0"/>
                <a:cs typeface="Calibri" panose="020F0502020204030204" pitchFamily="34" charset="0"/>
              </a:rPr>
              <a:t>prowadzenie dokumentacji klientów; </a:t>
            </a:r>
            <a:endParaRPr lang="pl-PL" sz="4000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4000" dirty="0">
                <a:ea typeface="Calibri" panose="020F0502020204030204" pitchFamily="34" charset="0"/>
                <a:cs typeface="Calibri" panose="020F0502020204030204" pitchFamily="34" charset="0"/>
              </a:rPr>
              <a:t>indywidualne przygotowanie materiałów na spotkanie z klientem;</a:t>
            </a:r>
            <a:endParaRPr lang="pl-PL" sz="4000" dirty="0"/>
          </a:p>
          <a:p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</a:rPr>
              <a:t>dojazdy na miejsce usługi doradztwa.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027363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3979079" y="640961"/>
            <a:ext cx="14691156" cy="18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l-PL" sz="7000" b="1" dirty="0">
                <a:solidFill>
                  <a:srgbClr val="706F6F"/>
                </a:solidFill>
                <a:latin typeface="IBM Plex Sans"/>
              </a:rPr>
              <a:t>Nowa droga zawodowa -  </a:t>
            </a:r>
            <a:r>
              <a:rPr lang="pl-PL" sz="4400" b="1" dirty="0">
                <a:solidFill>
                  <a:srgbClr val="706F6F"/>
                </a:solidFill>
                <a:latin typeface="IBM Plex Sans"/>
              </a:rPr>
              <a:t>specjalistyczne doradztwo zawodowe dla </a:t>
            </a:r>
            <a:r>
              <a:rPr lang="pl-PL" sz="4400" b="1" dirty="0" err="1">
                <a:solidFill>
                  <a:srgbClr val="706F6F"/>
                </a:solidFill>
                <a:latin typeface="IBM Plex Sans"/>
              </a:rPr>
              <a:t>OzN</a:t>
            </a:r>
            <a:endParaRPr sz="1800" b="1" i="0" u="none" strike="noStrike" cap="none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100" name="Google Shape;100;p2"/>
          <p:cNvCxnSpPr>
            <a:cxnSpLocks/>
          </p:cNvCxnSpPr>
          <p:nvPr/>
        </p:nvCxnSpPr>
        <p:spPr>
          <a:xfrm>
            <a:off x="23735806" y="804670"/>
            <a:ext cx="0" cy="1815438"/>
          </a:xfrm>
          <a:prstGeom prst="straightConnector1">
            <a:avLst/>
          </a:prstGeom>
          <a:noFill/>
          <a:ln w="63500" cap="flat" cmpd="sng">
            <a:solidFill>
              <a:srgbClr val="F7A6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Prostokąt 1">
            <a:extLst>
              <a:ext uri="{FF2B5EF4-FFF2-40B4-BE49-F238E27FC236}">
                <a16:creationId xmlns:a16="http://schemas.microsoft.com/office/drawing/2014/main" id="{A214C631-0FF7-47B1-B1B5-04351251E9AD}"/>
              </a:ext>
            </a:extLst>
          </p:cNvPr>
          <p:cNvSpPr/>
          <p:nvPr/>
        </p:nvSpPr>
        <p:spPr>
          <a:xfrm>
            <a:off x="1471246" y="2456399"/>
            <a:ext cx="20790877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/>
              <a:t>Na moment rozpoczęcia udziału w projekcie rozkład Uczestników wg kategorii statusu na rynku pracy wyglądał następująco: </a:t>
            </a:r>
          </a:p>
          <a:p>
            <a:pPr lvl="0"/>
            <a:r>
              <a:rPr lang="pl-PL" sz="4400" dirty="0"/>
              <a:t>osób bezrobotnych zarejestrowanych – 101;</a:t>
            </a:r>
          </a:p>
          <a:p>
            <a:pPr lvl="0"/>
            <a:r>
              <a:rPr lang="pl-PL" sz="4400" dirty="0"/>
              <a:t>osób bezrobotnych  niezarejestrowanych – 42;</a:t>
            </a:r>
          </a:p>
          <a:p>
            <a:pPr lvl="0"/>
            <a:r>
              <a:rPr lang="pl-PL" sz="4400" dirty="0"/>
              <a:t>osób biernych zawodowo – 18;</a:t>
            </a:r>
          </a:p>
          <a:p>
            <a:pPr lvl="0"/>
            <a:r>
              <a:rPr lang="pl-PL" sz="4400" dirty="0"/>
              <a:t>osób pracujących – 60.</a:t>
            </a:r>
          </a:p>
          <a:p>
            <a:pPr lvl="0"/>
            <a:endParaRPr lang="pl-PL" sz="4400" dirty="0"/>
          </a:p>
          <a:p>
            <a:r>
              <a:rPr lang="pl-PL" sz="4400" dirty="0"/>
              <a:t>Zgodnie z danymi zebranymi od SDZ doradztwo zakończyło się z następującymi wynikami:</a:t>
            </a:r>
          </a:p>
          <a:p>
            <a:pPr lvl="0"/>
            <a:r>
              <a:rPr lang="pl-PL" sz="4400" dirty="0"/>
              <a:t>17 osób znalazło zatrudnienie;</a:t>
            </a:r>
            <a:endParaRPr lang="pl-PL" sz="9600" dirty="0"/>
          </a:p>
          <a:p>
            <a:pPr lvl="0"/>
            <a:r>
              <a:rPr lang="pl-PL" sz="4400" dirty="0"/>
              <a:t>5 założyło działalność;</a:t>
            </a:r>
            <a:endParaRPr lang="pl-PL" sz="9600" dirty="0"/>
          </a:p>
          <a:p>
            <a:r>
              <a:rPr lang="pl-PL" sz="4400" dirty="0"/>
              <a:t>60 utrzymało zatrudnienie (w tym część wynegocjowała lepsze warunki zatrudnienia, część zmieniła miejsce pracy i otrzymała lepsze warunki - np. wyższe wynagrodzenie, umowę o pracę zamiast zlecenia, zatrudnienie na większą część etatu).</a:t>
            </a:r>
            <a:endParaRPr lang="pl-PL" sz="9600" dirty="0"/>
          </a:p>
        </p:txBody>
      </p:sp>
    </p:spTree>
    <p:extLst>
      <p:ext uri="{BB962C8B-B14F-4D97-AF65-F5344CB8AC3E}">
        <p14:creationId xmlns:p14="http://schemas.microsoft.com/office/powerpoint/2010/main" val="2821392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1496874" y="2986485"/>
            <a:ext cx="22096713" cy="918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l-PL" sz="4000" u="sng" dirty="0"/>
              <a:t>Mocne strony Instrumentu – wnioski z pilotażu</a:t>
            </a:r>
          </a:p>
          <a:p>
            <a:r>
              <a:rPr lang="pl-PL" sz="4000" dirty="0"/>
              <a:t>•	Instrument w skuteczny sposób pozwala na dotarcie do tej grupy osób niepełnosprawnych, które z powodu swoich ograniczeń związanych z niepełnosprawnością, mają utrudniony dostęp do usług publicznych, w tym doradztwa zawodowego.</a:t>
            </a:r>
          </a:p>
          <a:p>
            <a:r>
              <a:rPr lang="pl-PL" sz="4000" dirty="0"/>
              <a:t>•	Mobilność i dostępność doradcy oraz standard prowadzenia usługi w indywidualnym podejściu dla każdego klienta, każdorazowo uwzględniającym specyfikę uwarunkowań związanych z rodzajem i stopniem jego niepełnosprawności, jest podstawą wysokiej efektywności i użyteczności dla grupy docelowej.</a:t>
            </a:r>
          </a:p>
          <a:p>
            <a:r>
              <a:rPr lang="pl-PL" sz="4000" dirty="0"/>
              <a:t>•	Orientacja instrumentu na podmiotowe traktowanie </a:t>
            </a:r>
            <a:r>
              <a:rPr lang="pl-PL" sz="4000" dirty="0" err="1"/>
              <a:t>OzN</a:t>
            </a:r>
            <a:r>
              <a:rPr lang="pl-PL" sz="4000" dirty="0"/>
              <a:t>, wzmacnianie jego samodzielności i samostanowienia realizuje zapisy Konwencji o prawach osób niepełnosprawnych przyjętej przez ONZ.</a:t>
            </a:r>
          </a:p>
          <a:p>
            <a:r>
              <a:rPr lang="pl-PL" sz="4000" dirty="0"/>
              <a:t>•	Instrument wykazuje na adekwatność uzyskiwanych efektów względem punktu wyjściowego oddalenia </a:t>
            </a:r>
            <a:r>
              <a:rPr lang="pl-PL" sz="4000" dirty="0" err="1"/>
              <a:t>OzN</a:t>
            </a:r>
            <a:r>
              <a:rPr lang="pl-PL" sz="4000" dirty="0"/>
              <a:t> od rynku pracy i jej gotowości do podejmowania aktywności zawodowej. Pilotaż wykazał, że jest on skutecznym narzędziem dla zmiany postrzegania swojej sytuacji na rynku pracy oraz pozwala na zwiększenie świadomości w zakresie posiadanych możliwości zawodowych, swoich mocnych stron i ograniczeń, a także zwiększa motywację do podejmowania aktywności zawodowej i zwiększa szansę powodzenia prób jej podjęcia.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4000" dirty="0"/>
          </a:p>
        </p:txBody>
      </p:sp>
      <p:sp>
        <p:nvSpPr>
          <p:cNvPr id="96" name="Google Shape;96;p2"/>
          <p:cNvSpPr txBox="1"/>
          <p:nvPr/>
        </p:nvSpPr>
        <p:spPr>
          <a:xfrm>
            <a:off x="3979079" y="640961"/>
            <a:ext cx="14691156" cy="18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l-PL" sz="7000" b="1" dirty="0">
                <a:solidFill>
                  <a:srgbClr val="706F6F"/>
                </a:solidFill>
                <a:latin typeface="IBM Plex Sans"/>
              </a:rPr>
              <a:t>Nowa droga zawodowa -  </a:t>
            </a:r>
            <a:r>
              <a:rPr lang="pl-PL" sz="4400" b="1" dirty="0">
                <a:solidFill>
                  <a:srgbClr val="706F6F"/>
                </a:solidFill>
                <a:latin typeface="IBM Plex Sans"/>
              </a:rPr>
              <a:t>specjalistyczne doradztwo zawodowe dla </a:t>
            </a:r>
            <a:r>
              <a:rPr lang="pl-PL" sz="4400" b="1" dirty="0" err="1">
                <a:solidFill>
                  <a:srgbClr val="706F6F"/>
                </a:solidFill>
                <a:latin typeface="IBM Plex Sans"/>
              </a:rPr>
              <a:t>OzN</a:t>
            </a:r>
            <a:endParaRPr sz="1800" b="1" i="0" u="none" strike="noStrike" cap="none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100" name="Google Shape;100;p2"/>
          <p:cNvCxnSpPr>
            <a:cxnSpLocks/>
          </p:cNvCxnSpPr>
          <p:nvPr/>
        </p:nvCxnSpPr>
        <p:spPr>
          <a:xfrm>
            <a:off x="23735806" y="804670"/>
            <a:ext cx="0" cy="1815438"/>
          </a:xfrm>
          <a:prstGeom prst="straightConnector1">
            <a:avLst/>
          </a:prstGeom>
          <a:noFill/>
          <a:ln w="63500" cap="flat" cmpd="sng">
            <a:solidFill>
              <a:srgbClr val="F7A6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12766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"/>
          <p:cNvCxnSpPr/>
          <p:nvPr/>
        </p:nvCxnSpPr>
        <p:spPr>
          <a:xfrm>
            <a:off x="1482725" y="7159624"/>
            <a:ext cx="843840" cy="0"/>
          </a:xfrm>
          <a:prstGeom prst="straightConnector1">
            <a:avLst/>
          </a:prstGeom>
          <a:noFill/>
          <a:ln w="63500" cap="flat" cmpd="sng">
            <a:solidFill>
              <a:srgbClr val="F7A6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87" name="Google Shape;87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58252" y="692377"/>
            <a:ext cx="6467092" cy="469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46674" y="5673403"/>
            <a:ext cx="3233545" cy="51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12449" y="5795421"/>
            <a:ext cx="3111524" cy="488082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1856389" y="10279907"/>
            <a:ext cx="94302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l-PL" sz="2400" b="1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050" name="Picture 2" descr="W stopce widnieją trzy logotypy: Fundusze Europejskie, barwy Rzeczypospolitej Polskiej, Unia Europejska Europejske Fundusze Strukturalne i Inwestycyjne.&#10;Pod logotypami znajduje się nazwa projektu: „Włączenie wyłączonych – aktywne instrumenty wsparcia osób niepełnosprawnych na rynku pracy” &#10;Nr projektu: POWR.02.06.00-00-0065/19&#10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725" y="692377"/>
            <a:ext cx="8298593" cy="105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olejnośc logotypów: znaku Ministerstwa Rodziny i Polityki Społecznej, znak Polskiego Związku Głuchych z siedzibą w Warszawie, znak Polskiej Organizacji Pracodawców Osób Niepełnosprawnych z siedzibą &#10;w Warszawie oraz znak Stowarzyszenia Czas Przestrzeń Tożsamość z siedzibą w Szczecinie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725" y="11836401"/>
            <a:ext cx="10019700" cy="10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Google Shape;84;p1"/>
          <p:cNvSpPr txBox="1"/>
          <p:nvPr/>
        </p:nvSpPr>
        <p:spPr>
          <a:xfrm>
            <a:off x="1482725" y="7721589"/>
            <a:ext cx="18417458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l-PL" sz="9600" b="1" dirty="0">
                <a:solidFill>
                  <a:srgbClr val="706F6F"/>
                </a:solidFill>
                <a:latin typeface="IBM Plex Sans"/>
              </a:rPr>
              <a:t>Inkubator przedsiębiorczości dla </a:t>
            </a:r>
            <a:r>
              <a:rPr lang="pl-PL" sz="9600" b="1" dirty="0" err="1">
                <a:solidFill>
                  <a:srgbClr val="706F6F"/>
                </a:solidFill>
                <a:latin typeface="IBM Plex Sans"/>
              </a:rPr>
              <a:t>OzN</a:t>
            </a:r>
            <a:r>
              <a:rPr lang="pl-PL" sz="9600" b="1" dirty="0">
                <a:solidFill>
                  <a:srgbClr val="706F6F"/>
                </a:solidFill>
                <a:latin typeface="IBM Plex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5988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3240505" y="701917"/>
            <a:ext cx="16581506" cy="18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000" b="1" dirty="0">
                <a:solidFill>
                  <a:srgbClr val="706F6F"/>
                </a:solidFill>
                <a:latin typeface="IBM Plex Sans"/>
                <a:ea typeface="IBM Plex Sans"/>
                <a:cs typeface="IBM Plex Sans"/>
                <a:sym typeface="IBM Plex Sans"/>
              </a:rPr>
              <a:t>Inkubator przedsiębiorczości dla </a:t>
            </a:r>
            <a:r>
              <a:rPr lang="pl-PL" sz="7000" b="1" dirty="0" err="1">
                <a:solidFill>
                  <a:srgbClr val="706F6F"/>
                </a:solidFill>
                <a:latin typeface="IBM Plex Sans"/>
                <a:ea typeface="IBM Plex Sans"/>
                <a:cs typeface="IBM Plex Sans"/>
                <a:sym typeface="IBM Plex Sans"/>
              </a:rPr>
              <a:t>OzN</a:t>
            </a:r>
            <a:endParaRPr lang="pl-PL" sz="7000" b="1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100" name="Google Shape;100;p2"/>
          <p:cNvCxnSpPr>
            <a:cxnSpLocks/>
          </p:cNvCxnSpPr>
          <p:nvPr/>
        </p:nvCxnSpPr>
        <p:spPr>
          <a:xfrm>
            <a:off x="23735806" y="804670"/>
            <a:ext cx="0" cy="1377056"/>
          </a:xfrm>
          <a:prstGeom prst="straightConnector1">
            <a:avLst/>
          </a:prstGeom>
          <a:noFill/>
          <a:ln w="63500" cap="flat" cmpd="sng">
            <a:solidFill>
              <a:srgbClr val="F7A6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" name="Google Shape;95;p2">
            <a:extLst>
              <a:ext uri="{FF2B5EF4-FFF2-40B4-BE49-F238E27FC236}">
                <a16:creationId xmlns:a16="http://schemas.microsoft.com/office/drawing/2014/main" id="{D0B8C991-6714-4FFB-B744-C147C5FAC9C6}"/>
              </a:ext>
            </a:extLst>
          </p:cNvPr>
          <p:cNvSpPr txBox="1"/>
          <p:nvPr/>
        </p:nvSpPr>
        <p:spPr>
          <a:xfrm>
            <a:off x="999264" y="2517355"/>
            <a:ext cx="22096713" cy="918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l-PL" sz="4000" u="sng" dirty="0"/>
              <a:t>Cel instrumentu</a:t>
            </a:r>
          </a:p>
          <a:p>
            <a:r>
              <a:rPr lang="pl-PL" sz="4000" dirty="0"/>
              <a:t>Celem instrumentu jest zapewnienie bezpiecznego i dostępnego środowiska opartego na procedurach świadczenia usług dla </a:t>
            </a:r>
            <a:r>
              <a:rPr lang="pl-PL" sz="4000" dirty="0" err="1"/>
              <a:t>OzN</a:t>
            </a:r>
            <a:r>
              <a:rPr lang="pl-PL" sz="4000" dirty="0"/>
              <a:t> i wspierającego postawy przedsiębiorcze </a:t>
            </a:r>
            <a:r>
              <a:rPr lang="pl-PL" sz="4000" dirty="0" err="1"/>
              <a:t>OzN</a:t>
            </a:r>
            <a:r>
              <a:rPr lang="pl-PL" sz="4000" dirty="0"/>
              <a:t>, a także edukowanie do postaw pro przedsiębiorczych </a:t>
            </a:r>
            <a:r>
              <a:rPr lang="pl-PL" sz="4000" dirty="0" err="1"/>
              <a:t>OzN</a:t>
            </a:r>
            <a:r>
              <a:rPr lang="pl-PL" sz="4000" dirty="0"/>
              <a:t> poprzez kreowanie warunków do powstawania stabilnych przedsiębiorstw.</a:t>
            </a:r>
          </a:p>
          <a:p>
            <a:endParaRPr lang="pl-PL" sz="4000" u="sng" dirty="0"/>
          </a:p>
          <a:p>
            <a:r>
              <a:rPr lang="pl-PL" sz="4000" u="sng" dirty="0"/>
              <a:t>Odbiorcy instrumentu</a:t>
            </a:r>
          </a:p>
          <a:p>
            <a:r>
              <a:rPr lang="pl-PL" sz="4000" dirty="0"/>
              <a:t>Osoby z niepełnosprawnościami, w tym też osoby z niepełnosprawnościami uczące się na uczelniach wyższych, zamierzające rozpocząć prowadzenie jednoosobowej działalności gospodarczej lub spółdzielni socjalnej osób fizycznych lub prowadzące taką działalność przez czas nie dłuższy niż 24 miesiące.</a:t>
            </a:r>
          </a:p>
          <a:p>
            <a:endParaRPr lang="pl-PL" sz="4000" u="sng" dirty="0"/>
          </a:p>
        </p:txBody>
      </p:sp>
    </p:spTree>
    <p:extLst>
      <p:ext uri="{BB962C8B-B14F-4D97-AF65-F5344CB8AC3E}">
        <p14:creationId xmlns:p14="http://schemas.microsoft.com/office/powerpoint/2010/main" val="206876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3673642" y="701917"/>
            <a:ext cx="16148370" cy="18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l-PL" sz="7000" b="1" dirty="0">
                <a:solidFill>
                  <a:srgbClr val="706F6F"/>
                </a:solidFill>
                <a:latin typeface="IBM Plex Sans"/>
              </a:rPr>
              <a:t>Inkubator przedsiębiorczości dla </a:t>
            </a:r>
            <a:r>
              <a:rPr lang="pl-PL" sz="7000" b="1" dirty="0" err="1">
                <a:solidFill>
                  <a:srgbClr val="706F6F"/>
                </a:solidFill>
                <a:latin typeface="IBM Plex Sans"/>
              </a:rPr>
              <a:t>OzN</a:t>
            </a:r>
            <a:endParaRPr kumimoji="0" lang="pl-PL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7000" b="1" i="0" u="none" strike="noStrike" kern="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100" name="Google Shape;100;p2"/>
          <p:cNvCxnSpPr>
            <a:cxnSpLocks/>
          </p:cNvCxnSpPr>
          <p:nvPr/>
        </p:nvCxnSpPr>
        <p:spPr>
          <a:xfrm>
            <a:off x="23735806" y="804670"/>
            <a:ext cx="0" cy="1377056"/>
          </a:xfrm>
          <a:prstGeom prst="straightConnector1">
            <a:avLst/>
          </a:prstGeom>
          <a:noFill/>
          <a:ln w="63500" cap="flat" cmpd="sng">
            <a:solidFill>
              <a:srgbClr val="F7A6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" name="Google Shape;95;p2">
            <a:extLst>
              <a:ext uri="{FF2B5EF4-FFF2-40B4-BE49-F238E27FC236}">
                <a16:creationId xmlns:a16="http://schemas.microsoft.com/office/drawing/2014/main" id="{D0B8C991-6714-4FFB-B744-C147C5FAC9C6}"/>
              </a:ext>
            </a:extLst>
          </p:cNvPr>
          <p:cNvSpPr txBox="1"/>
          <p:nvPr/>
        </p:nvSpPr>
        <p:spPr>
          <a:xfrm>
            <a:off x="1143643" y="1915890"/>
            <a:ext cx="22096713" cy="918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4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Założenia instrumentu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40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	Inkubator przedsiębiorczości OzN zapewnia wsparcie takie jak doradztwo, szkolenie, usługi (np. księgowość, usługi prawne, coaching biznesowy).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40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40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	Podstawą działania Inkubatora są ustalone standardy dostępności oraz ścieżka udzielania wsparcia w oparciu o identyfikację i diagnozę potrzeb uczestnika, organizacje wsparcia w ramach Inkubatora przedsiębiorczości OzN, monitorowanie realizacji wsparcia uczestnika, modyfikacja rodzaju wsparcia lub udzielenia dodatkowego wsparcia.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40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40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	Inkubatory przedsiębiorczości dla OzN mogą być wdrażane w dwóch formach: jako implementacja zakładanych w instrumencie elementów struktury organizacyjnej i funkcjonalnej do istniejących inkubatorów przedsiębiorczości, a także powoływanie nowych Inkubatorów przedsiębiorczości dedykowanych OzN.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40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40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•	Koordynację Inkubatorów przedsiębiorczości powierza się PFRON jako zadanie należące do systemu wsparcia OzN w aktywizacji zawodowej i rehabilitacji zawodowej. PFRON finansuje działania inkubatorów i zleca ich prowadzenie uczelniom wyższym, powiatowym urzędom pracy, lub Centrum Usług Społecznych oraz organizacjom pozarządowym.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40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108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"/>
          <p:cNvCxnSpPr/>
          <p:nvPr/>
        </p:nvCxnSpPr>
        <p:spPr>
          <a:xfrm>
            <a:off x="1781373" y="5026025"/>
            <a:ext cx="843840" cy="0"/>
          </a:xfrm>
          <a:prstGeom prst="straightConnector1">
            <a:avLst/>
          </a:prstGeom>
          <a:noFill/>
          <a:ln w="63500" cap="flat" cmpd="sng">
            <a:solidFill>
              <a:srgbClr val="F7A6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87" name="Google Shape;87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93209" y="462723"/>
            <a:ext cx="6467092" cy="469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1631" y="5443749"/>
            <a:ext cx="3233545" cy="51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47406" y="5565767"/>
            <a:ext cx="3111524" cy="488082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1856389" y="10279907"/>
            <a:ext cx="94302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l-PL" sz="2400" b="1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050" name="Picture 2" descr="W stopce widnieją trzy logotypy: Fundusze Europejskie, barwy Rzeczypospolitej Polskiej, Unia Europejska Europejske Fundusze Strukturalne i Inwestycyjne.&#10;Pod logotypami znajduje się nazwa projektu: „Włączenie wyłączonych – aktywne instrumenty wsparcia osób niepełnosprawnych na rynku pracy” &#10;Nr projektu: POWR.02.06.00-00-0065/19&#10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725" y="692377"/>
            <a:ext cx="8298593" cy="105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olejnośc logotypów: znaku Ministerstwa Rodziny i Polityki Społecznej, znak Polskiego Związku Głuchych z siedzibą w Warszawie, znak Polskiej Organizacji Pracodawców Osób Niepełnosprawnych z siedzibą &#10;w Warszawie oraz znak Stowarzyszenia Czas Przestrzeń Tożsamość z siedzibą w Szczecinie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725" y="11836401"/>
            <a:ext cx="10019700" cy="10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Google Shape;84;p1"/>
          <p:cNvSpPr txBox="1"/>
          <p:nvPr/>
        </p:nvSpPr>
        <p:spPr>
          <a:xfrm>
            <a:off x="1781373" y="5458321"/>
            <a:ext cx="17057400" cy="538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l-PL" sz="7000" b="1" dirty="0">
                <a:solidFill>
                  <a:srgbClr val="706F6F"/>
                </a:solidFill>
                <a:latin typeface="IBM Plex Sans"/>
                <a:ea typeface="IBM Plex Sans"/>
                <a:cs typeface="IBM Plex Sans"/>
              </a:rPr>
              <a:t>Opis instrumentów wspierania osób z niepełnosprawnościami podejmujących działalność gospodarczą oraz wspierających osoby, które już ją prowadzą (CPT)</a:t>
            </a:r>
            <a:endParaRPr sz="7000" b="1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3673642" y="701917"/>
            <a:ext cx="16148370" cy="18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7000" b="1" i="0" u="none" strike="noStrike" kern="0" cap="none" spc="0" normalizeH="0" baseline="0" noProof="0" dirty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IBM Plex Sans"/>
                <a:cs typeface="Arial"/>
                <a:sym typeface="Arial"/>
              </a:rPr>
              <a:t>Inkubator przedsiębiorczości dla </a:t>
            </a:r>
            <a:r>
              <a:rPr kumimoji="0" lang="pl-PL" sz="7000" b="1" i="0" u="none" strike="noStrike" kern="0" cap="none" spc="0" normalizeH="0" baseline="0" noProof="0" dirty="0" err="1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IBM Plex Sans"/>
                <a:cs typeface="Arial"/>
                <a:sym typeface="Arial"/>
              </a:rPr>
              <a:t>OzN</a:t>
            </a:r>
            <a:endParaRPr kumimoji="0" lang="pl-PL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7000" b="1" i="0" u="none" strike="noStrike" kern="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100" name="Google Shape;100;p2"/>
          <p:cNvCxnSpPr>
            <a:cxnSpLocks/>
          </p:cNvCxnSpPr>
          <p:nvPr/>
        </p:nvCxnSpPr>
        <p:spPr>
          <a:xfrm>
            <a:off x="23735806" y="804670"/>
            <a:ext cx="0" cy="1377056"/>
          </a:xfrm>
          <a:prstGeom prst="straightConnector1">
            <a:avLst/>
          </a:prstGeom>
          <a:noFill/>
          <a:ln w="63500" cap="flat" cmpd="sng">
            <a:solidFill>
              <a:srgbClr val="F7A6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" name="Prostokąt 1">
            <a:extLst>
              <a:ext uri="{FF2B5EF4-FFF2-40B4-BE49-F238E27FC236}">
                <a16:creationId xmlns:a16="http://schemas.microsoft.com/office/drawing/2014/main" id="{438068B7-1E9D-44F8-9A1E-76EC36FF5CE6}"/>
              </a:ext>
            </a:extLst>
          </p:cNvPr>
          <p:cNvSpPr/>
          <p:nvPr/>
        </p:nvSpPr>
        <p:spPr>
          <a:xfrm>
            <a:off x="2086707" y="2517354"/>
            <a:ext cx="20913969" cy="10289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4000" dirty="0">
                <a:uFill>
                  <a:solidFill>
                    <a:srgbClr val="000000"/>
                  </a:solidFill>
                </a:uFill>
                <a:latin typeface="+mn-lt"/>
                <a:ea typeface="Arial Unicode MS"/>
                <a:cs typeface="Arial Unicode MS"/>
              </a:rPr>
              <a:t>W każdym z trzech Inkubatorów przedsiębiorczości zrealizowano założenia, które zostały im wyznaczone. </a:t>
            </a:r>
            <a:r>
              <a:rPr lang="pl-PL" sz="4000">
                <a:uFill>
                  <a:solidFill>
                    <a:srgbClr val="000000"/>
                  </a:solidFill>
                </a:uFill>
                <a:latin typeface="+mn-lt"/>
                <a:ea typeface="Arial Unicode MS"/>
                <a:cs typeface="Arial Unicode MS"/>
              </a:rPr>
              <a:t>K</a:t>
            </a:r>
            <a:r>
              <a:rPr lang="pl-PL" sz="4000">
                <a:latin typeface="+mn-lt"/>
                <a:ea typeface="Arial Unicode MS"/>
                <a:cs typeface="Arial Unicode MS"/>
              </a:rPr>
              <a:t>ażdy </a:t>
            </a:r>
            <a:r>
              <a:rPr lang="pl-PL" sz="4000" dirty="0">
                <a:latin typeface="+mn-lt"/>
                <a:ea typeface="Arial Unicode MS"/>
                <a:cs typeface="Arial Unicode MS"/>
              </a:rPr>
              <a:t>Inkubator przedsiębiorczości zrekrutował minimum 60 osób fizycznych będących osobami z niepełnosprawnościami (posiadające dokumenty potwierdzające ich status jako osoby z niepełnosprawnościami). Łącznie w pilotażu wsparcie otrzymało 210 osób z niepełnosprawnościami.</a:t>
            </a:r>
          </a:p>
          <a:p>
            <a:endParaRPr lang="pl-PL" sz="4000" dirty="0">
              <a:latin typeface="+mn-lt"/>
            </a:endParaRPr>
          </a:p>
          <a:p>
            <a:pPr lvl="0" fontAlgn="base"/>
            <a:r>
              <a:rPr lang="pl-PL" sz="4000" dirty="0">
                <a:latin typeface="+mn-lt"/>
              </a:rPr>
              <a:t>Każdy inkubator przedsiębiorczości dla OzN, zrealizował zgodnie z przyjętymi założeniami:</a:t>
            </a:r>
          </a:p>
          <a:p>
            <a:pPr marL="571500" lvl="1" indent="-571500" fontAlgn="base">
              <a:buFont typeface="Arial" panose="020B0604020202020204" pitchFamily="34" charset="0"/>
              <a:buChar char="•"/>
            </a:pPr>
            <a:r>
              <a:rPr lang="pl-PL" sz="4000" dirty="0">
                <a:latin typeface="+mn-lt"/>
              </a:rPr>
              <a:t>doradztwo z zakresu prawa biznesu;</a:t>
            </a:r>
          </a:p>
          <a:p>
            <a:pPr marL="571500" lvl="1" indent="-571500" fontAlgn="base">
              <a:buFont typeface="Arial" panose="020B0604020202020204" pitchFamily="34" charset="0"/>
              <a:buChar char="•"/>
            </a:pPr>
            <a:r>
              <a:rPr lang="pl-PL" sz="4000" dirty="0">
                <a:latin typeface="+mn-lt"/>
              </a:rPr>
              <a:t>doradztwo z zakresu księgowości MŚP;</a:t>
            </a:r>
          </a:p>
          <a:p>
            <a:pPr marL="571500" lvl="1" indent="-571500" fontAlgn="base">
              <a:buFont typeface="Arial" panose="020B0604020202020204" pitchFamily="34" charset="0"/>
              <a:buChar char="•"/>
            </a:pPr>
            <a:r>
              <a:rPr lang="pl-PL" sz="4000" dirty="0">
                <a:latin typeface="+mn-lt"/>
              </a:rPr>
              <a:t>doradztwo z zakresu marketingu;</a:t>
            </a:r>
          </a:p>
          <a:p>
            <a:pPr marL="571500" lvl="1" indent="-571500" fontAlgn="base">
              <a:buFont typeface="Arial" panose="020B0604020202020204" pitchFamily="34" charset="0"/>
              <a:buChar char="•"/>
            </a:pPr>
            <a:r>
              <a:rPr lang="pl-PL" sz="4000" dirty="0">
                <a:latin typeface="+mn-lt"/>
              </a:rPr>
              <a:t>doradztwo z zakresu finansów;</a:t>
            </a:r>
          </a:p>
          <a:p>
            <a:pPr marL="571500" lvl="1" indent="-571500" fontAlgn="base">
              <a:buFont typeface="Arial" panose="020B0604020202020204" pitchFamily="34" charset="0"/>
              <a:buChar char="•"/>
            </a:pPr>
            <a:r>
              <a:rPr lang="pl-PL" sz="4000" dirty="0">
                <a:latin typeface="+mn-lt"/>
              </a:rPr>
              <a:t>doradztwo biznesowe;</a:t>
            </a:r>
          </a:p>
          <a:p>
            <a:pPr marL="571500" lvl="1" indent="-571500" fontAlgn="base">
              <a:buFont typeface="Arial" panose="020B0604020202020204" pitchFamily="34" charset="0"/>
              <a:buChar char="•"/>
            </a:pPr>
            <a:r>
              <a:rPr lang="pl-PL" sz="4000" dirty="0">
                <a:latin typeface="+mn-lt"/>
              </a:rPr>
              <a:t>szkolenia. </a:t>
            </a:r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743954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3673642" y="701917"/>
            <a:ext cx="16148370" cy="18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7000" b="1" i="0" u="none" strike="noStrike" kern="0" cap="none" spc="0" normalizeH="0" baseline="0" noProof="0" dirty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IBM Plex Sans"/>
                <a:cs typeface="Arial"/>
                <a:sym typeface="Arial"/>
              </a:rPr>
              <a:t>Inkubator przedsiębiorczości dla </a:t>
            </a:r>
            <a:r>
              <a:rPr kumimoji="0" lang="pl-PL" sz="7000" b="1" i="0" u="none" strike="noStrike" kern="0" cap="none" spc="0" normalizeH="0" baseline="0" noProof="0" dirty="0" err="1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IBM Plex Sans"/>
                <a:cs typeface="Arial"/>
                <a:sym typeface="Arial"/>
              </a:rPr>
              <a:t>OzN</a:t>
            </a:r>
            <a:endParaRPr kumimoji="0" lang="pl-PL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7000" b="1" i="0" u="none" strike="noStrike" kern="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100" name="Google Shape;100;p2"/>
          <p:cNvCxnSpPr>
            <a:cxnSpLocks/>
          </p:cNvCxnSpPr>
          <p:nvPr/>
        </p:nvCxnSpPr>
        <p:spPr>
          <a:xfrm>
            <a:off x="23735806" y="804670"/>
            <a:ext cx="0" cy="1377056"/>
          </a:xfrm>
          <a:prstGeom prst="straightConnector1">
            <a:avLst/>
          </a:prstGeom>
          <a:noFill/>
          <a:ln w="63500" cap="flat" cmpd="sng">
            <a:solidFill>
              <a:srgbClr val="F7A6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" name="Google Shape;95;p2">
            <a:extLst>
              <a:ext uri="{FF2B5EF4-FFF2-40B4-BE49-F238E27FC236}">
                <a16:creationId xmlns:a16="http://schemas.microsoft.com/office/drawing/2014/main" id="{D0B8C991-6714-4FFB-B744-C147C5FAC9C6}"/>
              </a:ext>
            </a:extLst>
          </p:cNvPr>
          <p:cNvSpPr txBox="1"/>
          <p:nvPr/>
        </p:nvSpPr>
        <p:spPr>
          <a:xfrm>
            <a:off x="1143643" y="2517355"/>
            <a:ext cx="22096713" cy="918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pl-PL" sz="4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Mocne strony instrumentu – wnioski z pilotażu</a:t>
            </a:r>
            <a:endParaRPr lang="pl-PL" sz="40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x-none" sz="4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Instrument ma szansę realnie wpłynąć na wyrównanie szans OzN, które posiadając mniejsze możliwości pracy na otwartym rynku pracy, mogą być aktywne zawodowo</a:t>
            </a:r>
            <a:r>
              <a:rPr lang="pl-PL" sz="4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4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przez prowadzenie działalności gospodarczej. </a:t>
            </a:r>
            <a:endParaRPr lang="pl-PL" sz="40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x-none" sz="4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Instrument posiada wysoką trafność i użyteczność w wyniku rozpoznania indywidualnych potrzeb uczestników i doboru wsparcia odpowiadającego zgłaszanemu zapotrzebowaniu.</a:t>
            </a:r>
            <a:endParaRPr lang="pl-PL" sz="3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x-none" sz="4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efekcie skorzystania z usług Inkubatora przedsiębiorczości następuje wzrost wiedzy i umiejętności w tematyce proponowanej na szkoleniach i</a:t>
            </a:r>
            <a:r>
              <a:rPr lang="pl-PL" sz="4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x-none" sz="4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doradztwie, zwiększenie szans na sukces OzN chcących założyć działalność gospodarczą oraz promowanie postaw przedsiębiorczych w szerszym gronie OzN. Ważnym aspektem jest wzrost motywacji OzN do działania i wiary w swoje możliwości jako przedsiębiorcy.</a:t>
            </a:r>
            <a:endParaRPr lang="pl-PL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40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011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"/>
          <p:cNvCxnSpPr/>
          <p:nvPr/>
        </p:nvCxnSpPr>
        <p:spPr>
          <a:xfrm>
            <a:off x="1781373" y="5026025"/>
            <a:ext cx="843840" cy="0"/>
          </a:xfrm>
          <a:prstGeom prst="straightConnector1">
            <a:avLst/>
          </a:prstGeom>
          <a:noFill/>
          <a:ln w="63500" cap="flat" cmpd="sng">
            <a:solidFill>
              <a:srgbClr val="F7A6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87" name="Google Shape;87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93209" y="462723"/>
            <a:ext cx="6467092" cy="469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1631" y="5443749"/>
            <a:ext cx="3233545" cy="51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47406" y="5565767"/>
            <a:ext cx="3111524" cy="488082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1856389" y="10279907"/>
            <a:ext cx="94302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l-PL" sz="2400" b="1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050" name="Picture 2" descr="W stopce widnieją trzy logotypy: Fundusze Europejskie, barwy Rzeczypospolitej Polskiej, Unia Europejska Europejske Fundusze Strukturalne i Inwestycyjne.&#10;Pod logotypami znajduje się nazwa projektu: „Włączenie wyłączonych – aktywne instrumenty wsparcia osób niepełnosprawnych na rynku pracy” &#10;Nr projektu: POWR.02.06.00-00-0065/19&#10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725" y="692377"/>
            <a:ext cx="8298593" cy="105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olejnośc logotypów: znaku Ministerstwa Rodziny i Polityki Społecznej, znak Polskiego Związku Głuchych z siedzibą w Warszawie, znak Polskiej Organizacji Pracodawców Osób Niepełnosprawnych z siedzibą &#10;w Warszawie oraz znak Stowarzyszenia Czas Przestrzeń Tożsamość z siedzibą w Szczecinie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725" y="11836401"/>
            <a:ext cx="10019700" cy="10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Google Shape;84;p1"/>
          <p:cNvSpPr txBox="1"/>
          <p:nvPr/>
        </p:nvSpPr>
        <p:spPr>
          <a:xfrm>
            <a:off x="1527895" y="4953338"/>
            <a:ext cx="1951738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l-PL" sz="9600" b="1" dirty="0">
                <a:solidFill>
                  <a:srgbClr val="706F6F"/>
                </a:solidFill>
                <a:latin typeface="IBM Plex Sans"/>
              </a:rPr>
              <a:t>Dostępna i elastyczna dotacja</a:t>
            </a:r>
            <a:endParaRPr sz="6600" b="1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256333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3930952" y="804670"/>
            <a:ext cx="14691156" cy="18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l-PL" sz="7000" b="1" dirty="0">
                <a:solidFill>
                  <a:srgbClr val="706F6F"/>
                </a:solidFill>
                <a:latin typeface="IBM Plex Sans"/>
              </a:rPr>
              <a:t>Dostępna i elastyczna dotacja</a:t>
            </a:r>
            <a:endParaRPr lang="pl-PL"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7000" b="1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100" name="Google Shape;100;p2"/>
          <p:cNvCxnSpPr>
            <a:cxnSpLocks/>
          </p:cNvCxnSpPr>
          <p:nvPr/>
        </p:nvCxnSpPr>
        <p:spPr>
          <a:xfrm>
            <a:off x="23735806" y="804670"/>
            <a:ext cx="0" cy="1505393"/>
          </a:xfrm>
          <a:prstGeom prst="straightConnector1">
            <a:avLst/>
          </a:prstGeom>
          <a:noFill/>
          <a:ln w="63500" cap="flat" cmpd="sng">
            <a:solidFill>
              <a:srgbClr val="F7A6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" name="Google Shape;95;p2">
            <a:extLst>
              <a:ext uri="{FF2B5EF4-FFF2-40B4-BE49-F238E27FC236}">
                <a16:creationId xmlns:a16="http://schemas.microsoft.com/office/drawing/2014/main" id="{D9BC9E03-CB6B-4155-A576-D096DECC0081}"/>
              </a:ext>
            </a:extLst>
          </p:cNvPr>
          <p:cNvSpPr txBox="1"/>
          <p:nvPr/>
        </p:nvSpPr>
        <p:spPr>
          <a:xfrm>
            <a:off x="984546" y="3189602"/>
            <a:ext cx="22096713" cy="789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l-PL" sz="4000" u="sng" dirty="0"/>
              <a:t>Cel instrumentu</a:t>
            </a:r>
          </a:p>
          <a:p>
            <a:r>
              <a:rPr lang="pl-PL" sz="4000" dirty="0"/>
              <a:t>Wyrównanie szans i równe traktowanie wszystkich osób rozpoczynających działalność gospodarczą wspieraną ze środków publicznych oraz podniesienie podmiotowości i decyzyjności osób z niepełnosprawnościami przy wydatkowaniu dotacji zgodnie z potrzebami. </a:t>
            </a:r>
          </a:p>
          <a:p>
            <a:endParaRPr lang="pl-PL" sz="4000" u="sng" dirty="0"/>
          </a:p>
          <a:p>
            <a:r>
              <a:rPr lang="pl-PL" sz="4000" u="sng" dirty="0"/>
              <a:t>Odbiorcy instrumentu</a:t>
            </a:r>
          </a:p>
          <a:p>
            <a:r>
              <a:rPr lang="pl-PL" sz="4000" dirty="0"/>
              <a:t>Wszystkie osoby z orzeczeniem o niepełnosprawności chcące założyć działalność gospodarczą zarejestrowane w powiatowym urzędzie pracy jako bezrobotne lub poszukujące pracy niezależnie od pobierania świadczeń z tytułu niepełnosprawności.</a:t>
            </a:r>
          </a:p>
        </p:txBody>
      </p:sp>
    </p:spTree>
    <p:extLst>
      <p:ext uri="{BB962C8B-B14F-4D97-AF65-F5344CB8AC3E}">
        <p14:creationId xmlns:p14="http://schemas.microsoft.com/office/powerpoint/2010/main" val="166590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3930952" y="804670"/>
            <a:ext cx="14691156" cy="18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l-PL" sz="7000" b="1" dirty="0">
                <a:solidFill>
                  <a:srgbClr val="706F6F"/>
                </a:solidFill>
                <a:latin typeface="IBM Plex Sans"/>
              </a:rPr>
              <a:t>Dostępna i elastyczna dotacja</a:t>
            </a:r>
            <a:endParaRPr lang="pl-PL"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7000" b="1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100" name="Google Shape;100;p2"/>
          <p:cNvCxnSpPr>
            <a:cxnSpLocks/>
          </p:cNvCxnSpPr>
          <p:nvPr/>
        </p:nvCxnSpPr>
        <p:spPr>
          <a:xfrm>
            <a:off x="23735806" y="804670"/>
            <a:ext cx="0" cy="1505393"/>
          </a:xfrm>
          <a:prstGeom prst="straightConnector1">
            <a:avLst/>
          </a:prstGeom>
          <a:noFill/>
          <a:ln w="63500" cap="flat" cmpd="sng">
            <a:solidFill>
              <a:srgbClr val="F7A6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" name="Google Shape;95;p2">
            <a:extLst>
              <a:ext uri="{FF2B5EF4-FFF2-40B4-BE49-F238E27FC236}">
                <a16:creationId xmlns:a16="http://schemas.microsoft.com/office/drawing/2014/main" id="{D9BC9E03-CB6B-4155-A576-D096DECC0081}"/>
              </a:ext>
            </a:extLst>
          </p:cNvPr>
          <p:cNvSpPr txBox="1"/>
          <p:nvPr/>
        </p:nvSpPr>
        <p:spPr>
          <a:xfrm>
            <a:off x="1143643" y="2310063"/>
            <a:ext cx="22096713" cy="789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l-PL" sz="4000" u="sng" dirty="0"/>
              <a:t>Założenia instrumentu </a:t>
            </a:r>
          </a:p>
          <a:p>
            <a:r>
              <a:rPr lang="pl-PL" sz="4000" dirty="0"/>
              <a:t>•	Rozdzielenie dotacji na część biznesową (o wysokości nieprzekraczającej równowartości 6 przeciętnych wynagrodzeń w sektorze przedsiębiorstw) pokrywaną z środków Funduszu Pracy i cześć kompensacyjną udzielaną na podstawie indywidualnego planu, której pokrycie zapewnia PFRON.</a:t>
            </a:r>
          </a:p>
          <a:p>
            <a:r>
              <a:rPr lang="pl-PL" sz="4000" dirty="0"/>
              <a:t>•	Środki na rozpoczęcie działalności są przyznawane w całości i mogą być rozliczane w maksymalnym okresie do 6 miesięcy po rzeczywiście poniesionych kosztach.</a:t>
            </a:r>
          </a:p>
          <a:p>
            <a:r>
              <a:rPr lang="pl-PL" sz="4000" dirty="0"/>
              <a:t>•	Elastyczność instrumentu ma być zapewniona przez uwzględnienie możliwości różnic rzeczywistych wydatków do 15% od zadeklarowanych w harmonogramie rzeczowo-finansowym. Zmiany przewyższające 15% wartości zadeklarowanych w harmonogramie rzeczowo-finansowym mogą być wprowadzone wyłącznie poprzez ponowną ocenę wniosku oraz harmonogramu rzeczowo-finansowego.</a:t>
            </a:r>
          </a:p>
          <a:p>
            <a:r>
              <a:rPr lang="pl-PL" sz="4000" dirty="0"/>
              <a:t>•	Umożliwienie kwalifikowania wszystkich uzasadnionych wydatków poniesionych przez osobę z niepełnosprawnościami na prowadzenie działalności gospodarczej oraz kompensacji niepełnosprawności.</a:t>
            </a:r>
          </a:p>
          <a:p>
            <a:r>
              <a:rPr lang="pl-PL" sz="4000" dirty="0"/>
              <a:t>•	Zakontraktowanie efektu dotacji, czyli utrzymania działalności gospodarczej przez minimum 12 miesięcy.</a:t>
            </a:r>
          </a:p>
        </p:txBody>
      </p:sp>
    </p:spTree>
    <p:extLst>
      <p:ext uri="{BB962C8B-B14F-4D97-AF65-F5344CB8AC3E}">
        <p14:creationId xmlns:p14="http://schemas.microsoft.com/office/powerpoint/2010/main" val="26750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3930952" y="804670"/>
            <a:ext cx="14691156" cy="18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l-PL" sz="7000" b="1" dirty="0">
                <a:solidFill>
                  <a:srgbClr val="706F6F"/>
                </a:solidFill>
                <a:latin typeface="IBM Plex Sans"/>
              </a:rPr>
              <a:t>Dostępna i elastyczna dotacja</a:t>
            </a:r>
            <a:endParaRPr lang="pl-PL"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7000" b="1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100" name="Google Shape;100;p2"/>
          <p:cNvCxnSpPr>
            <a:cxnSpLocks/>
          </p:cNvCxnSpPr>
          <p:nvPr/>
        </p:nvCxnSpPr>
        <p:spPr>
          <a:xfrm>
            <a:off x="23735806" y="804670"/>
            <a:ext cx="0" cy="1505393"/>
          </a:xfrm>
          <a:prstGeom prst="straightConnector1">
            <a:avLst/>
          </a:prstGeom>
          <a:noFill/>
          <a:ln w="63500" cap="flat" cmpd="sng">
            <a:solidFill>
              <a:srgbClr val="F7A6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" name="Google Shape;95;p2">
            <a:extLst>
              <a:ext uri="{FF2B5EF4-FFF2-40B4-BE49-F238E27FC236}">
                <a16:creationId xmlns:a16="http://schemas.microsoft.com/office/drawing/2014/main" id="{D9BC9E03-CB6B-4155-A576-D096DECC0081}"/>
              </a:ext>
            </a:extLst>
          </p:cNvPr>
          <p:cNvSpPr txBox="1"/>
          <p:nvPr/>
        </p:nvSpPr>
        <p:spPr>
          <a:xfrm>
            <a:off x="1143643" y="2310063"/>
            <a:ext cx="22096713" cy="789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l-PL" sz="4000" u="sng" dirty="0"/>
              <a:t>Mocne strony instrumentu – wnioski z pilotażu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/>
              <a:t>Rozdzielenie części dotacji na biznesową – taką samą dla wszystkich - i kompensacyjną – przydzielaną według potrzeb - niweluje nierówność, jakiej do tej pory doświadczały </a:t>
            </a:r>
            <a:r>
              <a:rPr lang="pl-PL" sz="4000" dirty="0" err="1"/>
              <a:t>OzN</a:t>
            </a:r>
            <a:r>
              <a:rPr lang="pl-PL" sz="4000" dirty="0"/>
              <a:t> chcące aplikować o tego typu środki publiczne.</a:t>
            </a:r>
          </a:p>
          <a:p>
            <a:r>
              <a:rPr lang="pl-PL" sz="4000" dirty="0"/>
              <a:t>•	Dotacja w części kompensacyjnej pozwala na realne zniwelowanie odczuwanych trudności w prowadzeniu biznesu wynikających z niepełnosprawności.</a:t>
            </a:r>
          </a:p>
          <a:p>
            <a:r>
              <a:rPr lang="pl-PL" sz="4000" dirty="0"/>
              <a:t>•	Instrument dotacji jest </a:t>
            </a:r>
            <a:r>
              <a:rPr lang="pl-PL" sz="4000" dirty="0" err="1"/>
              <a:t>ocniany</a:t>
            </a:r>
            <a:r>
              <a:rPr lang="pl-PL" sz="4000" dirty="0"/>
              <a:t> jako wysoce efektywne narzędzie aktywizacji zawodowej </a:t>
            </a:r>
            <a:r>
              <a:rPr lang="pl-PL" sz="4000" dirty="0" err="1"/>
              <a:t>OzN</a:t>
            </a:r>
            <a:r>
              <a:rPr lang="pl-PL" sz="4000" dirty="0"/>
              <a:t> i wspierania ich przedsiębiorczości. </a:t>
            </a:r>
            <a:r>
              <a:rPr lang="pl-PL" sz="4000" dirty="0" err="1"/>
              <a:t>OzN</a:t>
            </a:r>
            <a:r>
              <a:rPr lang="pl-PL" sz="4000" dirty="0"/>
              <a:t>  dzięki skorzystaniu z dotacji prosperują jako przedsiębiorcy, dzięki czemu mogą wykonywać pracę, którą swobodnie wybrali, zgodną z ich wykształceniem i kwalifikacjami. Uczestnicy pilotażu deklarowali, że gdyby nie skorzystanie z dotacji, nie mogliby inaczej rozpocząć własnych działalności gospodarczej.</a:t>
            </a:r>
          </a:p>
          <a:p>
            <a:r>
              <a:rPr lang="pl-PL" sz="4000" dirty="0"/>
              <a:t>•	Elastyczność i dostępność dotacji pozwalają na większą swobodę w decydowaniu o wydatkowaniu powierzonych środków, reagowaniu na zmienną sytuację rynkową i oferty dostępności określonych artykułów zaplanowanych do zakupu.</a:t>
            </a:r>
          </a:p>
          <a:p>
            <a:r>
              <a:rPr lang="pl-PL" sz="4000" dirty="0"/>
              <a:t>•	Umożliwienie pozyskania środków z dwóch źródeł jest krokiem do lepszej dostępności i koordynacji środków publicznych, której ośrodkiem jest osoba i jej potrzeby, a nie wyznaczone zadania danej instytucji.</a:t>
            </a:r>
          </a:p>
        </p:txBody>
      </p:sp>
    </p:spTree>
    <p:extLst>
      <p:ext uri="{BB962C8B-B14F-4D97-AF65-F5344CB8AC3E}">
        <p14:creationId xmlns:p14="http://schemas.microsoft.com/office/powerpoint/2010/main" val="335530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"/>
          <p:cNvCxnSpPr/>
          <p:nvPr/>
        </p:nvCxnSpPr>
        <p:spPr>
          <a:xfrm>
            <a:off x="1781373" y="5026025"/>
            <a:ext cx="843840" cy="0"/>
          </a:xfrm>
          <a:prstGeom prst="straightConnector1">
            <a:avLst/>
          </a:prstGeom>
          <a:noFill/>
          <a:ln w="63500" cap="flat" cmpd="sng">
            <a:solidFill>
              <a:srgbClr val="F7A6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87" name="Google Shape;87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93209" y="462723"/>
            <a:ext cx="6467092" cy="469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1631" y="5443749"/>
            <a:ext cx="3233545" cy="512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47406" y="5565767"/>
            <a:ext cx="3111524" cy="488082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1856389" y="10279907"/>
            <a:ext cx="94302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pl-PL" sz="2400" b="1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050" name="Picture 2" descr="W stopce widnieją trzy logotypy: Fundusze Europejskie, barwy Rzeczypospolitej Polskiej, Unia Europejska Europejske Fundusze Strukturalne i Inwestycyjne.&#10;Pod logotypami znajduje się nazwa projektu: „Włączenie wyłączonych – aktywne instrumenty wsparcia osób niepełnosprawnych na rynku pracy” &#10;Nr projektu: POWR.02.06.00-00-0065/19&#10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725" y="692377"/>
            <a:ext cx="8298593" cy="105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olejnośc logotypów: znaku Ministerstwa Rodziny i Polityki Społecznej, znak Polskiego Związku Głuchych z siedzibą w Warszawie, znak Polskiej Organizacji Pracodawców Osób Niepełnosprawnych z siedzibą &#10;w Warszawie oraz znak Stowarzyszenia Czas Przestrzeń Tożsamość z siedzibą w Szczecinie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725" y="11836401"/>
            <a:ext cx="10019700" cy="10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Google Shape;84;p1"/>
          <p:cNvSpPr txBox="1"/>
          <p:nvPr/>
        </p:nvSpPr>
        <p:spPr>
          <a:xfrm>
            <a:off x="1619829" y="4958469"/>
            <a:ext cx="18417458" cy="49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l-PL" sz="9600" b="1" dirty="0">
                <a:solidFill>
                  <a:srgbClr val="706F6F"/>
                </a:solidFill>
                <a:latin typeface="IBM Plex Sans"/>
              </a:rPr>
              <a:t>Biznes bez barier</a:t>
            </a:r>
          </a:p>
          <a:p>
            <a:r>
              <a:rPr lang="pl-PL" sz="4800" b="1" dirty="0">
                <a:solidFill>
                  <a:srgbClr val="706F6F"/>
                </a:solidFill>
                <a:latin typeface="IBM Plex Sans"/>
              </a:rPr>
              <a:t>Asystent działalności gospodarczej</a:t>
            </a:r>
          </a:p>
          <a:p>
            <a:endParaRPr lang="pl-PL" sz="7200" b="1" dirty="0">
              <a:solidFill>
                <a:srgbClr val="706F6F"/>
              </a:solidFill>
              <a:latin typeface="IBM Plex Sans"/>
            </a:endParaRPr>
          </a:p>
          <a:p>
            <a:endParaRPr lang="pl-PL" sz="3600" b="1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0" b="1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149975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3930952" y="804670"/>
            <a:ext cx="14691156" cy="18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l-PL" sz="7000" b="1" dirty="0">
                <a:solidFill>
                  <a:srgbClr val="706F6F"/>
                </a:solidFill>
                <a:latin typeface="IBM Plex Sans"/>
              </a:rPr>
              <a:t>Biznes bez barier – </a:t>
            </a:r>
            <a:br>
              <a:rPr lang="pl-PL" sz="7000" b="1" dirty="0">
                <a:solidFill>
                  <a:srgbClr val="706F6F"/>
                </a:solidFill>
                <a:latin typeface="IBM Plex Sans"/>
              </a:rPr>
            </a:br>
            <a:r>
              <a:rPr lang="pl-PL" sz="4400" b="1" dirty="0">
                <a:solidFill>
                  <a:srgbClr val="706F6F"/>
                </a:solidFill>
                <a:latin typeface="IBM Plex Sans"/>
              </a:rPr>
              <a:t>Asystent działalności gospodarczej</a:t>
            </a:r>
          </a:p>
          <a:p>
            <a:endParaRPr lang="pl-PL" sz="3200" dirty="0"/>
          </a:p>
          <a:p>
            <a:endParaRPr lang="pl-PL" sz="7000" b="1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" name="Google Shape;95;p2">
            <a:extLst>
              <a:ext uri="{FF2B5EF4-FFF2-40B4-BE49-F238E27FC236}">
                <a16:creationId xmlns:a16="http://schemas.microsoft.com/office/drawing/2014/main" id="{1B04EA70-F38A-4F44-9ED4-F8FB6429BF9F}"/>
              </a:ext>
            </a:extLst>
          </p:cNvPr>
          <p:cNvSpPr txBox="1"/>
          <p:nvPr/>
        </p:nvSpPr>
        <p:spPr>
          <a:xfrm>
            <a:off x="1432705" y="3291285"/>
            <a:ext cx="22096713" cy="918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l-PL" sz="4000" u="sng" dirty="0"/>
              <a:t>Cel instrumentu</a:t>
            </a:r>
          </a:p>
          <a:p>
            <a:r>
              <a:rPr lang="pl-PL" sz="4000" dirty="0"/>
              <a:t>Celem instrumentu jest wprowadzenie do systemu rehabilitacji osób z niepełnosprawnościami  usługi asystenta działalności gospodarczej jako formy ogólnodostępnego wsparcia dla osób posiadających orzeczenie o niepełnosprawności.</a:t>
            </a:r>
          </a:p>
          <a:p>
            <a:endParaRPr lang="pl-PL" sz="4000" u="sng" dirty="0"/>
          </a:p>
          <a:p>
            <a:r>
              <a:rPr lang="pl-PL" sz="4000" u="sng" dirty="0"/>
              <a:t>Odbiorcy instrumentu</a:t>
            </a:r>
          </a:p>
          <a:p>
            <a:r>
              <a:rPr lang="pl-PL" sz="4000" dirty="0"/>
              <a:t>Osoby fizyczne z niepełnosprawnością zwłaszcza stwierdzoną w stopniu znacznym i umiarkowanym zamierzające rozpocząć prowadzenie jednoosobowej działalności gospodarczej lub prowadzące taką działalność przez czas nie dłuższy niż 24 miesiące.</a:t>
            </a:r>
          </a:p>
          <a:p>
            <a:endParaRPr lang="pl-PL" sz="4000" dirty="0"/>
          </a:p>
        </p:txBody>
      </p:sp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5A72A6B8-DB91-8996-DAF6-CD6B809F493C}"/>
              </a:ext>
            </a:extLst>
          </p:cNvPr>
          <p:cNvCxnSpPr>
            <a:cxnSpLocks/>
          </p:cNvCxnSpPr>
          <p:nvPr/>
        </p:nvCxnSpPr>
        <p:spPr>
          <a:xfrm>
            <a:off x="23735806" y="804670"/>
            <a:ext cx="0" cy="1505393"/>
          </a:xfrm>
          <a:prstGeom prst="straightConnector1">
            <a:avLst/>
          </a:prstGeom>
          <a:noFill/>
          <a:ln w="63500" cap="flat" cmpd="sng">
            <a:solidFill>
              <a:srgbClr val="F7A6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7142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3930952" y="804670"/>
            <a:ext cx="14691156" cy="18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l-PL" sz="7000" b="1" dirty="0">
                <a:solidFill>
                  <a:srgbClr val="706F6F"/>
                </a:solidFill>
                <a:latin typeface="IBM Plex Sans"/>
              </a:rPr>
              <a:t>Biznes bez barier – </a:t>
            </a:r>
            <a:br>
              <a:rPr lang="pl-PL" sz="7000" b="1" dirty="0">
                <a:solidFill>
                  <a:srgbClr val="706F6F"/>
                </a:solidFill>
                <a:latin typeface="IBM Plex Sans"/>
              </a:rPr>
            </a:br>
            <a:r>
              <a:rPr lang="pl-PL" sz="4400" b="1" dirty="0">
                <a:solidFill>
                  <a:srgbClr val="706F6F"/>
                </a:solidFill>
                <a:latin typeface="IBM Plex Sans"/>
              </a:rPr>
              <a:t>Asystent działalności gospodarczej</a:t>
            </a:r>
          </a:p>
          <a:p>
            <a:endParaRPr lang="pl-PL" sz="3200" dirty="0"/>
          </a:p>
          <a:p>
            <a:endParaRPr lang="pl-PL" sz="7000" b="1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706F6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" name="Google Shape;95;p2">
            <a:extLst>
              <a:ext uri="{FF2B5EF4-FFF2-40B4-BE49-F238E27FC236}">
                <a16:creationId xmlns:a16="http://schemas.microsoft.com/office/drawing/2014/main" id="{1B04EA70-F38A-4F44-9ED4-F8FB6429BF9F}"/>
              </a:ext>
            </a:extLst>
          </p:cNvPr>
          <p:cNvSpPr txBox="1"/>
          <p:nvPr/>
        </p:nvSpPr>
        <p:spPr>
          <a:xfrm>
            <a:off x="1432705" y="3291285"/>
            <a:ext cx="22096713" cy="918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l-PL" sz="4000" dirty="0"/>
              <a:t>Założenia instrumentu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/>
              <a:t>Asystentem działalności gospodarczej osoby z niepełnosprawnością może być każda osoba fizyczna posiadająca pełną zdolność do czynności prawnych oraz posiadająca umiejętności niezbędne dla osoby niepełnosprawnej celem prawidłowego wykonywania działalności gospodarczej.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 err="1"/>
              <a:t>OzN</a:t>
            </a:r>
            <a:r>
              <a:rPr lang="pl-PL" sz="4000" dirty="0"/>
              <a:t> może korzystać z pomocy więcej niż jednego asystenta działalności gospodarczej w tym samym czasie, łączny miesięczny wymiar odpłatnej pomocy asystenta działalności gospodarczej </a:t>
            </a:r>
            <a:r>
              <a:rPr lang="pl-PL" sz="4000" dirty="0" err="1"/>
              <a:t>OzN</a:t>
            </a:r>
            <a:r>
              <a:rPr lang="pl-PL" sz="4000" dirty="0"/>
              <a:t> nie może przekroczyć 160 godzin w każdym miesiącu.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/>
              <a:t>Wysokość zwrotu miesięcznych wydatków poniesionych na usługę asystenta działalności gospodarczej </a:t>
            </a:r>
            <a:r>
              <a:rPr lang="pl-PL" sz="4000" dirty="0" err="1"/>
              <a:t>OzN</a:t>
            </a:r>
            <a:r>
              <a:rPr lang="pl-PL" sz="4000" dirty="0"/>
              <a:t> stanowi maksymalnie 70% poniesionych kosztów na usługę asystenta działalności gospodarczej i nie więcej niż 70% przeciętnego miesięcznego wynagrodzenia w sektorze przedsiębiorstw.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 dirty="0"/>
              <a:t>Maksymalny okres refundacji dla osób, dla których orzeczono niepełnosprawność w stopniu znacznym wynosi 24 miesiące, dla </a:t>
            </a:r>
            <a:r>
              <a:rPr lang="pl-PL" sz="4000" dirty="0" err="1"/>
              <a:t>OzN</a:t>
            </a:r>
            <a:r>
              <a:rPr lang="pl-PL" sz="4000" dirty="0"/>
              <a:t> w stopniu umiarkowanym - 18 miesięcy, a w stopniu lekkim - przez max. 12 miesięcy.</a:t>
            </a:r>
          </a:p>
          <a:p>
            <a:endParaRPr lang="pl-PL" sz="4000" dirty="0"/>
          </a:p>
        </p:txBody>
      </p:sp>
      <p:cxnSp>
        <p:nvCxnSpPr>
          <p:cNvPr id="2" name="Google Shape;100;p2">
            <a:extLst>
              <a:ext uri="{FF2B5EF4-FFF2-40B4-BE49-F238E27FC236}">
                <a16:creationId xmlns:a16="http://schemas.microsoft.com/office/drawing/2014/main" id="{5A72A6B8-DB91-8996-DAF6-CD6B809F493C}"/>
              </a:ext>
            </a:extLst>
          </p:cNvPr>
          <p:cNvCxnSpPr>
            <a:cxnSpLocks/>
          </p:cNvCxnSpPr>
          <p:nvPr/>
        </p:nvCxnSpPr>
        <p:spPr>
          <a:xfrm>
            <a:off x="23735806" y="804670"/>
            <a:ext cx="0" cy="1505393"/>
          </a:xfrm>
          <a:prstGeom prst="straightConnector1">
            <a:avLst/>
          </a:prstGeom>
          <a:noFill/>
          <a:ln w="63500" cap="flat" cmpd="sng">
            <a:solidFill>
              <a:srgbClr val="F7A6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5489750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10046</TotalTime>
  <Words>1892</Words>
  <Application>Microsoft Office PowerPoint</Application>
  <PresentationFormat>Niestandardowy</PresentationFormat>
  <Paragraphs>128</Paragraphs>
  <Slides>21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IBM Plex Sans</vt:lpstr>
      <vt:lpstr>Symbol</vt:lpstr>
      <vt:lpstr>Calibri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Drumiński</dc:creator>
  <cp:lastModifiedBy>Sławomir Szymanek</cp:lastModifiedBy>
  <cp:revision>54</cp:revision>
  <cp:lastPrinted>2022-01-24T13:11:21Z</cp:lastPrinted>
  <dcterms:created xsi:type="dcterms:W3CDTF">2020-11-14T22:10:30Z</dcterms:created>
  <dcterms:modified xsi:type="dcterms:W3CDTF">2023-11-22T12:57:28Z</dcterms:modified>
</cp:coreProperties>
</file>