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1" r:id="rId4"/>
    <p:sldId id="258" r:id="rId5"/>
    <p:sldId id="278" r:id="rId6"/>
    <p:sldId id="260" r:id="rId7"/>
    <p:sldId id="266" r:id="rId8"/>
    <p:sldId id="267" r:id="rId9"/>
    <p:sldId id="265" r:id="rId10"/>
    <p:sldId id="269" r:id="rId11"/>
    <p:sldId id="272" r:id="rId12"/>
    <p:sldId id="271" r:id="rId13"/>
    <p:sldId id="268" r:id="rId14"/>
    <p:sldId id="273" r:id="rId15"/>
    <p:sldId id="270" r:id="rId16"/>
    <p:sldId id="277" r:id="rId17"/>
    <p:sldId id="281" r:id="rId18"/>
    <p:sldId id="280" r:id="rId19"/>
    <p:sldId id="282" r:id="rId20"/>
    <p:sldId id="283" r:id="rId21"/>
    <p:sldId id="284" r:id="rId22"/>
    <p:sldId id="279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345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06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819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9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2535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5412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99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3640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851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2222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860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DD30B-0BC0-4DC1-A764-C7D9A8BF0BFD}" type="datetimeFigureOut">
              <a:rPr lang="pl-PL" smtClean="0"/>
              <a:t>22.11.2023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70AF9-AA91-4776-A8A8-F5101EFF672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8078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E9E303FB-FAC7-CBAB-396B-82351C590A75}"/>
              </a:ext>
            </a:extLst>
          </p:cNvPr>
          <p:cNvSpPr txBox="1"/>
          <p:nvPr/>
        </p:nvSpPr>
        <p:spPr>
          <a:xfrm>
            <a:off x="0" y="1351300"/>
            <a:ext cx="9144000" cy="18774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Włączenie wyłączonych – aktywne instrumenty wsparcia osób niepełnosprawnych na rynku pracy.</a:t>
            </a:r>
          </a:p>
          <a:p>
            <a:pPr algn="ctr">
              <a:defRPr/>
            </a:pPr>
            <a:r>
              <a:rPr lang="pl-PL" sz="2000" dirty="0">
                <a:latin typeface="+mn-lt"/>
              </a:rPr>
              <a:t>nr POWR.02.06.00-00-0065/19</a:t>
            </a:r>
            <a:br>
              <a:rPr lang="pl-PL" sz="3200" dirty="0">
                <a:latin typeface="+mn-lt"/>
              </a:rPr>
            </a:br>
            <a:endParaRPr lang="pl-PL" sz="3200" dirty="0"/>
          </a:p>
        </p:txBody>
      </p:sp>
      <p:pic>
        <p:nvPicPr>
          <p:cNvPr id="9" name="Obraz 15">
            <a:extLst>
              <a:ext uri="{FF2B5EF4-FFF2-40B4-BE49-F238E27FC236}">
                <a16:creationId xmlns:a16="http://schemas.microsoft.com/office/drawing/2014/main" id="{59EFA3EB-6388-FAF1-5AB0-5ECA22A102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75059" y="2912963"/>
            <a:ext cx="4193882" cy="2008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ytuł 1">
            <a:extLst>
              <a:ext uri="{FF2B5EF4-FFF2-40B4-BE49-F238E27FC236}">
                <a16:creationId xmlns:a16="http://schemas.microsoft.com/office/drawing/2014/main" id="{003C258A-595C-5B1F-3E63-007BF3D71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241" y="5252720"/>
            <a:ext cx="9144001" cy="62373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000" dirty="0">
                <a:latin typeface="+mn-lt"/>
              </a:rPr>
              <a:t>Projekt współfinansowany ze środków Unii Europejskiej w ramach </a:t>
            </a:r>
            <a:br>
              <a:rPr lang="pl-PL" sz="2000" dirty="0">
                <a:latin typeface="+mn-lt"/>
              </a:rPr>
            </a:br>
            <a:r>
              <a:rPr lang="pl-PL" sz="2000" dirty="0">
                <a:latin typeface="+mn-lt"/>
              </a:rPr>
              <a:t>Programu Operacyjnego Wiedza Edukacja Rozwój</a:t>
            </a:r>
            <a:endParaRPr lang="pl-PL" sz="20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0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A51F532-B777-5C67-2D33-6FA757B19B27}"/>
              </a:ext>
            </a:extLst>
          </p:cNvPr>
          <p:cNvSpPr txBox="1"/>
          <p:nvPr/>
        </p:nvSpPr>
        <p:spPr>
          <a:xfrm>
            <a:off x="196850" y="1097300"/>
            <a:ext cx="894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PILOTAŻ – PODSUMOWANIE - zatrudnienie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884F5967-ABE5-5988-E54B-655E9E448CC6}"/>
              </a:ext>
            </a:extLst>
          </p:cNvPr>
          <p:cNvSpPr txBox="1"/>
          <p:nvPr/>
        </p:nvSpPr>
        <p:spPr>
          <a:xfrm>
            <a:off x="105411" y="1797834"/>
            <a:ext cx="894715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2000" dirty="0">
                <a:cs typeface="Calibri" panose="020F0502020204030204" pitchFamily="34" charset="0"/>
              </a:rPr>
              <a:t>Zgodnie z przedłożonymi zaświadczeniami o zatrudnieniu Wnioskujący zatrudnili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altLang="pl-PL" sz="2000" dirty="0">
                <a:cs typeface="Calibri" panose="020F0502020204030204" pitchFamily="34" charset="0"/>
              </a:rPr>
              <a:t>77 pracowników w wymiarze 1 etatu i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altLang="pl-PL" sz="2000" dirty="0">
                <a:cs typeface="Calibri" panose="020F0502020204030204" pitchFamily="34" charset="0"/>
              </a:rPr>
              <a:t>5 pracowników w wymiarze 0,5 etatu.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altLang="pl-PL" sz="2000" dirty="0"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2000" dirty="0">
                <a:cs typeface="Calibri" panose="020F0502020204030204" pitchFamily="34" charset="0"/>
              </a:rPr>
              <a:t>Pracownicy ci po 6 miesiącach utrzymali zatrudnienie.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2000" dirty="0">
                <a:cs typeface="Calibri" panose="020F0502020204030204" pitchFamily="34" charset="0"/>
              </a:rPr>
              <a:t>Tylko w jednym przypadku pracodawca rozwiązał umowę z pracownikiem, na którego składał wniosek, przed upływem 6 m-</a:t>
            </a:r>
            <a:r>
              <a:rPr lang="pl-PL" altLang="pl-PL" sz="2000" dirty="0" err="1">
                <a:cs typeface="Calibri" panose="020F0502020204030204" pitchFamily="34" charset="0"/>
              </a:rPr>
              <a:t>cy</a:t>
            </a:r>
            <a:r>
              <a:rPr lang="pl-PL" altLang="pl-PL" sz="2000" dirty="0">
                <a:cs typeface="Calibri" panose="020F0502020204030204" pitchFamily="34" charset="0"/>
              </a:rPr>
              <a:t>. W tym przypadku pracodawca zatrudnił w to miejsce innego pracownika z takim samym stopniem niepełnosprawności.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sz="2000" dirty="0">
                <a:ea typeface="Calibri" panose="020F0502020204030204" pitchFamily="34" charset="0"/>
                <a:cs typeface="Calibri" panose="020F0502020204030204" pitchFamily="34" charset="0"/>
              </a:rPr>
              <a:t>Wszyscy pracodawcy to były firmy z tzw. otwartego rynku pracy</a:t>
            </a:r>
            <a:endParaRPr lang="pl-PL" altLang="pl-PL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altLang="pl-PL" sz="2000" dirty="0">
              <a:solidFill>
                <a:schemeClr val="bg1"/>
              </a:solidFill>
            </a:endParaRPr>
          </a:p>
          <a:p>
            <a:endParaRPr lang="pl-PL" altLang="pl-PL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pl-PL" alt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576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A51F532-B777-5C67-2D33-6FA757B19B27}"/>
              </a:ext>
            </a:extLst>
          </p:cNvPr>
          <p:cNvSpPr txBox="1"/>
          <p:nvPr/>
        </p:nvSpPr>
        <p:spPr>
          <a:xfrm>
            <a:off x="196850" y="1097300"/>
            <a:ext cx="894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PILOTAŻ – PODSUMOWANIE – osoby niepełnosprawne</a:t>
            </a:r>
            <a:endParaRPr lang="pl-PL" sz="2800" dirty="0">
              <a:solidFill>
                <a:srgbClr val="FFFF00"/>
              </a:solidFill>
            </a:endParaRPr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038358D6-E6E5-D18A-D7C4-7064ACAA6E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203458"/>
              </p:ext>
            </p:extLst>
          </p:nvPr>
        </p:nvGraphicFramePr>
        <p:xfrm>
          <a:off x="172609" y="1873930"/>
          <a:ext cx="8871266" cy="3824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1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10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23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86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 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lekki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umiarkowany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znaczny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Symbole przyczyny niepełnosprawności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87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Ryczałt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</a:rPr>
                        <a:t>11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30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9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01-U – 2     02-P – 8     03-L – 5      04-O – 5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05-R -19     06-E – 1     07-S – 6       08-T – 1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09-M – 3    10-N – 6     11-I – 8       12-C – 1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Orzeczenie ZUS (bez kodu) – 2</a:t>
                      </a:r>
                      <a:endParaRPr lang="pl-PL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30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</a:rPr>
                        <a:t>Koszty rzeczywiste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</a:rPr>
                        <a:t>2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</a:rPr>
                        <a:t>15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>
                          <a:effectLst/>
                        </a:rPr>
                        <a:t>15</a:t>
                      </a:r>
                      <a:endParaRPr lang="pl-PL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01-U – 1     02-P – 5      03-L – 1      04-O – 7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05-R -12      07-S – 4      09-M – 2   10-N – 10    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2000" dirty="0">
                          <a:effectLst/>
                        </a:rPr>
                        <a:t>11-I – 6       12-C – 1</a:t>
                      </a:r>
                    </a:p>
                  </a:txBody>
                  <a:tcPr marL="68579" marR="6857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531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A51F532-B777-5C67-2D33-6FA757B19B27}"/>
              </a:ext>
            </a:extLst>
          </p:cNvPr>
          <p:cNvSpPr txBox="1"/>
          <p:nvPr/>
        </p:nvSpPr>
        <p:spPr>
          <a:xfrm>
            <a:off x="196850" y="1097300"/>
            <a:ext cx="894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PILOTAŻ – PODSUMOWANIE – koszty 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62B4037-D02C-A006-8826-B216760F7F99}"/>
              </a:ext>
            </a:extLst>
          </p:cNvPr>
          <p:cNvSpPr txBox="1"/>
          <p:nvPr/>
        </p:nvSpPr>
        <p:spPr>
          <a:xfrm>
            <a:off x="35560" y="2494776"/>
            <a:ext cx="9072880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891" indent="-342891">
              <a:buFont typeface="Wingdings" panose="05000000000000000000" pitchFamily="2" charset="2"/>
              <a:buChar char="ü"/>
              <a:defRPr/>
            </a:pPr>
            <a:r>
              <a:rPr lang="pl-PL" sz="2000" dirty="0"/>
              <a:t>Łączna wysokość wsparcia udzielonego w formie </a:t>
            </a:r>
            <a:r>
              <a:rPr lang="pl-PL" sz="2000" u="sng" dirty="0"/>
              <a:t>ryczałtu</a:t>
            </a:r>
            <a:r>
              <a:rPr lang="pl-PL" sz="2000" dirty="0"/>
              <a:t> – 288.233,26 zł (średnio 5.764,67 PLN).</a:t>
            </a:r>
          </a:p>
          <a:p>
            <a:pPr>
              <a:defRPr/>
            </a:pPr>
            <a:endParaRPr lang="pl-PL" sz="2000" dirty="0"/>
          </a:p>
          <a:p>
            <a:pPr marL="342891" indent="-342891">
              <a:buFont typeface="Wingdings" panose="05000000000000000000" pitchFamily="2" charset="2"/>
              <a:buChar char="ü"/>
              <a:defRPr/>
            </a:pPr>
            <a:r>
              <a:rPr lang="pl-PL" sz="2000" dirty="0"/>
              <a:t>Łączna wysokość wsparcia udzielone w formie </a:t>
            </a:r>
            <a:r>
              <a:rPr lang="pl-PL" sz="2000" u="sng" dirty="0"/>
              <a:t>zwrotu kosztów rzeczywistych </a:t>
            </a:r>
            <a:r>
              <a:rPr lang="pl-PL" sz="2000" dirty="0"/>
              <a:t>– 922.955,17 PLN (średnio 28 842,35 PLN).</a:t>
            </a:r>
          </a:p>
          <a:p>
            <a:pPr marL="342891" indent="-342891">
              <a:buFont typeface="Wingdings" panose="05000000000000000000" pitchFamily="2" charset="2"/>
              <a:buChar char="ü"/>
              <a:defRPr/>
            </a:pPr>
            <a:endParaRPr lang="pl-PL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972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62042CB5-CE4E-A531-4FC1-782442B023E0}"/>
              </a:ext>
            </a:extLst>
          </p:cNvPr>
          <p:cNvSpPr txBox="1"/>
          <p:nvPr/>
        </p:nvSpPr>
        <p:spPr>
          <a:xfrm>
            <a:off x="2479039" y="1097300"/>
            <a:ext cx="461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ZMIANY USTAWOWE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D4C1B5A-F1D9-22D7-A772-D87A169C5E41}"/>
              </a:ext>
            </a:extLst>
          </p:cNvPr>
          <p:cNvSpPr txBox="1"/>
          <p:nvPr/>
        </p:nvSpPr>
        <p:spPr>
          <a:xfrm>
            <a:off x="208280" y="1797834"/>
            <a:ext cx="8727440" cy="3604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pl-PL" altLang="pl-PL" sz="1800" b="1" i="1" dirty="0">
                <a:latin typeface="Calibri Light" panose="020F0302020204030204" pitchFamily="34" charset="0"/>
                <a:cs typeface="Times New Roman" panose="02020603050405020304" pitchFamily="18" charset="0"/>
              </a:rPr>
              <a:t>Akty wprawne wymagające modyfikacji </a:t>
            </a:r>
          </a:p>
          <a:p>
            <a:pPr>
              <a:lnSpc>
                <a:spcPct val="150000"/>
              </a:lnSpc>
            </a:pPr>
            <a:r>
              <a:rPr lang="pl-PL" altLang="pl-PL" sz="1800" dirty="0">
                <a:cs typeface="Calibri" panose="020F0502020204030204" pitchFamily="34" charset="0"/>
              </a:rPr>
              <a:t>Rekomendowany instrument wymaga zmian w następujących aktach prawnych: Ustawa z dnia 27 sierpnia 1997 r. o rehabilitacji zawodowej i społecznej oraz zatrudnianiu osób niepełnosprawnych (t. j. Dz. U. z 2023 r. poz. 100, z </a:t>
            </a:r>
            <a:r>
              <a:rPr lang="pl-PL" altLang="pl-PL" sz="1800" dirty="0" err="1">
                <a:cs typeface="Calibri" panose="020F0502020204030204" pitchFamily="34" charset="0"/>
              </a:rPr>
              <a:t>późn</a:t>
            </a:r>
            <a:r>
              <a:rPr lang="pl-PL" altLang="pl-PL" sz="1800" dirty="0">
                <a:cs typeface="Calibri" panose="020F0502020204030204" pitchFamily="34" charset="0"/>
              </a:rPr>
              <a:t>. zm.) Wymaga też przygotowania projektu rozporządzenia wykonawczego.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pl-PL" altLang="pl-PL" sz="1800" b="1" i="1" dirty="0">
                <a:latin typeface="Calibri Light" panose="020F0302020204030204" pitchFamily="34" charset="0"/>
                <a:cs typeface="Times New Roman" panose="02020603050405020304" pitchFamily="18" charset="0"/>
              </a:rPr>
              <a:t>Zakres zmian</a:t>
            </a:r>
          </a:p>
          <a:p>
            <a:pPr>
              <a:lnSpc>
                <a:spcPct val="150000"/>
              </a:lnSpc>
            </a:pPr>
            <a:r>
              <a:rPr lang="pl-PL" altLang="pl-PL" sz="1800" dirty="0">
                <a:cs typeface="Calibri" panose="020F0502020204030204" pitchFamily="34" charset="0"/>
              </a:rPr>
              <a:t>Rekomendowane zmiany dotyczą art. 26 ustawy o rehabilitacji w taki sposób ze uchyla się art. 26 oraz 26 d i 26 e ustawy o rehabilitacji oraz wprowadza art. 26 i (NOWY ART.)</a:t>
            </a:r>
          </a:p>
        </p:txBody>
      </p:sp>
    </p:spTree>
    <p:extLst>
      <p:ext uri="{BB962C8B-B14F-4D97-AF65-F5344CB8AC3E}">
        <p14:creationId xmlns:p14="http://schemas.microsoft.com/office/powerpoint/2010/main" val="905614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pic>
        <p:nvPicPr>
          <p:cNvPr id="2" name="Obraz 1" descr="Ręce osoby w szarym sweter wpisującej na laptopie tablet, pióro cyfrowe i filiżankę kawy">
            <a:extLst>
              <a:ext uri="{FF2B5EF4-FFF2-40B4-BE49-F238E27FC236}">
                <a16:creationId xmlns:a16="http://schemas.microsoft.com/office/drawing/2014/main" id="{8D31E0F3-E8BC-DD63-F1F7-BD5BFC073E6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9388" y="2346738"/>
            <a:ext cx="2832212" cy="2164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2951F28-31C2-68B3-16E5-C6935050F8C3}"/>
              </a:ext>
            </a:extLst>
          </p:cNvPr>
          <p:cNvSpPr txBox="1"/>
          <p:nvPr/>
        </p:nvSpPr>
        <p:spPr>
          <a:xfrm>
            <a:off x="233680" y="1548353"/>
            <a:ext cx="583184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 finansowania: </a:t>
            </a:r>
            <a:r>
              <a:rPr lang="pl-PL" sz="20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środki PFRON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Realizator zadania: </a:t>
            </a:r>
            <a:r>
              <a:rPr lang="pl-PL" sz="20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podmiot publiczny – PFRON lub PUP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 w ramach </a:t>
            </a:r>
            <a:r>
              <a:rPr lang="pl-PL" sz="2000" b="1" i="1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wyłączeń</a:t>
            </a: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blokowych (GBER).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może być udzielane łącznie z inną pomocą publiczną (np. SOD)</a:t>
            </a:r>
            <a:endParaRPr lang="pl-PL" sz="2000" dirty="0">
              <a:ea typeface="Calibri" panose="020F0502020204030204" pitchFamily="34" charset="0"/>
            </a:endParaRPr>
          </a:p>
          <a:p>
            <a:pPr marL="342891" indent="-342891">
              <a:buFont typeface="Wingdings" panose="05000000000000000000" pitchFamily="2" charset="2"/>
              <a:buChar char="ü"/>
              <a:defRPr/>
            </a:pPr>
            <a:endParaRPr lang="pl-P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62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00CB2760-C2E7-47BF-FDB8-004CE8B446C2}"/>
              </a:ext>
            </a:extLst>
          </p:cNvPr>
          <p:cNvSpPr txBox="1"/>
          <p:nvPr/>
        </p:nvSpPr>
        <p:spPr>
          <a:xfrm>
            <a:off x="196851" y="1249681"/>
            <a:ext cx="8794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PODSUMOWANIE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3" name="pole tekstowe 9">
            <a:extLst>
              <a:ext uri="{FF2B5EF4-FFF2-40B4-BE49-F238E27FC236}">
                <a16:creationId xmlns:a16="http://schemas.microsoft.com/office/drawing/2014/main" id="{C6B44FD9-0923-E39E-42E6-3EB9B7760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19" y="1950215"/>
            <a:ext cx="8869682" cy="456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dirty="0">
                <a:cs typeface="Calibri" panose="020F0502020204030204" pitchFamily="34" charset="0"/>
              </a:rPr>
              <a:t>Instrument „Nowe miejsca pracy” umożliwia pracodawcy utworzenie nowego stanowiska pracy dostosowanego do potrzeb osoby niepełnosprawnej. Gwarancja dostępności środków umożliwia pracodawcy planowanie i podejmowanie decyzji także w dłuższej perspektywie.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altLang="pl-PL" dirty="0"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dirty="0">
                <a:cs typeface="Calibri" panose="020F0502020204030204" pitchFamily="34" charset="0"/>
              </a:rPr>
              <a:t>Daje możliwość wybrania formy wsparcia w zależności od świadomości kosztów związanych z zatrudnieniem pracownika niepełnosprawnego oraz pracochłonności/stopnia skomplikowania danej procedury.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altLang="pl-PL" dirty="0"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dirty="0">
                <a:cs typeface="Calibri" panose="020F0502020204030204" pitchFamily="34" charset="0"/>
              </a:rPr>
              <a:t>Daje możliwość przeprowadzenia działań adaptacyjnych, szkoleniowych, organizacyjnych, wdrożeniowych tak aby stworzyć jak najlepszej jakości stanowisko pracy dające szansę osobie niepełnosprawnej na długotrwałe utrzymanie zatrudnienia  w zakładzie pracy.</a:t>
            </a:r>
            <a:endParaRPr lang="pl-PL" altLang="pl-PL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altLang="pl-PL" sz="2000" dirty="0"/>
          </a:p>
          <a:p>
            <a:pPr>
              <a:buFont typeface="Wingdings" panose="05000000000000000000" pitchFamily="2" charset="2"/>
              <a:buChar char="ü"/>
            </a:pPr>
            <a:endParaRPr lang="pl-PL" alt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4094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8AF37B9C-8C92-8856-5035-8EBF841C853D}"/>
              </a:ext>
            </a:extLst>
          </p:cNvPr>
          <p:cNvSpPr txBox="1"/>
          <p:nvPr/>
        </p:nvSpPr>
        <p:spPr>
          <a:xfrm>
            <a:off x="81280" y="981541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Instrument rekomendowany do wdrożenia do systemu </a:t>
            </a:r>
            <a:br>
              <a:rPr lang="pl-PL" sz="2800" b="1" dirty="0">
                <a:solidFill>
                  <a:srgbClr val="FFFF00"/>
                </a:solidFill>
                <a:latin typeface="+mn-lt"/>
              </a:rPr>
            </a:br>
            <a:r>
              <a:rPr lang="pl-PL" sz="28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pl-PL" sz="2800" b="1" dirty="0">
                <a:solidFill>
                  <a:srgbClr val="FFFF00"/>
                </a:solidFill>
              </a:rPr>
              <a:t>GWARANCJA ZATRUDNIENIA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E6FC8B1-836D-0CC2-E6E6-A1184B4106A3}"/>
              </a:ext>
            </a:extLst>
          </p:cNvPr>
          <p:cNvSpPr txBox="1"/>
          <p:nvPr/>
        </p:nvSpPr>
        <p:spPr>
          <a:xfrm>
            <a:off x="81280" y="2010731"/>
            <a:ext cx="8981440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Instrument przewiduje udzielenie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wsparcia adaptacyjnego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osobom pracującym,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które stały się niepełnosprawne w trakcie zatrudnienia lub ich niepełnosprawność się pogłębiła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taki sposób, że wystąpiły u nich znaczne ograniczenia zawodowe utrudniające im kontynuację świadczenia pracy zawodowej. 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Wsparcie udzielane jest na podstawie opracowanego </a:t>
            </a: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Indywidualnego Programu Rehabilitacji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umowy o finansowanie. Umowa może być </a:t>
            </a: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dwustronna lub trójstronna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Otwarty katalog działań </a:t>
            </a: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możliwych do sfinansowania w ramach IPR</a:t>
            </a:r>
          </a:p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Działania te mogą mieć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charakter wsparcia indywidualnego dla pracownika, takiego jak np. finansowanie leczenia i rehabilitacji, zaopatrzenia ortopedycznego, zapewnienie asystenta itp. oraz wsparcia dla pracodawcy np. na dostosowanie stanowiska pracy, likwidację barier architektonicznych w miejscu pracy, przeszkolenie pracownika itp. </a:t>
            </a:r>
          </a:p>
          <a:p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2844529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A51F532-B777-5C67-2D33-6FA757B19B27}"/>
              </a:ext>
            </a:extLst>
          </p:cNvPr>
          <p:cNvSpPr txBox="1"/>
          <p:nvPr/>
        </p:nvSpPr>
        <p:spPr>
          <a:xfrm>
            <a:off x="196850" y="1097300"/>
            <a:ext cx="894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PILOTAŻ – PODSUMOWANIE 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62B4037-D02C-A006-8826-B216760F7F99}"/>
              </a:ext>
            </a:extLst>
          </p:cNvPr>
          <p:cNvSpPr txBox="1"/>
          <p:nvPr/>
        </p:nvSpPr>
        <p:spPr>
          <a:xfrm>
            <a:off x="152400" y="1930288"/>
            <a:ext cx="9072880" cy="3874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Zrealizowano 29 testowań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Łączna wartość udzielonego wsparcia wyniosła 847 096,65 PLN. Średnia wartość udzielonego wsparcia na 1 IPR wyniosła 29 210,23 PLN.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pl-PL" sz="2000" dirty="0"/>
          </a:p>
          <a:p>
            <a:pPr marL="342891" indent="-342891">
              <a:buFont typeface="Wingdings" panose="05000000000000000000" pitchFamily="2" charset="2"/>
              <a:buChar char="ü"/>
              <a:defRPr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Wnioski składane z uwagi na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nabycie niepełnosprawności -  21, </a:t>
            </a:r>
          </a:p>
          <a:p>
            <a:pPr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tym: znaczny stopień 1 wniosek, umiarkowany stopień 12 wniosków  lekki stopień 8</a:t>
            </a:r>
          </a:p>
          <a:p>
            <a:pPr>
              <a:defRPr/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891" indent="-342891">
              <a:buFont typeface="Wingdings" panose="05000000000000000000" pitchFamily="2" charset="2"/>
              <a:buChar char="ü"/>
              <a:defRPr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</a:rPr>
              <a:t>W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niosków składane z uwagi na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pogorszenie się stanu zdrowia (kolejne orzeczenie) </a:t>
            </a:r>
            <a:r>
              <a:rPr lang="pl-PL" b="1" u="sng" dirty="0">
                <a:latin typeface="Calibri" panose="020F0502020204030204" pitchFamily="34" charset="0"/>
                <a:ea typeface="Calibri" panose="020F0502020204030204" pitchFamily="34" charset="0"/>
              </a:rPr>
              <a:t>– 8 </a:t>
            </a:r>
          </a:p>
          <a:p>
            <a:pPr>
              <a:defRPr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 tym: zmiana z lekkiego na umiarkowany 7; zmiana z umiarkowanego na znaczny 1 </a:t>
            </a:r>
            <a:endParaRPr lang="pl-PL" sz="2000" dirty="0">
              <a:solidFill>
                <a:schemeClr val="bg1"/>
              </a:solidFill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56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DA51F532-B777-5C67-2D33-6FA757B19B27}"/>
              </a:ext>
            </a:extLst>
          </p:cNvPr>
          <p:cNvSpPr txBox="1"/>
          <p:nvPr/>
        </p:nvSpPr>
        <p:spPr>
          <a:xfrm>
            <a:off x="196850" y="1097300"/>
            <a:ext cx="89471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PILOTAŻ – PODSUMOWANIE </a:t>
            </a:r>
            <a:endParaRPr lang="pl-PL" sz="2800" dirty="0">
              <a:solidFill>
                <a:srgbClr val="FFFF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762B4037-D02C-A006-8826-B216760F7F99}"/>
              </a:ext>
            </a:extLst>
          </p:cNvPr>
          <p:cNvSpPr txBox="1"/>
          <p:nvPr/>
        </p:nvSpPr>
        <p:spPr>
          <a:xfrm>
            <a:off x="152400" y="1930288"/>
            <a:ext cx="9072880" cy="38518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Przyczyny niepełnosprawności osób objętych pilotażem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(u niektórych osób w orzeczeniu było więcej niż 1 symbol przyczyny niepełnosprawności):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02-P – 4	04-O – 2	08- T – 2	10-N – 5         03-L – 3	05-R – 17	    09-M – 3	11-I – 2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Zmiany w założeniach po pilotażu: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przypadku pracownika ze znacznym stopniem niepełnosprawności pogorszenie stanu zdrowia może wynikać z zaświadczenia lekarza specjalisty a nie z orzeczenia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9050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762B4037-D02C-A006-8826-B216760F7F99}"/>
              </a:ext>
            </a:extLst>
          </p:cNvPr>
          <p:cNvSpPr txBox="1"/>
          <p:nvPr/>
        </p:nvSpPr>
        <p:spPr>
          <a:xfrm>
            <a:off x="152400" y="1930288"/>
            <a:ext cx="9072880" cy="764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defRPr/>
            </a:pPr>
            <a:r>
              <a:rPr lang="pl-PL" b="1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endParaRPr lang="pl-PL" dirty="0">
              <a:solidFill>
                <a:schemeClr val="bg1"/>
              </a:solidFill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9E2C6E1C-D0EB-CCA2-EF98-00A0D54BD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0154433"/>
              </p:ext>
            </p:extLst>
          </p:nvPr>
        </p:nvGraphicFramePr>
        <p:xfrm>
          <a:off x="442982" y="1328790"/>
          <a:ext cx="8330519" cy="4200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93901">
                  <a:extLst>
                    <a:ext uri="{9D8B030D-6E8A-4147-A177-3AD203B41FA5}">
                      <a16:colId xmlns:a16="http://schemas.microsoft.com/office/drawing/2014/main" val="480270052"/>
                    </a:ext>
                  </a:extLst>
                </a:gridCol>
                <a:gridCol w="3336618">
                  <a:extLst>
                    <a:ext uri="{9D8B030D-6E8A-4147-A177-3AD203B41FA5}">
                      <a16:colId xmlns:a16="http://schemas.microsoft.com/office/drawing/2014/main" val="989432368"/>
                    </a:ext>
                  </a:extLst>
                </a:gridCol>
              </a:tblGrid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 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Udzielone wsparcie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7716255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Rehabilitacja i leczenie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11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8819694"/>
                  </a:ext>
                </a:extLst>
              </a:tr>
              <a:tr h="3844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Zaopatrzenie </a:t>
                      </a:r>
                      <a:r>
                        <a:rPr lang="pl-PL" sz="1800" dirty="0" err="1">
                          <a:effectLst/>
                        </a:rPr>
                        <a:t>orto</a:t>
                      </a:r>
                      <a:r>
                        <a:rPr lang="pl-PL" sz="1800" dirty="0">
                          <a:effectLst/>
                        </a:rPr>
                        <a:t>. i wyroby med..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920960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Szkolenia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3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7303481"/>
                  </a:ext>
                </a:extLst>
              </a:tr>
              <a:tr h="34690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Wyposażenie stanowiska pracy w tym utworzenie stanowiska pracy zdalnej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785785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Fotel/ krzesło biurowe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9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6524645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Biurko regulowane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8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5092008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Komputer/laptop/oprogramowanie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10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8140507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Monitor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4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8407023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Drukarka/ urządzenie wielofunkcyjne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1402806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Samochód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>
                          <a:effectLst/>
                        </a:rPr>
                        <a:t>5</a:t>
                      </a:r>
                      <a:endParaRPr lang="pl-PL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653578"/>
                  </a:ext>
                </a:extLst>
              </a:tr>
              <a:tr h="3469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</a:rPr>
                        <a:t>Maszyny i urządzenia specjalistyczne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pl-PL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24985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718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12F8BFE-771A-DF7C-211F-954C5E62A110}"/>
              </a:ext>
            </a:extLst>
          </p:cNvPr>
          <p:cNvSpPr txBox="1"/>
          <p:nvPr/>
        </p:nvSpPr>
        <p:spPr>
          <a:xfrm>
            <a:off x="60960" y="981541"/>
            <a:ext cx="9011920" cy="46782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dirty="0">
              <a:solidFill>
                <a:srgbClr val="FFFF00"/>
              </a:solidFill>
              <a:latin typeface="+mn-lt"/>
            </a:endParaRPr>
          </a:p>
          <a:p>
            <a:pPr algn="ctr">
              <a:defRPr/>
            </a:pPr>
            <a:endParaRPr lang="pl-PL" sz="3200" dirty="0">
              <a:solidFill>
                <a:srgbClr val="FFFF00"/>
              </a:solidFill>
              <a:latin typeface="+mn-lt"/>
            </a:endParaRPr>
          </a:p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Nowe formy wsparcia dla pracodawców osób niepełnosprawnych. </a:t>
            </a:r>
            <a:br>
              <a:rPr lang="pl-PL" sz="3200" b="1" dirty="0">
                <a:latin typeface="+mn-lt"/>
              </a:rPr>
            </a:br>
            <a:r>
              <a:rPr lang="pl-PL" sz="3200" b="1" dirty="0">
                <a:latin typeface="+mn-lt"/>
              </a:rPr>
              <a:t>Prezentacja rozwiązań prawnych rekomendowanych do wdrożenia do systemu.</a:t>
            </a:r>
            <a:br>
              <a:rPr lang="pl-PL" sz="3200" b="1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  <a:p>
            <a:pPr>
              <a:defRPr/>
            </a:pPr>
            <a:r>
              <a:rPr lang="pl-PL" sz="3200" dirty="0"/>
              <a:t>            </a:t>
            </a:r>
            <a:r>
              <a:rPr lang="pl-PL" sz="2800" dirty="0">
                <a:latin typeface="+mn-lt"/>
              </a:rPr>
              <a:t>Prelegent: Magdalena </a:t>
            </a:r>
            <a:r>
              <a:rPr lang="pl-PL" sz="2800" dirty="0" err="1">
                <a:latin typeface="+mn-lt"/>
              </a:rPr>
              <a:t>Słonecka-Kuich</a:t>
            </a:r>
            <a:r>
              <a:rPr lang="pl-PL" sz="2800" dirty="0">
                <a:latin typeface="+mn-lt"/>
              </a:rPr>
              <a:t> </a:t>
            </a:r>
            <a:br>
              <a:rPr lang="pl-PL" sz="2400" dirty="0">
                <a:latin typeface="+mn-lt"/>
              </a:rPr>
            </a:br>
            <a:endParaRPr lang="pl-PL" sz="2400" dirty="0">
              <a:latin typeface="+mn-lt"/>
            </a:endParaRPr>
          </a:p>
        </p:txBody>
      </p:sp>
      <p:pic>
        <p:nvPicPr>
          <p:cNvPr id="10" name="Symbol zastępczy zawartości 3" descr="popon.tif">
            <a:extLst>
              <a:ext uri="{FF2B5EF4-FFF2-40B4-BE49-F238E27FC236}">
                <a16:creationId xmlns:a16="http://schemas.microsoft.com/office/drawing/2014/main" id="{E0790540-F45F-8A5C-2659-EDC5B1E8F61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lum bright="70000" contrast="-70000"/>
          </a:blip>
          <a:stretch>
            <a:fillRect/>
          </a:stretch>
        </p:blipFill>
        <p:spPr bwMode="auto">
          <a:xfrm>
            <a:off x="7004372" y="3590612"/>
            <a:ext cx="1800225" cy="18002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974975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62042CB5-CE4E-A531-4FC1-782442B023E0}"/>
              </a:ext>
            </a:extLst>
          </p:cNvPr>
          <p:cNvSpPr txBox="1"/>
          <p:nvPr/>
        </p:nvSpPr>
        <p:spPr>
          <a:xfrm>
            <a:off x="2479039" y="1097300"/>
            <a:ext cx="461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ZMIANY USTAWOWE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BD4C1B5A-F1D9-22D7-A772-D87A169C5E41}"/>
              </a:ext>
            </a:extLst>
          </p:cNvPr>
          <p:cNvSpPr txBox="1"/>
          <p:nvPr/>
        </p:nvSpPr>
        <p:spPr>
          <a:xfrm>
            <a:off x="208280" y="1797834"/>
            <a:ext cx="8727440" cy="3604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pl-PL" altLang="pl-PL" sz="1800" b="1" i="1" dirty="0">
                <a:latin typeface="Calibri Light" panose="020F0302020204030204" pitchFamily="34" charset="0"/>
                <a:cs typeface="Times New Roman" panose="02020603050405020304" pitchFamily="18" charset="0"/>
              </a:rPr>
              <a:t>Akty wprawne wymagające modyfikacji </a:t>
            </a:r>
          </a:p>
          <a:p>
            <a:pPr>
              <a:lnSpc>
                <a:spcPct val="150000"/>
              </a:lnSpc>
            </a:pPr>
            <a:r>
              <a:rPr lang="pl-PL" altLang="pl-PL" sz="1800" dirty="0">
                <a:cs typeface="Calibri" panose="020F0502020204030204" pitchFamily="34" charset="0"/>
              </a:rPr>
              <a:t>Rekomendowany instrument wymaga zmian w następujących aktach prawnych: Ustawa z dnia 27 sierpnia 1997 r. o rehabilitacji zawodowej i społecznej oraz zatrudnianiu osób niepełnosprawnych (t. j. Dz. U. z 2023 r. poz. 100, z </a:t>
            </a:r>
            <a:r>
              <a:rPr lang="pl-PL" altLang="pl-PL" sz="1800" dirty="0" err="1">
                <a:cs typeface="Calibri" panose="020F0502020204030204" pitchFamily="34" charset="0"/>
              </a:rPr>
              <a:t>późn</a:t>
            </a:r>
            <a:r>
              <a:rPr lang="pl-PL" altLang="pl-PL" sz="1800" dirty="0">
                <a:cs typeface="Calibri" panose="020F0502020204030204" pitchFamily="34" charset="0"/>
              </a:rPr>
              <a:t>. zm.) Wymaga też przygotowania projektu rozporządzenia wykonawczego.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</a:pPr>
            <a:r>
              <a:rPr lang="pl-PL" altLang="pl-PL" sz="1800" b="1" i="1" dirty="0">
                <a:latin typeface="Calibri Light" panose="020F0302020204030204" pitchFamily="34" charset="0"/>
                <a:cs typeface="Times New Roman" panose="02020603050405020304" pitchFamily="18" charset="0"/>
              </a:rPr>
              <a:t>Zakres zmian</a:t>
            </a:r>
          </a:p>
          <a:p>
            <a:pPr>
              <a:lnSpc>
                <a:spcPct val="150000"/>
              </a:lnSpc>
            </a:pPr>
            <a:r>
              <a:rPr lang="pl-PL" altLang="pl-PL" sz="1800" dirty="0">
                <a:cs typeface="Calibri" panose="020F0502020204030204" pitchFamily="34" charset="0"/>
              </a:rPr>
              <a:t>Rekomendowane zmiany dotyczą art. 26 ustawy o rehabilitacji w taki sposób </a:t>
            </a:r>
            <a:r>
              <a:rPr lang="pl-PL" altLang="pl-PL" dirty="0">
                <a:cs typeface="Calibri" panose="020F0502020204030204" pitchFamily="34" charset="0"/>
              </a:rPr>
              <a:t>że</a:t>
            </a:r>
            <a:r>
              <a:rPr lang="pl-PL" altLang="pl-PL" sz="1800" dirty="0">
                <a:cs typeface="Calibri" panose="020F0502020204030204" pitchFamily="34" charset="0"/>
              </a:rPr>
              <a:t> wprowadza się nowy art. 26 j </a:t>
            </a:r>
          </a:p>
        </p:txBody>
      </p:sp>
    </p:spTree>
    <p:extLst>
      <p:ext uri="{BB962C8B-B14F-4D97-AF65-F5344CB8AC3E}">
        <p14:creationId xmlns:p14="http://schemas.microsoft.com/office/powerpoint/2010/main" val="2336884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pic>
        <p:nvPicPr>
          <p:cNvPr id="2" name="Obraz 1" descr="Ręce osoby w szarym sweter wpisującej na laptopie tablet, pióro cyfrowe i filiżankę kawy">
            <a:extLst>
              <a:ext uri="{FF2B5EF4-FFF2-40B4-BE49-F238E27FC236}">
                <a16:creationId xmlns:a16="http://schemas.microsoft.com/office/drawing/2014/main" id="{8D31E0F3-E8BC-DD63-F1F7-BD5BFC073E6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9388" y="2346738"/>
            <a:ext cx="2832212" cy="2164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C2951F28-31C2-68B3-16E5-C6935050F8C3}"/>
              </a:ext>
            </a:extLst>
          </p:cNvPr>
          <p:cNvSpPr txBox="1"/>
          <p:nvPr/>
        </p:nvSpPr>
        <p:spPr>
          <a:xfrm>
            <a:off x="233680" y="1548353"/>
            <a:ext cx="5831840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Źródło finansowania: </a:t>
            </a:r>
            <a:r>
              <a:rPr lang="pl-PL" sz="20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środki PFRON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Realizator zadania: </a:t>
            </a:r>
            <a:r>
              <a:rPr lang="pl-PL" sz="20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podmiot publiczny – PFRON lub PUP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Pomoc publiczna w ramach </a:t>
            </a:r>
            <a:r>
              <a:rPr lang="pl-PL" sz="2000" b="1" i="1" dirty="0" err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wyłączeń</a:t>
            </a: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blokowych (GBER).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300"/>
              </a:spcAft>
              <a:defRPr/>
            </a:pPr>
            <a:r>
              <a:rPr lang="pl-PL" sz="2000" b="1" i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Wsparcie może być udzielane łącznie z inną pomocą publiczną (np. SOD)</a:t>
            </a:r>
            <a:endParaRPr lang="pl-PL" sz="2000" dirty="0">
              <a:ea typeface="Calibri" panose="020F0502020204030204" pitchFamily="34" charset="0"/>
            </a:endParaRPr>
          </a:p>
          <a:p>
            <a:pPr marL="342891" indent="-342891">
              <a:buFont typeface="Wingdings" panose="05000000000000000000" pitchFamily="2" charset="2"/>
              <a:buChar char="ü"/>
              <a:defRPr/>
            </a:pPr>
            <a:endParaRPr lang="pl-PL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9514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00CB2760-C2E7-47BF-FDB8-004CE8B446C2}"/>
              </a:ext>
            </a:extLst>
          </p:cNvPr>
          <p:cNvSpPr txBox="1"/>
          <p:nvPr/>
        </p:nvSpPr>
        <p:spPr>
          <a:xfrm>
            <a:off x="196851" y="1249681"/>
            <a:ext cx="8794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PODSUMOWANIE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3" name="pole tekstowe 9">
            <a:extLst>
              <a:ext uri="{FF2B5EF4-FFF2-40B4-BE49-F238E27FC236}">
                <a16:creationId xmlns:a16="http://schemas.microsoft.com/office/drawing/2014/main" id="{C6B44FD9-0923-E39E-42E6-3EB9B7760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59" y="2142755"/>
            <a:ext cx="8869682" cy="3465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pl-PL" altLang="pl-PL" dirty="0">
                <a:cs typeface="Calibri" panose="020F0502020204030204" pitchFamily="34" charset="0"/>
              </a:rPr>
              <a:t>Instrument „Gwarancja Zatrudnienia”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umożliwi osobie niepełnosprawnej, pomimo nabycia lub pogłębienia się jej niepełnosprawności,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kontynuację i utrzymanie zatrudnienia w obecnym miejscu pracy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 znanym jej środowisku. Zapewni jej wszechstronne, kompleksowe,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zindywidualizowane wsparcie </a:t>
            </a: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dostosowane do jej nowych potrzeb. Utrzymanie aktywności zawodowej zapobiegnie wykluczeniu, marginalizacji oraz pogorszeniu się sytuacji materialnej osoby niepełnosprawnej</a:t>
            </a:r>
            <a:endParaRPr lang="pl-PL" altLang="pl-PL" dirty="0">
              <a:cs typeface="Calibri" panose="020F0502020204030204" pitchFamily="34" charset="0"/>
            </a:endParaRPr>
          </a:p>
          <a:p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Instrument stanowi uzupełnienie istniejącej luki we wsparciu grupy osób niepełnosprawnych, które pierwsze orzeczenie nabyły w trakcie zatrudnienia lub gdy stan ich zdrowia pogorszył się podczas zatrudnienia. Wsparcie ma na celu </a:t>
            </a:r>
            <a:r>
              <a:rPr lang="pl-P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przeciwdziałanie wejściu tej grupy osób do grona osób biernych zawodowo/wykluczonych z rynku pracy</a:t>
            </a:r>
            <a:endParaRPr lang="pl-PL" altLang="pl-PL" sz="2000" b="1" u="sng" dirty="0"/>
          </a:p>
          <a:p>
            <a:pPr>
              <a:buFont typeface="Wingdings" panose="05000000000000000000" pitchFamily="2" charset="2"/>
              <a:buChar char="ü"/>
            </a:pPr>
            <a:endParaRPr lang="pl-PL" alt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426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412F8BFE-771A-DF7C-211F-954C5E62A110}"/>
              </a:ext>
            </a:extLst>
          </p:cNvPr>
          <p:cNvSpPr txBox="1"/>
          <p:nvPr/>
        </p:nvSpPr>
        <p:spPr>
          <a:xfrm>
            <a:off x="60960" y="2123439"/>
            <a:ext cx="8214662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endParaRPr lang="pl-PL" dirty="0">
              <a:solidFill>
                <a:srgbClr val="FFFF00"/>
              </a:solidFill>
              <a:latin typeface="+mn-lt"/>
            </a:endParaRPr>
          </a:p>
          <a:p>
            <a:pPr algn="ctr">
              <a:defRPr/>
            </a:pPr>
            <a:endParaRPr lang="pl-PL" sz="3200" dirty="0">
              <a:solidFill>
                <a:srgbClr val="FFFF00"/>
              </a:solidFill>
              <a:latin typeface="+mn-lt"/>
            </a:endParaRPr>
          </a:p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Dziękuję za uwagę</a:t>
            </a:r>
            <a:br>
              <a:rPr lang="pl-PL" sz="3200" b="1" dirty="0">
                <a:latin typeface="+mn-lt"/>
              </a:rPr>
            </a:br>
            <a:br>
              <a:rPr lang="pl-PL" sz="3200" dirty="0">
                <a:latin typeface="+mn-lt"/>
              </a:rPr>
            </a:br>
            <a:endParaRPr lang="pl-PL" sz="3200" dirty="0">
              <a:latin typeface="+mn-lt"/>
            </a:endParaRPr>
          </a:p>
          <a:p>
            <a:pPr>
              <a:defRPr/>
            </a:pPr>
            <a:r>
              <a:rPr lang="pl-PL" sz="3200"/>
              <a:t>                         </a:t>
            </a:r>
            <a:r>
              <a:rPr lang="pl-PL" sz="2800">
                <a:latin typeface="+mn-lt"/>
              </a:rPr>
              <a:t>Magdalena </a:t>
            </a:r>
            <a:r>
              <a:rPr lang="pl-PL" sz="2800" dirty="0" err="1">
                <a:latin typeface="+mn-lt"/>
              </a:rPr>
              <a:t>Słonecka-Kuich</a:t>
            </a:r>
            <a:r>
              <a:rPr lang="pl-PL" sz="2800" dirty="0">
                <a:latin typeface="+mn-lt"/>
              </a:rPr>
              <a:t> </a:t>
            </a:r>
            <a:br>
              <a:rPr lang="pl-PL" sz="2400" dirty="0">
                <a:latin typeface="+mn-lt"/>
              </a:rPr>
            </a:br>
            <a:endParaRPr lang="pl-PL" sz="2400" dirty="0">
              <a:latin typeface="+mn-lt"/>
            </a:endParaRPr>
          </a:p>
        </p:txBody>
      </p:sp>
      <p:pic>
        <p:nvPicPr>
          <p:cNvPr id="10" name="Symbol zastępczy zawartości 3" descr="popon.tif">
            <a:extLst>
              <a:ext uri="{FF2B5EF4-FFF2-40B4-BE49-F238E27FC236}">
                <a16:creationId xmlns:a16="http://schemas.microsoft.com/office/drawing/2014/main" id="{E0790540-F45F-8A5C-2659-EDC5B1E8F61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lum bright="70000" contrast="-70000"/>
          </a:blip>
          <a:stretch>
            <a:fillRect/>
          </a:stretch>
        </p:blipFill>
        <p:spPr bwMode="auto">
          <a:xfrm>
            <a:off x="6872292" y="2592938"/>
            <a:ext cx="1800225" cy="180022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150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7A0ECDF4-A56C-5430-30BA-613F6623EA73}"/>
              </a:ext>
            </a:extLst>
          </p:cNvPr>
          <p:cNvSpPr txBox="1"/>
          <p:nvPr/>
        </p:nvSpPr>
        <p:spPr>
          <a:xfrm>
            <a:off x="81280" y="1176278"/>
            <a:ext cx="9144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Cel projektu: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4B5C4AD-9BBB-7899-0F31-A258AAAF53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728" y="2067560"/>
            <a:ext cx="854011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sz="2400" dirty="0"/>
              <a:t>Przygotowanie kompleksowej propozycji wdrożenia do systemu prawnego </a:t>
            </a:r>
            <a:r>
              <a:rPr lang="pl-PL" altLang="pl-PL" sz="2400" b="1" u="sng" dirty="0"/>
              <a:t>nowych i zmodyfikowanych </a:t>
            </a:r>
            <a:r>
              <a:rPr lang="pl-PL" altLang="pl-PL" sz="2400" dirty="0"/>
              <a:t>instrumentów wspierania aktywności zawodowej osób niepełnosprawnych. </a:t>
            </a:r>
          </a:p>
          <a:p>
            <a:r>
              <a:rPr lang="pl-PL" altLang="pl-PL" sz="2400" dirty="0"/>
              <a:t>Rozwiązania wypracowane w projekcie powinny w szczególności uwzględniać instrumenty nakierowane na wspieranie zatrudniania osób niepełnosprawnych </a:t>
            </a:r>
            <a:r>
              <a:rPr lang="pl-PL" altLang="pl-PL" sz="2400" b="1" u="sng" dirty="0"/>
              <a:t>na otwartym rynku pracy</a:t>
            </a:r>
            <a:r>
              <a:rPr lang="pl-PL" altLang="pl-PL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213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8" name="Tytuł 1">
            <a:extLst>
              <a:ext uri="{FF2B5EF4-FFF2-40B4-BE49-F238E27FC236}">
                <a16:creationId xmlns:a16="http://schemas.microsoft.com/office/drawing/2014/main" id="{178AC436-79CE-01F5-D87F-3D05A8F22797}"/>
              </a:ext>
            </a:extLst>
          </p:cNvPr>
          <p:cNvSpPr txBox="1">
            <a:spLocks/>
          </p:cNvSpPr>
          <p:nvPr/>
        </p:nvSpPr>
        <p:spPr>
          <a:xfrm>
            <a:off x="1" y="1188720"/>
            <a:ext cx="9144000" cy="906781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2F2F2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dirty="0">
                <a:solidFill>
                  <a:srgbClr val="FFFF00"/>
                </a:solidFill>
                <a:latin typeface="+mn-lt"/>
              </a:rPr>
              <a:t>Realizacja projektu: </a:t>
            </a:r>
            <a:br>
              <a:rPr lang="pl-PL" dirty="0">
                <a:solidFill>
                  <a:srgbClr val="FF0000"/>
                </a:solidFill>
                <a:latin typeface="+mn-lt"/>
              </a:rPr>
            </a:br>
            <a:r>
              <a:rPr lang="pl-PL" sz="2000" dirty="0">
                <a:latin typeface="+mn-lt"/>
              </a:rPr>
              <a:t>7 etapów = 7 kamieni milowych</a:t>
            </a:r>
            <a:br>
              <a:rPr lang="pl-PL" dirty="0">
                <a:latin typeface="+mn-lt"/>
              </a:rPr>
            </a:br>
            <a:endParaRPr lang="pl-PL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1B19647-07B4-77FB-F58E-88C8E925D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1848595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dirty="0"/>
              <a:t>1. </a:t>
            </a:r>
            <a:r>
              <a:rPr lang="pl-PL" altLang="pl-PL" b="1" dirty="0"/>
              <a:t>Analiza krajowych i zagranicznych rozwiązań prawnych</a:t>
            </a:r>
            <a:endParaRPr lang="pl-PL" altLang="pl-PL" dirty="0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89E10106-459C-9152-E4C0-C12A5759DF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261094"/>
            <a:ext cx="90424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dirty="0"/>
              <a:t>2. </a:t>
            </a:r>
            <a:r>
              <a:rPr lang="pl-PL" altLang="pl-PL" b="1" dirty="0"/>
              <a:t>Propozycje zmian</a:t>
            </a:r>
            <a:endParaRPr lang="pl-PL" alt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FC94D63-EB35-973C-87B6-FE2D6B8E70B3}"/>
              </a:ext>
            </a:extLst>
          </p:cNvPr>
          <p:cNvSpPr txBox="1"/>
          <p:nvPr/>
        </p:nvSpPr>
        <p:spPr>
          <a:xfrm>
            <a:off x="101598" y="2756376"/>
            <a:ext cx="90424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dirty="0"/>
              <a:t>3. </a:t>
            </a:r>
            <a:r>
              <a:rPr lang="pl-PL" altLang="pl-PL" b="1" dirty="0"/>
              <a:t>Konsultacje środowiskowe </a:t>
            </a:r>
            <a:r>
              <a:rPr lang="pl-PL" altLang="pl-PL" dirty="0"/>
              <a:t>na ich podstawie i opinii Krajowej Rady Konsultacyjnej do Spraw Osób Niepełnosprawnych Komitet Sterujący podjął decyzję o wyborze instrumentów, które zostały poddane pilotażowi</a:t>
            </a: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012FEBC2-52E5-4B18-2081-9CF9A7531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59" y="3656748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dirty="0"/>
              <a:t>4. </a:t>
            </a:r>
            <a:r>
              <a:rPr lang="pl-PL" altLang="pl-PL" b="1" dirty="0"/>
              <a:t>Testowanie /Pilotaż</a:t>
            </a:r>
          </a:p>
        </p:txBody>
      </p:sp>
      <p:sp>
        <p:nvSpPr>
          <p:cNvPr id="14" name="pole tekstowe 13">
            <a:extLst>
              <a:ext uri="{FF2B5EF4-FFF2-40B4-BE49-F238E27FC236}">
                <a16:creationId xmlns:a16="http://schemas.microsoft.com/office/drawing/2014/main" id="{28600B1D-D99A-4B29-20F7-2BB417715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760" y="4071939"/>
            <a:ext cx="90322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dirty="0"/>
              <a:t>5. </a:t>
            </a:r>
            <a:r>
              <a:rPr lang="pl-PL" altLang="pl-PL" b="1" dirty="0"/>
              <a:t>Modyfikacje </a:t>
            </a:r>
            <a:r>
              <a:rPr lang="pl-PL" altLang="pl-PL" dirty="0"/>
              <a:t>dokonanie, w oparciu o wyniki pilotażu a także przedstawienie projektu zmian prawa</a:t>
            </a: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8A677FD8-77D6-055E-A67B-8EDF5099E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19" y="4762500"/>
            <a:ext cx="91439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dirty="0"/>
              <a:t>6. </a:t>
            </a:r>
            <a:r>
              <a:rPr lang="pl-PL" altLang="pl-PL" b="1" dirty="0"/>
              <a:t>Konsultacje środowiskowe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B9AEEE01-7F5A-1428-752D-8004B281F360}"/>
              </a:ext>
            </a:extLst>
          </p:cNvPr>
          <p:cNvSpPr txBox="1"/>
          <p:nvPr/>
        </p:nvSpPr>
        <p:spPr>
          <a:xfrm>
            <a:off x="111759" y="5177135"/>
            <a:ext cx="90322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dirty="0"/>
              <a:t>7. </a:t>
            </a:r>
            <a:r>
              <a:rPr lang="pl-PL" altLang="pl-PL" b="1" dirty="0"/>
              <a:t>Wypracowanie ostatecznego kształtu projektów rozwiązań prawnych</a:t>
            </a:r>
            <a:r>
              <a:rPr lang="pl-PL" altLang="pl-PL" dirty="0"/>
              <a:t>, które będą mogły być wprowadzone do systemu wsparcia osób niepełnosprawnych </a:t>
            </a:r>
          </a:p>
        </p:txBody>
      </p:sp>
    </p:spTree>
    <p:extLst>
      <p:ext uri="{BB962C8B-B14F-4D97-AF65-F5344CB8AC3E}">
        <p14:creationId xmlns:p14="http://schemas.microsoft.com/office/powerpoint/2010/main" val="45578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15B38EA3-034B-9806-96DB-3988A0DCC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96145"/>
            <a:ext cx="9144000" cy="64006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Instrumenty wsparcia dla pracodawców poddane pilotażowi</a:t>
            </a:r>
            <a:endParaRPr lang="pl-PL" sz="2800" b="1" dirty="0">
              <a:solidFill>
                <a:srgbClr val="FFFF00"/>
              </a:solidFill>
            </a:endParaRP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C09228FC-63D7-1770-8CC7-70686F87E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073" y="1853120"/>
            <a:ext cx="3884398" cy="20323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055AFEC-35E9-CC8F-3820-291731ABE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6530" y="1891705"/>
            <a:ext cx="3899513" cy="2040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4">
            <a:extLst>
              <a:ext uri="{FF2B5EF4-FFF2-40B4-BE49-F238E27FC236}">
                <a16:creationId xmlns:a16="http://schemas.microsoft.com/office/drawing/2014/main" id="{6CC07122-3714-203A-BBC8-1F65BB649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957" y="4058002"/>
            <a:ext cx="3884398" cy="19000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CFA77288-5766-2F4F-3D6E-62C8FCC66C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6530" y="4047714"/>
            <a:ext cx="3899513" cy="19103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32140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8AF37B9C-8C92-8856-5035-8EBF841C853D}"/>
              </a:ext>
            </a:extLst>
          </p:cNvPr>
          <p:cNvSpPr txBox="1"/>
          <p:nvPr/>
        </p:nvSpPr>
        <p:spPr>
          <a:xfrm>
            <a:off x="81280" y="981541"/>
            <a:ext cx="9144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800" b="1" dirty="0">
                <a:solidFill>
                  <a:srgbClr val="FFFF00"/>
                </a:solidFill>
                <a:latin typeface="+mn-lt"/>
              </a:rPr>
              <a:t>Instrument rekomendowany do wdrożenia do systemu </a:t>
            </a:r>
            <a:br>
              <a:rPr lang="pl-PL" sz="2800" b="1" dirty="0">
                <a:solidFill>
                  <a:srgbClr val="FFFF00"/>
                </a:solidFill>
                <a:latin typeface="+mn-lt"/>
              </a:rPr>
            </a:br>
            <a:r>
              <a:rPr lang="pl-PL" sz="2800" b="1" dirty="0">
                <a:solidFill>
                  <a:srgbClr val="FFFF00"/>
                </a:solidFill>
                <a:latin typeface="+mn-lt"/>
              </a:rPr>
              <a:t> NOWE MIEJSCA PRACY </a:t>
            </a:r>
            <a:endParaRPr lang="pl-PL" sz="2800" dirty="0">
              <a:solidFill>
                <a:srgbClr val="FFFF00"/>
              </a:solidFill>
            </a:endParaRPr>
          </a:p>
        </p:txBody>
      </p:sp>
      <p:pic>
        <p:nvPicPr>
          <p:cNvPr id="8" name="Obraz 7" descr="Businesswoman uczestnicząca w spotkaniu online">
            <a:extLst>
              <a:ext uri="{FF2B5EF4-FFF2-40B4-BE49-F238E27FC236}">
                <a16:creationId xmlns:a16="http://schemas.microsoft.com/office/drawing/2014/main" id="{D30185EC-7BED-75EF-4642-13E3FA5DDBF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6352" y="3108329"/>
            <a:ext cx="3556368" cy="23709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79E923FF-96DB-69E4-37AF-0E45C8F8BE5B}"/>
              </a:ext>
            </a:extLst>
          </p:cNvPr>
          <p:cNvSpPr txBox="1"/>
          <p:nvPr/>
        </p:nvSpPr>
        <p:spPr>
          <a:xfrm>
            <a:off x="182880" y="2461998"/>
            <a:ext cx="547109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altLang="pl-PL" sz="1800" b="1" dirty="0"/>
          </a:p>
          <a:p>
            <a:r>
              <a:rPr lang="pl-PL" altLang="pl-PL" sz="1800" b="1" dirty="0"/>
              <a:t>Cel instrumentu</a:t>
            </a:r>
          </a:p>
          <a:p>
            <a:r>
              <a:rPr lang="pl-PL" altLang="pl-PL" sz="1800" dirty="0"/>
              <a:t>• zwiększenie atrakcyjności tworzenia nowych miejsc pracy dla </a:t>
            </a:r>
            <a:r>
              <a:rPr lang="pl-PL" altLang="pl-PL" sz="1800" dirty="0" err="1"/>
              <a:t>OzN</a:t>
            </a:r>
            <a:r>
              <a:rPr lang="pl-PL" altLang="pl-PL" sz="1800" dirty="0"/>
              <a:t>;</a:t>
            </a:r>
          </a:p>
          <a:p>
            <a:r>
              <a:rPr lang="pl-PL" altLang="pl-PL" sz="1800" dirty="0"/>
              <a:t>• niwelowanie kosztów organizacyjnych i środowiskowych związanych z zatrudnianiem </a:t>
            </a:r>
            <a:r>
              <a:rPr lang="pl-PL" altLang="pl-PL" sz="1800" dirty="0" err="1"/>
              <a:t>OzN</a:t>
            </a:r>
            <a:r>
              <a:rPr lang="pl-PL" altLang="pl-PL" sz="1800" dirty="0"/>
              <a:t>.</a:t>
            </a:r>
          </a:p>
          <a:p>
            <a:endParaRPr lang="pl-PL" altLang="pl-PL" sz="1800" dirty="0"/>
          </a:p>
          <a:p>
            <a:r>
              <a:rPr lang="pl-PL" altLang="pl-PL" sz="1800" dirty="0"/>
              <a:t>Udzielone wsparcie może być rozliczane przez pracodawcę w formie:</a:t>
            </a:r>
          </a:p>
          <a:p>
            <a:r>
              <a:rPr lang="pl-PL" altLang="pl-PL" sz="1800" b="1" dirty="0"/>
              <a:t>1. Ryczałtowej</a:t>
            </a:r>
          </a:p>
          <a:p>
            <a:r>
              <a:rPr lang="pl-PL" altLang="pl-PL" sz="1800" b="1" dirty="0"/>
              <a:t>2. Zwrotu rzeczywistych kosztów</a:t>
            </a:r>
            <a:endParaRPr lang="pl-PL" dirty="0"/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8E6FC8B1-836D-0CC2-E6E6-A1184B4106A3}"/>
              </a:ext>
            </a:extLst>
          </p:cNvPr>
          <p:cNvSpPr txBox="1"/>
          <p:nvPr/>
        </p:nvSpPr>
        <p:spPr>
          <a:xfrm>
            <a:off x="81280" y="2010731"/>
            <a:ext cx="89814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sz="1800" dirty="0"/>
              <a:t>Instrument gwarantuje </a:t>
            </a:r>
            <a:r>
              <a:rPr lang="pl-PL" altLang="pl-PL" sz="1800" u="sng" dirty="0"/>
              <a:t>obligatoryjne środki </a:t>
            </a:r>
            <a:r>
              <a:rPr lang="pl-PL" altLang="pl-PL" sz="1800" dirty="0"/>
              <a:t>na utworzenie nowego stanowiska pracy, jego przystosowanie oraz wdrożenie i wsparcie </a:t>
            </a:r>
            <a:r>
              <a:rPr lang="pl-PL" altLang="pl-PL" sz="1800" dirty="0" err="1"/>
              <a:t>OzN</a:t>
            </a:r>
            <a:r>
              <a:rPr lang="pl-PL" altLang="pl-PL" sz="1800" dirty="0"/>
              <a:t> w miejscu pracy. </a:t>
            </a:r>
          </a:p>
        </p:txBody>
      </p:sp>
    </p:spTree>
    <p:extLst>
      <p:ext uri="{BB962C8B-B14F-4D97-AF65-F5344CB8AC3E}">
        <p14:creationId xmlns:p14="http://schemas.microsoft.com/office/powerpoint/2010/main" val="3736288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FE7404F7-551B-F78E-91E0-EC38FCC551EC}"/>
              </a:ext>
            </a:extLst>
          </p:cNvPr>
          <p:cNvSpPr txBox="1"/>
          <p:nvPr/>
        </p:nvSpPr>
        <p:spPr>
          <a:xfrm>
            <a:off x="2265680" y="981541"/>
            <a:ext cx="461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RYCZAŁT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BFECE13-95AA-45C3-BF58-7ACA05B1CBAF}"/>
              </a:ext>
            </a:extLst>
          </p:cNvPr>
          <p:cNvSpPr txBox="1"/>
          <p:nvPr/>
        </p:nvSpPr>
        <p:spPr>
          <a:xfrm>
            <a:off x="126365" y="1682075"/>
            <a:ext cx="8651875" cy="34470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000" dirty="0"/>
              <a:t>Wysokość wsparcia w formie ryczałtu to pochodna </a:t>
            </a:r>
            <a:r>
              <a:rPr lang="pl-PL" sz="2000" u="sng" dirty="0"/>
              <a:t>przeciętnego wynagrodzenia z 3 kwartału roku poprzedzającego rok złożenia wniosku </a:t>
            </a:r>
            <a:r>
              <a:rPr lang="pl-PL" sz="2000" dirty="0"/>
              <a:t>o wsparcie. W przypadku zatrudnienia osoby:</a:t>
            </a:r>
          </a:p>
          <a:p>
            <a:pPr marL="285744" indent="-285744">
              <a:buFont typeface="Arial" panose="020B0604020202020204" pitchFamily="34" charset="0"/>
              <a:buChar char="•"/>
              <a:defRPr/>
            </a:pPr>
            <a:r>
              <a:rPr lang="pl-PL" sz="2000" b="1" u="sng" dirty="0"/>
              <a:t>Ze znacznym</a:t>
            </a:r>
            <a:r>
              <a:rPr lang="pl-PL" sz="2000" u="sng" dirty="0"/>
              <a:t> </a:t>
            </a:r>
            <a:r>
              <a:rPr lang="pl-PL" sz="2000" dirty="0"/>
              <a:t>stopniem niepełnosprawności: </a:t>
            </a:r>
            <a:r>
              <a:rPr lang="pl-PL" sz="2000" b="1" u="sng" dirty="0"/>
              <a:t>150%</a:t>
            </a:r>
            <a:r>
              <a:rPr lang="pl-PL" sz="2000" b="1" dirty="0"/>
              <a:t> przeciętnego wynagrodzenia</a:t>
            </a:r>
            <a:r>
              <a:rPr lang="pl-PL" sz="2000" dirty="0"/>
              <a:t> z 3 kwartału roku poprzedzającego rok złożenia wniosku,</a:t>
            </a:r>
          </a:p>
          <a:p>
            <a:pPr marL="285744" indent="-285744"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z </a:t>
            </a:r>
            <a:r>
              <a:rPr lang="pl-PL" sz="2000" b="1" u="sng" dirty="0"/>
              <a:t>umiarkowanym</a:t>
            </a:r>
            <a:r>
              <a:rPr lang="pl-PL" sz="2000" dirty="0"/>
              <a:t> stopniem niepełnosprawności: </a:t>
            </a:r>
            <a:r>
              <a:rPr lang="pl-PL" sz="2000" b="1" u="sng" dirty="0"/>
              <a:t>100%</a:t>
            </a:r>
            <a:r>
              <a:rPr lang="pl-PL" sz="2000" b="1" dirty="0"/>
              <a:t> przeciętnego wynagrodzenia </a:t>
            </a:r>
            <a:r>
              <a:rPr lang="pl-PL" sz="2000" dirty="0"/>
              <a:t>z 3 kwartału roku poprzedzającego rok złożenia wniosku,</a:t>
            </a:r>
          </a:p>
          <a:p>
            <a:pPr marL="285744" indent="-285744">
              <a:buFont typeface="Arial" panose="020B0604020202020204" pitchFamily="34" charset="0"/>
              <a:buChar char="•"/>
              <a:defRPr/>
            </a:pPr>
            <a:r>
              <a:rPr lang="pl-PL" sz="2000" dirty="0"/>
              <a:t>z </a:t>
            </a:r>
            <a:r>
              <a:rPr lang="pl-PL" sz="2000" b="1" u="sng" dirty="0"/>
              <a:t>lekkim</a:t>
            </a:r>
            <a:r>
              <a:rPr lang="pl-PL" sz="2000" dirty="0"/>
              <a:t> stopniem niepełnosprawności: </a:t>
            </a:r>
            <a:r>
              <a:rPr lang="pl-PL" sz="2000" b="1" u="sng" dirty="0"/>
              <a:t>50%</a:t>
            </a:r>
            <a:r>
              <a:rPr lang="pl-PL" sz="2000" b="1" dirty="0"/>
              <a:t> przeciętnego wynagrodzenia</a:t>
            </a:r>
            <a:r>
              <a:rPr lang="pl-PL" sz="2000" dirty="0"/>
              <a:t> z 3 kwartału roku poprzedzającego rok złożenia wniosku.</a:t>
            </a:r>
          </a:p>
          <a:p>
            <a:pPr>
              <a:defRPr/>
            </a:pPr>
            <a:endParaRPr lang="pl-PL" sz="2000" dirty="0"/>
          </a:p>
          <a:p>
            <a:pPr>
              <a:buFont typeface="Wingdings" panose="05000000000000000000" pitchFamily="2" charset="2"/>
              <a:buChar char="ü"/>
              <a:defRPr/>
            </a:pP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1" name="pole tekstowe 11">
            <a:extLst>
              <a:ext uri="{FF2B5EF4-FFF2-40B4-BE49-F238E27FC236}">
                <a16:creationId xmlns:a16="http://schemas.microsoft.com/office/drawing/2014/main" id="{CE998F98-8804-C784-38B9-A99466F9C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65" y="4737100"/>
            <a:ext cx="619315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l-PL" altLang="pl-PL" sz="2000" b="1" u="sng" dirty="0"/>
              <a:t>Dodatkowo 10 % </a:t>
            </a:r>
            <a:r>
              <a:rPr lang="pl-PL" altLang="pl-PL" sz="2000" dirty="0"/>
              <a:t>przeciętnego wynagrodzenia z 3 kwartału roku poprzedniego przy </a:t>
            </a:r>
            <a:r>
              <a:rPr lang="pl-PL" altLang="pl-PL" sz="2000" b="1" u="sng" dirty="0"/>
              <a:t>schorzeniach specjalnych</a:t>
            </a:r>
          </a:p>
        </p:txBody>
      </p:sp>
      <p:pic>
        <p:nvPicPr>
          <p:cNvPr id="12" name="Obraz 11" descr="Stosy złotych monet">
            <a:extLst>
              <a:ext uri="{FF2B5EF4-FFF2-40B4-BE49-F238E27FC236}">
                <a16:creationId xmlns:a16="http://schemas.microsoft.com/office/drawing/2014/main" id="{55903DA7-B18F-94A0-E622-F1EBA28BC0C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5498" y="4230070"/>
            <a:ext cx="2889462" cy="192630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58836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776A10FB-8EF9-1B97-5654-8F034AC9530C}"/>
              </a:ext>
            </a:extLst>
          </p:cNvPr>
          <p:cNvSpPr txBox="1"/>
          <p:nvPr/>
        </p:nvSpPr>
        <p:spPr>
          <a:xfrm>
            <a:off x="129349" y="1682076"/>
            <a:ext cx="895778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altLang="pl-PL" sz="2000" dirty="0"/>
              <a:t>Wnioskujący składa do instytucji udzielającej wsparcie wniosek zawierający szczegółowe informacje na temat rzeczywistych kosztów, które w jego ocenie są niezbędne w związku z zatrudnieniem konkretnej osoby niepełnosprawnej, na konkretne stanowisko. W ramach tych kosztów mogą być uwzględnione m.in. koszty: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/>
              <a:t> przebudowy, adaptacji zakładu pracy do potrzeb osoby niepełnosprawnej,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/>
              <a:t> utworzenia, dostosowania stanowiska pracy do potrzeb osoby niepełnosprawnej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/>
              <a:t> koszty związane z zapewnieniem odpowiedniego zaopatrzenia ortopedycznego,  środków pomocniczych niezbędnych do pracy (np. aparat słuchowy, okulary, wózek)</a:t>
            </a:r>
          </a:p>
          <a:p>
            <a:r>
              <a:rPr lang="pl-PL" altLang="pl-PL" sz="2000" dirty="0"/>
              <a:t> </a:t>
            </a: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71D09169-A703-0F40-BB78-523CCFCF4CAA}"/>
              </a:ext>
            </a:extLst>
          </p:cNvPr>
          <p:cNvSpPr txBox="1"/>
          <p:nvPr/>
        </p:nvSpPr>
        <p:spPr>
          <a:xfrm>
            <a:off x="179391" y="1097301"/>
            <a:ext cx="89577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KOSZTY RZECZYWISTE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8" name="pole tekstowe 10">
            <a:extLst>
              <a:ext uri="{FF2B5EF4-FFF2-40B4-BE49-F238E27FC236}">
                <a16:creationId xmlns:a16="http://schemas.microsoft.com/office/drawing/2014/main" id="{F32A6C3D-9BD2-DACE-0355-7658F96CE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1" y="4170961"/>
            <a:ext cx="620776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/>
              <a:t>zapewnienia asystenta dla osoby niepełnosprawnej,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/>
              <a:t>koszty transportowe związane z dowożeniem do i z pracy, oraz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altLang="pl-PL" sz="2000" dirty="0"/>
              <a:t>inne uzasadnione koszty niezbędne do zatrudnienia osoby niepełnosprawnej (</a:t>
            </a:r>
            <a:r>
              <a:rPr lang="pl-PL" altLang="pl-PL" sz="2000" u="sng" dirty="0"/>
              <a:t>otwarty katalog wydatków</a:t>
            </a:r>
            <a:r>
              <a:rPr lang="pl-PL" altLang="pl-PL" sz="2000" dirty="0"/>
              <a:t>).</a:t>
            </a:r>
          </a:p>
        </p:txBody>
      </p:sp>
      <p:pic>
        <p:nvPicPr>
          <p:cNvPr id="9" name="Obraz 8" descr="Arkusz kalkulacyjny i kalkulator">
            <a:extLst>
              <a:ext uri="{FF2B5EF4-FFF2-40B4-BE49-F238E27FC236}">
                <a16:creationId xmlns:a16="http://schemas.microsoft.com/office/drawing/2014/main" id="{CA52D615-72A8-E9FB-C328-7ED12B78544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2533" y="4152800"/>
            <a:ext cx="2744789" cy="18298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3616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>
            <a:extLst>
              <a:ext uri="{FF2B5EF4-FFF2-40B4-BE49-F238E27FC236}">
                <a16:creationId xmlns:a16="http://schemas.microsoft.com/office/drawing/2014/main" id="{C3583B60-E8FA-A615-C3EA-135980048D4C}"/>
              </a:ext>
            </a:extLst>
          </p:cNvPr>
          <p:cNvSpPr txBox="1"/>
          <p:nvPr/>
        </p:nvSpPr>
        <p:spPr>
          <a:xfrm>
            <a:off x="0" y="6004560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4DDED3E-23BE-F473-3B6B-8966B2CC2058}"/>
              </a:ext>
            </a:extLst>
          </p:cNvPr>
          <p:cNvSpPr txBox="1"/>
          <p:nvPr/>
        </p:nvSpPr>
        <p:spPr>
          <a:xfrm>
            <a:off x="0" y="1"/>
            <a:ext cx="9225280" cy="98154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1D2B90B6-8759-F6DA-4BDA-95F61C34426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285" y="0"/>
            <a:ext cx="7699915" cy="981541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B97EB64A-A7E1-D45B-17E5-EF2751A0CB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95097" y="6120319"/>
            <a:ext cx="6980525" cy="737680"/>
          </a:xfrm>
          <a:prstGeom prst="rect">
            <a:avLst/>
          </a:prstGeom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F39F41B0-3947-4C77-9526-BC24F53BCFA6}"/>
              </a:ext>
            </a:extLst>
          </p:cNvPr>
          <p:cNvSpPr txBox="1"/>
          <p:nvPr/>
        </p:nvSpPr>
        <p:spPr>
          <a:xfrm>
            <a:off x="179390" y="1001372"/>
            <a:ext cx="89646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3200" b="1" dirty="0">
                <a:solidFill>
                  <a:srgbClr val="FFFF00"/>
                </a:solidFill>
                <a:latin typeface="+mn-lt"/>
              </a:rPr>
              <a:t>Warunki otrzymania wsparcia</a:t>
            </a:r>
            <a:endParaRPr lang="pl-PL" sz="3200" dirty="0">
              <a:solidFill>
                <a:srgbClr val="FFFF0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9B5D304-F770-C53E-07EA-6CF17A5F30D9}"/>
              </a:ext>
            </a:extLst>
          </p:cNvPr>
          <p:cNvSpPr txBox="1"/>
          <p:nvPr/>
        </p:nvSpPr>
        <p:spPr>
          <a:xfrm>
            <a:off x="210503" y="1206707"/>
            <a:ext cx="8722994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pl-PL" altLang="pl-P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/>
              <a:t>Dla </a:t>
            </a:r>
            <a:r>
              <a:rPr lang="pl-PL" altLang="pl-PL" sz="2000" u="sng" dirty="0"/>
              <a:t>Pracodawcy</a:t>
            </a:r>
            <a:r>
              <a:rPr lang="pl-PL" altLang="pl-PL" sz="2000" dirty="0"/>
              <a:t>, bez względu na okres i rodzaj prowadzonej działalności  z zastrzeżeniem, że ze wsparcia w formie ryczałtu wyłączeni są pracodawcy  sektora finansów publicznych.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/>
              <a:t>Zatrudnienie na podstawie umowy o pracę w </a:t>
            </a:r>
            <a:r>
              <a:rPr lang="pl-PL" altLang="pl-PL" sz="2000" u="sng" dirty="0"/>
              <a:t>wymiarze min 0,5 etatu </a:t>
            </a:r>
            <a:r>
              <a:rPr lang="pl-PL" altLang="pl-PL" sz="2000" dirty="0"/>
              <a:t>(wysokość ryczałtu proporcjonalna do wysokości etatu)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/>
              <a:t>Osoba niepełnosprawna </a:t>
            </a:r>
            <a:r>
              <a:rPr lang="pl-PL" altLang="pl-PL" sz="2000" u="sng" dirty="0"/>
              <a:t>nie może być zatrudniona na podstawie umowy o pracę przez okres 3 m-</a:t>
            </a:r>
            <a:r>
              <a:rPr lang="pl-PL" altLang="pl-PL" sz="2000" u="sng" dirty="0" err="1"/>
              <a:t>cy</a:t>
            </a:r>
            <a:r>
              <a:rPr lang="pl-PL" altLang="pl-PL" sz="2000" u="sng" dirty="0"/>
              <a:t> przed przyjęciem </a:t>
            </a:r>
            <a:r>
              <a:rPr lang="pl-PL" altLang="pl-PL" sz="2000" dirty="0"/>
              <a:t>do pracy. Jej zatrudnienie musi skutkować </a:t>
            </a:r>
            <a:r>
              <a:rPr lang="pl-PL" altLang="pl-PL" sz="2000" u="sng" dirty="0"/>
              <a:t>wzrostem zatrudnienia ogółem </a:t>
            </a:r>
            <a:r>
              <a:rPr lang="pl-PL" altLang="pl-PL" sz="2000" dirty="0"/>
              <a:t>w stosunku do średniej z 12 m-</a:t>
            </a:r>
            <a:r>
              <a:rPr lang="pl-PL" altLang="pl-PL" sz="2000" dirty="0" err="1"/>
              <a:t>cy</a:t>
            </a:r>
            <a:r>
              <a:rPr lang="pl-PL" altLang="pl-PL" sz="2000" dirty="0"/>
              <a:t> (</a:t>
            </a:r>
            <a:r>
              <a:rPr lang="pl-PL" altLang="pl-PL" sz="2000" dirty="0">
                <a:cs typeface="Calibri" panose="020F0502020204030204" pitchFamily="34" charset="0"/>
              </a:rPr>
              <a:t>zastrzeżenia te nie dotyczą byłych pracowników ZAZ oraz uczestników WTZ pod warunkiem, że ich uczestnictwo w WTZ lub ZAZ zakończyło się nie później niż 12 miesięcy przed złożeniem wniosku). </a:t>
            </a:r>
            <a:endParaRPr lang="pl-PL" altLang="pl-P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000" dirty="0"/>
              <a:t>Obowiązek </a:t>
            </a:r>
            <a:r>
              <a:rPr lang="pl-PL" altLang="pl-PL" sz="2000" u="sng" dirty="0"/>
              <a:t>utrzymania stanowiska przez okres 6 m-</a:t>
            </a:r>
            <a:r>
              <a:rPr lang="pl-PL" altLang="pl-PL" sz="2000" u="sng" dirty="0" err="1"/>
              <a:t>cy</a:t>
            </a:r>
            <a:r>
              <a:rPr lang="pl-PL" altLang="pl-PL" sz="2000" u="sng" dirty="0"/>
              <a:t> </a:t>
            </a:r>
            <a:r>
              <a:rPr lang="pl-PL" altLang="pl-PL" sz="2000" dirty="0"/>
              <a:t>w przypadku ryczałtu i w wymiarze co najmniej 6 miesięcy w przypadku kosztów rzeczywistych</a:t>
            </a:r>
          </a:p>
          <a:p>
            <a:pPr>
              <a:buFont typeface="Wingdings" panose="05000000000000000000" pitchFamily="2" charset="2"/>
              <a:buChar char="ü"/>
            </a:pPr>
            <a:endParaRPr lang="pl-PL" alt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841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173</TotalTime>
  <Words>1649</Words>
  <Application>Microsoft Office PowerPoint</Application>
  <PresentationFormat>Pokaz na ekranie (4:3)</PresentationFormat>
  <Paragraphs>170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Motyw pakietu Office</vt:lpstr>
      <vt:lpstr>Projekt współfinansowany ze środków Unii Europejskiej w ramach  Programu Operacyjnego Wiedza Edukacja Rozwój</vt:lpstr>
      <vt:lpstr>Prezentacja programu PowerPoint</vt:lpstr>
      <vt:lpstr>Prezentacja programu PowerPoint</vt:lpstr>
      <vt:lpstr>Prezentacja programu PowerPoint</vt:lpstr>
      <vt:lpstr>Instrumenty wsparcia dla pracodawców poddane pilotażowi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Office 365 Biuro 1</dc:creator>
  <cp:lastModifiedBy>Sławomir Szymanek</cp:lastModifiedBy>
  <cp:revision>13</cp:revision>
  <dcterms:created xsi:type="dcterms:W3CDTF">2023-11-15T11:02:25Z</dcterms:created>
  <dcterms:modified xsi:type="dcterms:W3CDTF">2023-11-22T08:57:53Z</dcterms:modified>
</cp:coreProperties>
</file>