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7.xml" ContentType="application/vnd.openxmlformats-officedocument.themeOverr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8.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bookmarkIdSeed="3">
  <p:sldMasterIdLst>
    <p:sldMasterId id="2147483648" r:id="rId1"/>
  </p:sldMasterIdLst>
  <p:sldIdLst>
    <p:sldId id="281" r:id="rId2"/>
    <p:sldId id="332" r:id="rId3"/>
    <p:sldId id="333" r:id="rId4"/>
    <p:sldId id="353" r:id="rId5"/>
    <p:sldId id="354" r:id="rId6"/>
    <p:sldId id="355" r:id="rId7"/>
    <p:sldId id="356" r:id="rId8"/>
    <p:sldId id="357" r:id="rId9"/>
    <p:sldId id="358" r:id="rId10"/>
    <p:sldId id="359" r:id="rId11"/>
    <p:sldId id="372" r:id="rId12"/>
    <p:sldId id="371" r:id="rId13"/>
    <p:sldId id="360" r:id="rId14"/>
    <p:sldId id="361" r:id="rId15"/>
    <p:sldId id="373" r:id="rId16"/>
    <p:sldId id="331" r:id="rId17"/>
    <p:sldId id="257" r:id="rId18"/>
    <p:sldId id="258" r:id="rId19"/>
    <p:sldId id="328" r:id="rId20"/>
    <p:sldId id="334" r:id="rId21"/>
    <p:sldId id="260" r:id="rId22"/>
    <p:sldId id="330" r:id="rId23"/>
    <p:sldId id="259" r:id="rId24"/>
    <p:sldId id="337" r:id="rId25"/>
    <p:sldId id="335" r:id="rId26"/>
    <p:sldId id="291" r:id="rId27"/>
    <p:sldId id="278" r:id="rId28"/>
    <p:sldId id="292" r:id="rId29"/>
    <p:sldId id="279" r:id="rId30"/>
    <p:sldId id="280" r:id="rId31"/>
    <p:sldId id="339" r:id="rId32"/>
    <p:sldId id="261" r:id="rId33"/>
    <p:sldId id="262" r:id="rId34"/>
    <p:sldId id="343" r:id="rId35"/>
    <p:sldId id="344" r:id="rId36"/>
    <p:sldId id="345" r:id="rId37"/>
    <p:sldId id="346" r:id="rId38"/>
    <p:sldId id="347" r:id="rId39"/>
    <p:sldId id="349" r:id="rId40"/>
    <p:sldId id="350" r:id="rId41"/>
    <p:sldId id="351" r:id="rId42"/>
    <p:sldId id="352" r:id="rId43"/>
    <p:sldId id="340" r:id="rId44"/>
    <p:sldId id="304" r:id="rId45"/>
    <p:sldId id="303" r:id="rId46"/>
    <p:sldId id="307" r:id="rId47"/>
    <p:sldId id="306" r:id="rId48"/>
    <p:sldId id="305" r:id="rId49"/>
    <p:sldId id="341" r:id="rId50"/>
    <p:sldId id="309" r:id="rId51"/>
    <p:sldId id="363" r:id="rId52"/>
    <p:sldId id="325" r:id="rId53"/>
    <p:sldId id="322" r:id="rId54"/>
    <p:sldId id="323" r:id="rId55"/>
    <p:sldId id="364" r:id="rId56"/>
    <p:sldId id="365" r:id="rId57"/>
    <p:sldId id="366" r:id="rId58"/>
    <p:sldId id="367" r:id="rId59"/>
    <p:sldId id="311" r:id="rId60"/>
    <p:sldId id="312" r:id="rId61"/>
    <p:sldId id="342" r:id="rId62"/>
    <p:sldId id="313" r:id="rId63"/>
    <p:sldId id="319" r:id="rId64"/>
    <p:sldId id="368" r:id="rId65"/>
    <p:sldId id="369" r:id="rId66"/>
    <p:sldId id="370" r:id="rId67"/>
    <p:sldId id="314" r:id="rId68"/>
    <p:sldId id="316" r:id="rId69"/>
    <p:sldId id="318" r:id="rId70"/>
    <p:sldId id="317" r:id="rId71"/>
    <p:sldId id="362" r:id="rId72"/>
    <p:sldId id="321" r:id="rId7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 pośredni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Bez stylu, siatka tabeli">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Styl pośredni 2 — Ak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A111915-BE36-4E01-A7E5-04B1672EAD32}" styleName="Styl jasny 2 — Ak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ED083AE6-46FA-4A59-8FB0-9F97EB10719F}" styleName="Styl jasny 3 — Ak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3" autoAdjust="0"/>
    <p:restoredTop sz="94660"/>
  </p:normalViewPr>
  <p:slideViewPr>
    <p:cSldViewPr snapToGrid="0">
      <p:cViewPr varScale="1">
        <p:scale>
          <a:sx n="107" d="100"/>
          <a:sy n="107" d="100"/>
        </p:scale>
        <p:origin x="78" y="108"/>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C:\Users\user\Nowy%20folder\PZG_2.6\EWALUACJA\ewaluacja%20w&#322;a&#347;ciwa\KiD\wyniki-zbiorcze-badanie-kompensacja-i-dostep-kid-1-852627-1679651898.xlsx" TargetMode="External"/></Relationships>
</file>

<file path=ppt/charts/_rels/chart10.xml.rels><?xml version="1.0" encoding="UTF-8" standalone="yes"?>
<Relationships xmlns="http://schemas.openxmlformats.org/package/2006/relationships"><Relationship Id="rId3" Type="http://schemas.openxmlformats.org/officeDocument/2006/relationships/oleObject" Target="file:///C:\Users\user\Downloads\wyniki-zbiorcze-ewaluacja-koncowa-centrum-komunikacji-ck-19-856791-1685557437.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oleObject" Target="file:///C:\Users\user\Downloads\wyniki-zbiorcze-ewaluacja-koncowa-centrum-komunikacji-ck-19-856791-1685557437.xlsx"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file:///C:\Users\user\Nowy%20folder\PZG_2.6\EWALUACJA\ewaluacja%20w&#322;a&#347;ciwa\KiD\wyniki-zbiorcze-badanie-kompensacja-i-dostep-kid-1-852627-1679651898.xlsx" TargetMode="Externa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file:///C:\Users\user\Nowy%20folder\PZG_2.6\EWALUACJA\ewaluacja%20w&#322;a&#347;ciwa\KiD\wyniki-zbiorcze-badanie-kompensacja-i-dostep-kid-1-852627-1679651898.xlsx" TargetMode="Externa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file:///C:\Users\user\Nowy%20folder\PZG_2.6\RAPORTY%20Z%20PILOTA&#379;U\MDMP\tabela%20z%20danymi%20do%20wype&#322;nienia%20AG%20(1).xlsx" TargetMode="Externa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file:///C:\Users\user\Nowy%20folder\PZG_2.6\EWALUACJA\ewaluacja%20w&#322;a&#347;ciwa\MDMP\wyniki-zbiorcze-mdmp-13-ewaluacja-koncowa-839291-1683274560.xlsx" TargetMode="Externa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file:///C:\Users\user\Nowy%20folder\PZG_2.6\EWALUACJA\ewaluacja%20w&#322;a&#347;ciwa\BnS\statystyka%20BnS.xlsx" TargetMode="Externa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oleObject" Target="Zeszyt1" TargetMode="External"/></Relationships>
</file>

<file path=ppt/charts/_rels/chart8.xml.rels><?xml version="1.0" encoding="UTF-8" standalone="yes"?>
<Relationships xmlns="http://schemas.openxmlformats.org/package/2006/relationships"><Relationship Id="rId3" Type="http://schemas.openxmlformats.org/officeDocument/2006/relationships/oleObject" Target="Zeszyt1"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Zeszyt1"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rgbClr val="006600"/>
            </a:solidFill>
            <a:ln w="19050">
              <a:solidFill>
                <a:sysClr val="windowText" lastClr="0000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'Strona 4'!$B$4:$B$6</c:f>
              <c:strCache>
                <c:ptCount val="3"/>
                <c:pt idx="0">
                  <c:v>Tak</c:v>
                </c:pt>
                <c:pt idx="1">
                  <c:v>Nie</c:v>
                </c:pt>
                <c:pt idx="2">
                  <c:v>Nie wiem</c:v>
                </c:pt>
              </c:strCache>
            </c:strRef>
          </c:cat>
          <c:val>
            <c:numRef>
              <c:f>'Strona 4'!$C$4:$C$6</c:f>
              <c:numCache>
                <c:formatCode>0%</c:formatCode>
                <c:ptCount val="3"/>
                <c:pt idx="0">
                  <c:v>0.87234042553191493</c:v>
                </c:pt>
                <c:pt idx="1">
                  <c:v>3.1914893617021267E-2</c:v>
                </c:pt>
                <c:pt idx="2">
                  <c:v>9.5744680851063829E-2</c:v>
                </c:pt>
              </c:numCache>
            </c:numRef>
          </c:val>
          <c:extLst>
            <c:ext xmlns:c16="http://schemas.microsoft.com/office/drawing/2014/chart" uri="{C3380CC4-5D6E-409C-BE32-E72D297353CC}">
              <c16:uniqueId val="{00000000-0ECD-4F6C-A9E7-D533874C14AF}"/>
            </c:ext>
          </c:extLst>
        </c:ser>
        <c:dLbls>
          <c:showLegendKey val="0"/>
          <c:showVal val="0"/>
          <c:showCatName val="0"/>
          <c:showSerName val="0"/>
          <c:showPercent val="0"/>
          <c:showBubbleSize val="0"/>
        </c:dLbls>
        <c:gapWidth val="80"/>
        <c:axId val="211489496"/>
        <c:axId val="275124024"/>
      </c:barChart>
      <c:catAx>
        <c:axId val="211489496"/>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cap="none" spc="20" normalizeH="0" baseline="0">
                <a:solidFill>
                  <a:sysClr val="windowText" lastClr="000000"/>
                </a:solidFill>
                <a:latin typeface="+mn-lt"/>
                <a:ea typeface="+mn-ea"/>
                <a:cs typeface="+mn-cs"/>
              </a:defRPr>
            </a:pPr>
            <a:endParaRPr lang="pl-PL"/>
          </a:p>
        </c:txPr>
        <c:crossAx val="275124024"/>
        <c:crosses val="autoZero"/>
        <c:auto val="1"/>
        <c:lblAlgn val="ctr"/>
        <c:lblOffset val="100"/>
        <c:noMultiLvlLbl val="0"/>
      </c:catAx>
      <c:valAx>
        <c:axId val="275124024"/>
        <c:scaling>
          <c:orientation val="minMax"/>
        </c:scaling>
        <c:delete val="1"/>
        <c:axPos val="l"/>
        <c:numFmt formatCode="0%" sourceLinked="1"/>
        <c:majorTickMark val="none"/>
        <c:minorTickMark val="none"/>
        <c:tickLblPos val="nextTo"/>
        <c:crossAx val="211489496"/>
        <c:crosses val="autoZero"/>
        <c:crossBetween val="between"/>
      </c:valAx>
      <c:spPr>
        <a:noFill/>
        <a:ln>
          <a:noFill/>
        </a:ln>
        <a:effectLst/>
      </c:spPr>
    </c:plotArea>
    <c:plotVisOnly val="1"/>
    <c:dispBlanksAs val="gap"/>
    <c:showDLblsOverMax val="0"/>
  </c:chart>
  <c:spPr>
    <a:solidFill>
      <a:schemeClr val="lt1"/>
    </a:solidFill>
    <a:ln w="9525" cap="flat" cmpd="sng" algn="ctr">
      <a:noFill/>
      <a:round/>
    </a:ln>
    <a:effectLst>
      <a:softEdge rad="584200"/>
    </a:effectLst>
  </c:spPr>
  <c:txPr>
    <a:bodyPr/>
    <a:lstStyle/>
    <a:p>
      <a:pPr>
        <a:defRPr/>
      </a:pPr>
      <a:endParaRPr lang="pl-PL"/>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dPt>
            <c:idx val="0"/>
            <c:bubble3D val="0"/>
            <c:spPr>
              <a:solidFill>
                <a:srgbClr val="C00000"/>
              </a:solidFill>
              <a:ln w="19050">
                <a:solidFill>
                  <a:schemeClr val="lt1"/>
                </a:solidFill>
              </a:ln>
              <a:effectLst/>
            </c:spPr>
            <c:extLst>
              <c:ext xmlns:c16="http://schemas.microsoft.com/office/drawing/2014/chart" uri="{C3380CC4-5D6E-409C-BE32-E72D297353CC}">
                <c16:uniqueId val="{00000001-A57C-46A9-8D76-2589354E6E5F}"/>
              </c:ext>
            </c:extLst>
          </c:dPt>
          <c:dPt>
            <c:idx val="1"/>
            <c:bubble3D val="0"/>
            <c:spPr>
              <a:solidFill>
                <a:schemeClr val="tx2"/>
              </a:solidFill>
              <a:ln w="19050">
                <a:solidFill>
                  <a:schemeClr val="lt1"/>
                </a:solidFill>
              </a:ln>
              <a:effectLst/>
            </c:spPr>
            <c:extLst>
              <c:ext xmlns:c16="http://schemas.microsoft.com/office/drawing/2014/chart" uri="{C3380CC4-5D6E-409C-BE32-E72D297353CC}">
                <c16:uniqueId val="{00000003-A57C-46A9-8D76-2589354E6E5F}"/>
              </c:ext>
            </c:extLst>
          </c:dPt>
          <c:dPt>
            <c:idx val="2"/>
            <c:bubble3D val="0"/>
            <c:spPr>
              <a:solidFill>
                <a:schemeClr val="tx1">
                  <a:lumMod val="65000"/>
                  <a:lumOff val="35000"/>
                </a:schemeClr>
              </a:solidFill>
              <a:ln w="19050">
                <a:solidFill>
                  <a:schemeClr val="lt1"/>
                </a:solidFill>
              </a:ln>
              <a:effectLst/>
            </c:spPr>
            <c:extLst>
              <c:ext xmlns:c16="http://schemas.microsoft.com/office/drawing/2014/chart" uri="{C3380CC4-5D6E-409C-BE32-E72D297353CC}">
                <c16:uniqueId val="{00000005-A57C-46A9-8D76-2589354E6E5F}"/>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Calibri" panose="020F0502020204030204" pitchFamily="34" charset="0"/>
                    <a:ea typeface="+mn-ea"/>
                    <a:cs typeface="Calibri" panose="020F0502020204030204" pitchFamily="34" charset="0"/>
                  </a:defRPr>
                </a:pPr>
                <a:endParaRPr lang="pl-PL"/>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'[wyniki-zbiorcze-ewaluacja-koncowa-centrum-komunikacji-ck-19-856791-1685557437.xlsx]Strona 2'!$B$4:$B$6</c:f>
              <c:strCache>
                <c:ptCount val="3"/>
                <c:pt idx="0">
                  <c:v>do 5 razy</c:v>
                </c:pt>
                <c:pt idx="1">
                  <c:v>od 5- 10 razów</c:v>
                </c:pt>
                <c:pt idx="2">
                  <c:v>ponad 10 razy</c:v>
                </c:pt>
              </c:strCache>
            </c:strRef>
          </c:cat>
          <c:val>
            <c:numRef>
              <c:f>'[wyniki-zbiorcze-ewaluacja-koncowa-centrum-komunikacji-ck-19-856791-1685557437.xlsx]Strona 2'!$C$4:$C$6</c:f>
              <c:numCache>
                <c:formatCode>0%</c:formatCode>
                <c:ptCount val="3"/>
                <c:pt idx="0">
                  <c:v>0.14285714285714279</c:v>
                </c:pt>
                <c:pt idx="1">
                  <c:v>0.19047619047619049</c:v>
                </c:pt>
                <c:pt idx="2">
                  <c:v>0.66666666666666663</c:v>
                </c:pt>
              </c:numCache>
            </c:numRef>
          </c:val>
          <c:extLst>
            <c:ext xmlns:c16="http://schemas.microsoft.com/office/drawing/2014/chart" uri="{C3380CC4-5D6E-409C-BE32-E72D297353CC}">
              <c16:uniqueId val="{00000006-A57C-46A9-8D76-2589354E6E5F}"/>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pl-PL"/>
        </a:p>
      </c:txPr>
    </c:legend>
    <c:plotVisOnly val="1"/>
    <c:dispBlanksAs val="gap"/>
    <c:showDLblsOverMax val="0"/>
  </c:chart>
  <c:spPr>
    <a:noFill/>
    <a:ln>
      <a:noFill/>
    </a:ln>
    <a:effectLst/>
  </c:spPr>
  <c:txPr>
    <a:bodyPr/>
    <a:lstStyle/>
    <a:p>
      <a:pPr>
        <a:defRPr/>
      </a:pPr>
      <a:endParaRPr lang="pl-PL"/>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spPr>
            <a:solidFill>
              <a:sysClr val="windowText" lastClr="000000">
                <a:lumMod val="65000"/>
                <a:lumOff val="35000"/>
              </a:sysClr>
            </a:solidFill>
            <a:ln w="19050">
              <a:solidFill>
                <a:sysClr val="windowText" lastClr="000000">
                  <a:lumMod val="65000"/>
                  <a:lumOff val="35000"/>
                </a:sys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Calibri" panose="020F0502020204030204" pitchFamily="34" charset="0"/>
                    <a:ea typeface="+mn-ea"/>
                    <a:cs typeface="Calibri" panose="020F0502020204030204" pitchFamily="34" charset="0"/>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'[wyniki-zbiorcze-ewaluacja-koncowa-centrum-komunikacji-ck-19-856791-1685557437.xlsx]Strona 11'!$B$4:$B$8</c:f>
              <c:strCache>
                <c:ptCount val="5"/>
                <c:pt idx="0">
                  <c:v>tak, tłumaczenie w sprawach dotyczących pracy
jest wystarczające</c:v>
                </c:pt>
                <c:pt idx="1">
                  <c:v>nie, usługi Centrum powinny być poszerzone o
tłumaczenie podczas studiów/nauki</c:v>
                </c:pt>
                <c:pt idx="2">
                  <c:v>nie, usługi Centrum powinny być poszerzone o
tłumaczenie podczas wizyt lekarskich</c:v>
                </c:pt>
                <c:pt idx="3">
                  <c:v>nie, usługi Centrum powinny być poszerzone o
tłumaczenie podczas wizyt w urzędach</c:v>
                </c:pt>
                <c:pt idx="4">
                  <c:v>nie, usługi Centrum powinny być poszerzone o
tłumaczenie w każdej sprawie, w jakiej
potrzebuję</c:v>
                </c:pt>
              </c:strCache>
            </c:strRef>
          </c:cat>
          <c:val>
            <c:numRef>
              <c:f>'[wyniki-zbiorcze-ewaluacja-koncowa-centrum-komunikacji-ck-19-856791-1685557437.xlsx]Strona 11'!$C$4:$C$8</c:f>
              <c:numCache>
                <c:formatCode>0%</c:formatCode>
                <c:ptCount val="5"/>
                <c:pt idx="0">
                  <c:v>0.19047619047619049</c:v>
                </c:pt>
                <c:pt idx="1">
                  <c:v>9.5238095238095233E-2</c:v>
                </c:pt>
                <c:pt idx="2">
                  <c:v>0.52380952380952384</c:v>
                </c:pt>
                <c:pt idx="3">
                  <c:v>0.2857142857142857</c:v>
                </c:pt>
                <c:pt idx="4">
                  <c:v>0.8571428571428571</c:v>
                </c:pt>
              </c:numCache>
            </c:numRef>
          </c:val>
          <c:extLst>
            <c:ext xmlns:c16="http://schemas.microsoft.com/office/drawing/2014/chart" uri="{C3380CC4-5D6E-409C-BE32-E72D297353CC}">
              <c16:uniqueId val="{00000000-D588-451E-9FE8-F1553E5D253C}"/>
            </c:ext>
          </c:extLst>
        </c:ser>
        <c:dLbls>
          <c:showLegendKey val="0"/>
          <c:showVal val="0"/>
          <c:showCatName val="0"/>
          <c:showSerName val="0"/>
          <c:showPercent val="0"/>
          <c:showBubbleSize val="0"/>
        </c:dLbls>
        <c:gapWidth val="219"/>
        <c:axId val="276549192"/>
        <c:axId val="276555464"/>
      </c:barChart>
      <c:catAx>
        <c:axId val="2765491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Calibri" panose="020F0502020204030204" pitchFamily="34" charset="0"/>
                <a:ea typeface="+mn-ea"/>
                <a:cs typeface="Calibri" panose="020F0502020204030204" pitchFamily="34" charset="0"/>
              </a:defRPr>
            </a:pPr>
            <a:endParaRPr lang="pl-PL"/>
          </a:p>
        </c:txPr>
        <c:crossAx val="276555464"/>
        <c:crosses val="autoZero"/>
        <c:auto val="1"/>
        <c:lblAlgn val="ctr"/>
        <c:lblOffset val="100"/>
        <c:noMultiLvlLbl val="0"/>
      </c:catAx>
      <c:valAx>
        <c:axId val="276555464"/>
        <c:scaling>
          <c:orientation val="minMax"/>
        </c:scaling>
        <c:delete val="1"/>
        <c:axPos val="b"/>
        <c:numFmt formatCode="0%" sourceLinked="1"/>
        <c:majorTickMark val="none"/>
        <c:minorTickMark val="none"/>
        <c:tickLblPos val="nextTo"/>
        <c:crossAx val="276549192"/>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pl-PL"/>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rgbClr val="006600"/>
            </a:solidFill>
            <a:ln w="19050">
              <a:solidFill>
                <a:sysClr val="windowText" lastClr="0000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'Strona 4'!$B$18:$B$21</c:f>
              <c:strCache>
                <c:ptCount val="4"/>
                <c:pt idx="0">
                  <c:v>renta ma bardzo duży wpływ</c:v>
                </c:pt>
                <c:pt idx="1">
                  <c:v>renta ma wpływ, ale niewielki</c:v>
                </c:pt>
                <c:pt idx="2">
                  <c:v>renta nie ma wpływu</c:v>
                </c:pt>
                <c:pt idx="3">
                  <c:v>Nie wiem</c:v>
                </c:pt>
              </c:strCache>
            </c:strRef>
          </c:cat>
          <c:val>
            <c:numRef>
              <c:f>'Strona 4'!$C$18:$C$21</c:f>
              <c:numCache>
                <c:formatCode>0%</c:formatCode>
                <c:ptCount val="4"/>
                <c:pt idx="0">
                  <c:v>0.28723404255319152</c:v>
                </c:pt>
                <c:pt idx="1">
                  <c:v>0.2234042553191489</c:v>
                </c:pt>
                <c:pt idx="2">
                  <c:v>0.32978723404255322</c:v>
                </c:pt>
                <c:pt idx="3">
                  <c:v>0.15957446808510639</c:v>
                </c:pt>
              </c:numCache>
            </c:numRef>
          </c:val>
          <c:extLst>
            <c:ext xmlns:c16="http://schemas.microsoft.com/office/drawing/2014/chart" uri="{C3380CC4-5D6E-409C-BE32-E72D297353CC}">
              <c16:uniqueId val="{00000000-B904-4F25-9B50-73F3B1C870CA}"/>
            </c:ext>
          </c:extLst>
        </c:ser>
        <c:dLbls>
          <c:showLegendKey val="0"/>
          <c:showVal val="0"/>
          <c:showCatName val="0"/>
          <c:showSerName val="0"/>
          <c:showPercent val="0"/>
          <c:showBubbleSize val="0"/>
        </c:dLbls>
        <c:gapWidth val="80"/>
        <c:axId val="276757624"/>
        <c:axId val="261023320"/>
      </c:barChart>
      <c:catAx>
        <c:axId val="276757624"/>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cap="none" spc="20" normalizeH="0" baseline="0">
                <a:solidFill>
                  <a:sysClr val="windowText" lastClr="000000"/>
                </a:solidFill>
                <a:latin typeface="+mn-lt"/>
                <a:ea typeface="+mn-ea"/>
                <a:cs typeface="+mn-cs"/>
              </a:defRPr>
            </a:pPr>
            <a:endParaRPr lang="pl-PL"/>
          </a:p>
        </c:txPr>
        <c:crossAx val="261023320"/>
        <c:crosses val="autoZero"/>
        <c:auto val="1"/>
        <c:lblAlgn val="ctr"/>
        <c:lblOffset val="100"/>
        <c:noMultiLvlLbl val="0"/>
      </c:catAx>
      <c:valAx>
        <c:axId val="261023320"/>
        <c:scaling>
          <c:orientation val="minMax"/>
        </c:scaling>
        <c:delete val="1"/>
        <c:axPos val="l"/>
        <c:numFmt formatCode="0%" sourceLinked="1"/>
        <c:majorTickMark val="none"/>
        <c:minorTickMark val="none"/>
        <c:tickLblPos val="nextTo"/>
        <c:crossAx val="276757624"/>
        <c:crosses val="autoZero"/>
        <c:crossBetween val="between"/>
      </c:valAx>
      <c:spPr>
        <a:noFill/>
        <a:ln>
          <a:noFill/>
        </a:ln>
        <a:effectLst/>
      </c:spPr>
    </c:plotArea>
    <c:plotVisOnly val="1"/>
    <c:dispBlanksAs val="gap"/>
    <c:showDLblsOverMax val="0"/>
  </c:chart>
  <c:spPr>
    <a:solidFill>
      <a:schemeClr val="lt1"/>
    </a:solidFill>
    <a:ln w="9525" cap="flat" cmpd="sng" algn="ctr">
      <a:noFill/>
      <a:round/>
    </a:ln>
    <a:effectLst>
      <a:softEdge rad="584200"/>
    </a:effectLst>
  </c:spPr>
  <c:txPr>
    <a:bodyPr/>
    <a:lstStyle/>
    <a:p>
      <a:pPr>
        <a:defRPr/>
      </a:pPr>
      <a:endParaRPr lang="pl-PL"/>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rgbClr val="006600"/>
            </a:solidFill>
            <a:ln w="19050">
              <a:solidFill>
                <a:sysClr val="windowText" lastClr="0000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'Strona 5'!$B$4:$B$6</c:f>
              <c:strCache>
                <c:ptCount val="3"/>
                <c:pt idx="0">
                  <c:v>Tak, państwo powinno wspierać wszystkie osoby z
niepełnosprawnościami</c:v>
                </c:pt>
                <c:pt idx="1">
                  <c:v>Tak, ale to wsparcie powinno być mniejsze niż
dla niepracujących</c:v>
                </c:pt>
                <c:pt idx="2">
                  <c:v>Nie, jeśli osoba pracuje powinna sama
sfinansować swoje potrzeby</c:v>
                </c:pt>
              </c:strCache>
            </c:strRef>
          </c:cat>
          <c:val>
            <c:numRef>
              <c:f>'Strona 5'!$C$4:$C$6</c:f>
              <c:numCache>
                <c:formatCode>0%</c:formatCode>
                <c:ptCount val="3"/>
                <c:pt idx="0">
                  <c:v>0.91</c:v>
                </c:pt>
                <c:pt idx="1">
                  <c:v>6.3829787234042548E-2</c:v>
                </c:pt>
                <c:pt idx="2">
                  <c:v>3.1914893617021267E-2</c:v>
                </c:pt>
              </c:numCache>
            </c:numRef>
          </c:val>
          <c:extLst>
            <c:ext xmlns:c16="http://schemas.microsoft.com/office/drawing/2014/chart" uri="{C3380CC4-5D6E-409C-BE32-E72D297353CC}">
              <c16:uniqueId val="{00000000-1FBD-4745-9704-794BC8EDAD23}"/>
            </c:ext>
          </c:extLst>
        </c:ser>
        <c:dLbls>
          <c:showLegendKey val="0"/>
          <c:showVal val="0"/>
          <c:showCatName val="0"/>
          <c:showSerName val="0"/>
          <c:showPercent val="0"/>
          <c:showBubbleSize val="0"/>
        </c:dLbls>
        <c:gapWidth val="80"/>
        <c:axId val="261021360"/>
        <c:axId val="261024104"/>
      </c:barChart>
      <c:catAx>
        <c:axId val="261021360"/>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cap="none" spc="20" normalizeH="0" baseline="0">
                <a:solidFill>
                  <a:sysClr val="windowText" lastClr="000000"/>
                </a:solidFill>
                <a:latin typeface="+mn-lt"/>
                <a:ea typeface="+mn-ea"/>
                <a:cs typeface="+mn-cs"/>
              </a:defRPr>
            </a:pPr>
            <a:endParaRPr lang="pl-PL"/>
          </a:p>
        </c:txPr>
        <c:crossAx val="261024104"/>
        <c:crosses val="autoZero"/>
        <c:auto val="1"/>
        <c:lblAlgn val="ctr"/>
        <c:lblOffset val="100"/>
        <c:noMultiLvlLbl val="0"/>
      </c:catAx>
      <c:valAx>
        <c:axId val="261024104"/>
        <c:scaling>
          <c:orientation val="minMax"/>
        </c:scaling>
        <c:delete val="1"/>
        <c:axPos val="l"/>
        <c:numFmt formatCode="0%" sourceLinked="1"/>
        <c:majorTickMark val="none"/>
        <c:minorTickMark val="none"/>
        <c:tickLblPos val="nextTo"/>
        <c:crossAx val="261021360"/>
        <c:crosses val="autoZero"/>
        <c:crossBetween val="between"/>
      </c:valAx>
      <c:spPr>
        <a:noFill/>
        <a:ln>
          <a:noFill/>
        </a:ln>
        <a:effectLst/>
      </c:spPr>
    </c:plotArea>
    <c:plotVisOnly val="1"/>
    <c:dispBlanksAs val="gap"/>
    <c:showDLblsOverMax val="0"/>
  </c:chart>
  <c:spPr>
    <a:solidFill>
      <a:schemeClr val="lt1"/>
    </a:solidFill>
    <a:ln w="9525" cap="flat" cmpd="sng" algn="ctr">
      <a:noFill/>
      <a:round/>
    </a:ln>
    <a:effectLst>
      <a:softEdge rad="584200"/>
    </a:effectLst>
  </c:spPr>
  <c:txPr>
    <a:bodyPr/>
    <a:lstStyle/>
    <a:p>
      <a:pPr>
        <a:defRPr/>
      </a:pPr>
      <a:endParaRPr lang="pl-PL"/>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spPr>
            <a:solidFill>
              <a:srgbClr val="00467A"/>
            </a:solidFill>
            <a:ln w="19050">
              <a:solidFill>
                <a:sysClr val="windowText" lastClr="0000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'stopień i rodzaj OzN'!$A$2:$A$13</c:f>
              <c:strCache>
                <c:ptCount val="12"/>
                <c:pt idx="0">
                  <c:v>01-U</c:v>
                </c:pt>
                <c:pt idx="1">
                  <c:v>02-P</c:v>
                </c:pt>
                <c:pt idx="2">
                  <c:v>03-L</c:v>
                </c:pt>
                <c:pt idx="3">
                  <c:v>04-O</c:v>
                </c:pt>
                <c:pt idx="4">
                  <c:v>05-R</c:v>
                </c:pt>
                <c:pt idx="5">
                  <c:v>06-E</c:v>
                </c:pt>
                <c:pt idx="6">
                  <c:v>07-S</c:v>
                </c:pt>
                <c:pt idx="7">
                  <c:v>08-T</c:v>
                </c:pt>
                <c:pt idx="8">
                  <c:v>09-M</c:v>
                </c:pt>
                <c:pt idx="9">
                  <c:v>10-N</c:v>
                </c:pt>
                <c:pt idx="10">
                  <c:v>11-I</c:v>
                </c:pt>
                <c:pt idx="11">
                  <c:v>12-C</c:v>
                </c:pt>
              </c:strCache>
            </c:strRef>
          </c:cat>
          <c:val>
            <c:numRef>
              <c:f>'stopień i rodzaj OzN'!$B$2:$B$13</c:f>
              <c:numCache>
                <c:formatCode>General</c:formatCode>
                <c:ptCount val="12"/>
                <c:pt idx="0">
                  <c:v>0</c:v>
                </c:pt>
                <c:pt idx="1">
                  <c:v>8</c:v>
                </c:pt>
                <c:pt idx="2">
                  <c:v>15</c:v>
                </c:pt>
                <c:pt idx="3">
                  <c:v>7</c:v>
                </c:pt>
                <c:pt idx="4">
                  <c:v>21</c:v>
                </c:pt>
                <c:pt idx="5">
                  <c:v>2</c:v>
                </c:pt>
                <c:pt idx="6">
                  <c:v>5</c:v>
                </c:pt>
                <c:pt idx="7">
                  <c:v>5</c:v>
                </c:pt>
                <c:pt idx="8">
                  <c:v>2</c:v>
                </c:pt>
                <c:pt idx="9">
                  <c:v>13</c:v>
                </c:pt>
                <c:pt idx="10">
                  <c:v>5</c:v>
                </c:pt>
                <c:pt idx="11">
                  <c:v>0</c:v>
                </c:pt>
              </c:numCache>
            </c:numRef>
          </c:val>
          <c:extLst>
            <c:ext xmlns:c16="http://schemas.microsoft.com/office/drawing/2014/chart" uri="{C3380CC4-5D6E-409C-BE32-E72D297353CC}">
              <c16:uniqueId val="{00000000-4555-4EC2-B7FC-16365471BB8E}"/>
            </c:ext>
          </c:extLst>
        </c:ser>
        <c:dLbls>
          <c:showLegendKey val="0"/>
          <c:showVal val="0"/>
          <c:showCatName val="0"/>
          <c:showSerName val="0"/>
          <c:showPercent val="0"/>
          <c:showBubbleSize val="0"/>
        </c:dLbls>
        <c:gapWidth val="80"/>
        <c:axId val="261026456"/>
        <c:axId val="261024888"/>
      </c:barChart>
      <c:catAx>
        <c:axId val="261026456"/>
        <c:scaling>
          <c:orientation val="maxMin"/>
        </c:scaling>
        <c:delete val="0"/>
        <c:axPos val="l"/>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cap="none" spc="20" normalizeH="0" baseline="0">
                <a:solidFill>
                  <a:sysClr val="windowText" lastClr="000000"/>
                </a:solidFill>
                <a:latin typeface="+mn-lt"/>
                <a:ea typeface="+mn-ea"/>
                <a:cs typeface="+mn-cs"/>
              </a:defRPr>
            </a:pPr>
            <a:endParaRPr lang="pl-PL"/>
          </a:p>
        </c:txPr>
        <c:crossAx val="261024888"/>
        <c:crosses val="autoZero"/>
        <c:auto val="1"/>
        <c:lblAlgn val="ctr"/>
        <c:lblOffset val="100"/>
        <c:noMultiLvlLbl val="0"/>
      </c:catAx>
      <c:valAx>
        <c:axId val="261024888"/>
        <c:scaling>
          <c:orientation val="minMax"/>
        </c:scaling>
        <c:delete val="1"/>
        <c:axPos val="t"/>
        <c:numFmt formatCode="General" sourceLinked="1"/>
        <c:majorTickMark val="none"/>
        <c:minorTickMark val="none"/>
        <c:tickLblPos val="nextTo"/>
        <c:crossAx val="261026456"/>
        <c:crosses val="autoZero"/>
        <c:crossBetween val="between"/>
      </c:valAx>
      <c:spPr>
        <a:noFill/>
        <a:ln>
          <a:noFill/>
        </a:ln>
        <a:effectLst/>
      </c:spPr>
    </c:plotArea>
    <c:plotVisOnly val="1"/>
    <c:dispBlanksAs val="gap"/>
    <c:showDLblsOverMax val="0"/>
  </c:chart>
  <c:spPr>
    <a:solidFill>
      <a:schemeClr val="lt1"/>
    </a:solidFill>
    <a:ln w="9525" cap="flat" cmpd="sng" algn="ctr">
      <a:noFill/>
      <a:round/>
    </a:ln>
    <a:effectLst>
      <a:softEdge rad="584200"/>
    </a:effectLst>
  </c:spPr>
  <c:txPr>
    <a:bodyPr/>
    <a:lstStyle/>
    <a:p>
      <a:pPr>
        <a:defRPr/>
      </a:pPr>
      <a:endParaRPr lang="pl-PL"/>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'Strona 12'!$C$23</c:f>
              <c:strCache>
                <c:ptCount val="1"/>
                <c:pt idx="0">
                  <c:v>Zdecydowanie tak</c:v>
                </c:pt>
              </c:strCache>
            </c:strRef>
          </c:tx>
          <c:spPr>
            <a:solidFill>
              <a:srgbClr val="00467A"/>
            </a:solidFill>
            <a:ln w="19050">
              <a:solidFill>
                <a:srgbClr val="00206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'Strona 12'!$B$24:$B$27</c:f>
              <c:strCache>
                <c:ptCount val="4"/>
                <c:pt idx="0">
                  <c:v>Zakupiony sprzęt umożliwił mi wykonywanie
codziennej pracy.</c:v>
                </c:pt>
                <c:pt idx="1">
                  <c:v>Zakupiony sprzęt zwiększył moją efektywność
w pracy.</c:v>
                </c:pt>
                <c:pt idx="2">
                  <c:v>Zakupiony sprzęt pozwolił mi na wykonywanie
zadań, których wcześniej nie mogłem/am
wykonywać.</c:v>
                </c:pt>
                <c:pt idx="3">
                  <c:v>Zakupiony sprzęt zwiększył moje szanse na
awans w pracy.</c:v>
                </c:pt>
              </c:strCache>
            </c:strRef>
          </c:cat>
          <c:val>
            <c:numRef>
              <c:f>'Strona 12'!$C$24:$C$27</c:f>
              <c:numCache>
                <c:formatCode>0%</c:formatCode>
                <c:ptCount val="4"/>
                <c:pt idx="0">
                  <c:v>0.95</c:v>
                </c:pt>
                <c:pt idx="1">
                  <c:v>0.9</c:v>
                </c:pt>
                <c:pt idx="2">
                  <c:v>0.65</c:v>
                </c:pt>
                <c:pt idx="3">
                  <c:v>0.26315789473684209</c:v>
                </c:pt>
              </c:numCache>
            </c:numRef>
          </c:val>
          <c:extLst>
            <c:ext xmlns:c16="http://schemas.microsoft.com/office/drawing/2014/chart" uri="{C3380CC4-5D6E-409C-BE32-E72D297353CC}">
              <c16:uniqueId val="{00000000-5BBB-4324-AEB2-3156A5FB11A5}"/>
            </c:ext>
          </c:extLst>
        </c:ser>
        <c:ser>
          <c:idx val="1"/>
          <c:order val="1"/>
          <c:tx>
            <c:strRef>
              <c:f>'Strona 12'!$D$23</c:f>
              <c:strCache>
                <c:ptCount val="1"/>
                <c:pt idx="0">
                  <c:v>Raczej tak</c:v>
                </c:pt>
              </c:strCache>
            </c:strRef>
          </c:tx>
          <c:spPr>
            <a:solidFill>
              <a:schemeClr val="accent2">
                <a:alpha val="70000"/>
              </a:schemeClr>
            </a:solidFill>
            <a:ln>
              <a:solidFill>
                <a:srgbClr val="00206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'Strona 12'!$B$24:$B$27</c:f>
              <c:strCache>
                <c:ptCount val="4"/>
                <c:pt idx="0">
                  <c:v>Zakupiony sprzęt umożliwił mi wykonywanie
codziennej pracy.</c:v>
                </c:pt>
                <c:pt idx="1">
                  <c:v>Zakupiony sprzęt zwiększył moją efektywność
w pracy.</c:v>
                </c:pt>
                <c:pt idx="2">
                  <c:v>Zakupiony sprzęt pozwolił mi na wykonywanie
zadań, których wcześniej nie mogłem/am
wykonywać.</c:v>
                </c:pt>
                <c:pt idx="3">
                  <c:v>Zakupiony sprzęt zwiększył moje szanse na
awans w pracy.</c:v>
                </c:pt>
              </c:strCache>
            </c:strRef>
          </c:cat>
          <c:val>
            <c:numRef>
              <c:f>'Strona 12'!$D$24:$D$27</c:f>
              <c:numCache>
                <c:formatCode>0%</c:formatCode>
                <c:ptCount val="4"/>
                <c:pt idx="0">
                  <c:v>0.05</c:v>
                </c:pt>
                <c:pt idx="1">
                  <c:v>0.1</c:v>
                </c:pt>
                <c:pt idx="2">
                  <c:v>0.17499999999999999</c:v>
                </c:pt>
                <c:pt idx="3">
                  <c:v>0.23684210526315788</c:v>
                </c:pt>
              </c:numCache>
            </c:numRef>
          </c:val>
          <c:extLst>
            <c:ext xmlns:c16="http://schemas.microsoft.com/office/drawing/2014/chart" uri="{C3380CC4-5D6E-409C-BE32-E72D297353CC}">
              <c16:uniqueId val="{00000001-5BBB-4324-AEB2-3156A5FB11A5}"/>
            </c:ext>
          </c:extLst>
        </c:ser>
        <c:ser>
          <c:idx val="2"/>
          <c:order val="2"/>
          <c:tx>
            <c:strRef>
              <c:f>'Strona 12'!$E$23</c:f>
              <c:strCache>
                <c:ptCount val="1"/>
                <c:pt idx="0">
                  <c:v>Trudnopowiedzieć</c:v>
                </c:pt>
              </c:strCache>
            </c:strRef>
          </c:tx>
          <c:spPr>
            <a:solidFill>
              <a:schemeClr val="accent3">
                <a:alpha val="70000"/>
              </a:schemeClr>
            </a:solidFill>
            <a:ln>
              <a:solidFill>
                <a:srgbClr val="002060"/>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2-5BBB-4324-AEB2-3156A5FB11A5}"/>
                </c:ext>
              </c:extLst>
            </c:dLbl>
            <c:dLbl>
              <c:idx val="1"/>
              <c:delete val="1"/>
              <c:extLst>
                <c:ext xmlns:c15="http://schemas.microsoft.com/office/drawing/2012/chart" uri="{CE6537A1-D6FC-4f65-9D91-7224C49458BB}"/>
                <c:ext xmlns:c16="http://schemas.microsoft.com/office/drawing/2014/chart" uri="{C3380CC4-5D6E-409C-BE32-E72D297353CC}">
                  <c16:uniqueId val="{00000003-5BBB-4324-AEB2-3156A5FB11A5}"/>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'Strona 12'!$B$24:$B$27</c:f>
              <c:strCache>
                <c:ptCount val="4"/>
                <c:pt idx="0">
                  <c:v>Zakupiony sprzęt umożliwił mi wykonywanie
codziennej pracy.</c:v>
                </c:pt>
                <c:pt idx="1">
                  <c:v>Zakupiony sprzęt zwiększył moją efektywność
w pracy.</c:v>
                </c:pt>
                <c:pt idx="2">
                  <c:v>Zakupiony sprzęt pozwolił mi na wykonywanie
zadań, których wcześniej nie mogłem/am
wykonywać.</c:v>
                </c:pt>
                <c:pt idx="3">
                  <c:v>Zakupiony sprzęt zwiększył moje szanse na
awans w pracy.</c:v>
                </c:pt>
              </c:strCache>
            </c:strRef>
          </c:cat>
          <c:val>
            <c:numRef>
              <c:f>'Strona 12'!$E$24:$E$27</c:f>
              <c:numCache>
                <c:formatCode>0%</c:formatCode>
                <c:ptCount val="4"/>
                <c:pt idx="0">
                  <c:v>0</c:v>
                </c:pt>
                <c:pt idx="1">
                  <c:v>0</c:v>
                </c:pt>
                <c:pt idx="2">
                  <c:v>0.15</c:v>
                </c:pt>
                <c:pt idx="3">
                  <c:v>0.36842105263157893</c:v>
                </c:pt>
              </c:numCache>
            </c:numRef>
          </c:val>
          <c:extLst>
            <c:ext xmlns:c16="http://schemas.microsoft.com/office/drawing/2014/chart" uri="{C3380CC4-5D6E-409C-BE32-E72D297353CC}">
              <c16:uniqueId val="{00000004-5BBB-4324-AEB2-3156A5FB11A5}"/>
            </c:ext>
          </c:extLst>
        </c:ser>
        <c:ser>
          <c:idx val="3"/>
          <c:order val="3"/>
          <c:tx>
            <c:strRef>
              <c:f>'Strona 12'!$F$23</c:f>
              <c:strCache>
                <c:ptCount val="1"/>
                <c:pt idx="0">
                  <c:v>Raczej nie</c:v>
                </c:pt>
              </c:strCache>
            </c:strRef>
          </c:tx>
          <c:spPr>
            <a:solidFill>
              <a:sysClr val="windowText" lastClr="000000"/>
            </a:solidFill>
            <a:ln>
              <a:solidFill>
                <a:srgbClr val="002060"/>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5-5BBB-4324-AEB2-3156A5FB11A5}"/>
                </c:ext>
              </c:extLst>
            </c:dLbl>
            <c:dLbl>
              <c:idx val="1"/>
              <c:delete val="1"/>
              <c:extLst>
                <c:ext xmlns:c15="http://schemas.microsoft.com/office/drawing/2012/chart" uri="{CE6537A1-D6FC-4f65-9D91-7224C49458BB}"/>
                <c:ext xmlns:c16="http://schemas.microsoft.com/office/drawing/2014/chart" uri="{C3380CC4-5D6E-409C-BE32-E72D297353CC}">
                  <c16:uniqueId val="{00000006-5BBB-4324-AEB2-3156A5FB11A5}"/>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'Strona 12'!$B$24:$B$27</c:f>
              <c:strCache>
                <c:ptCount val="4"/>
                <c:pt idx="0">
                  <c:v>Zakupiony sprzęt umożliwił mi wykonywanie
codziennej pracy.</c:v>
                </c:pt>
                <c:pt idx="1">
                  <c:v>Zakupiony sprzęt zwiększył moją efektywność
w pracy.</c:v>
                </c:pt>
                <c:pt idx="2">
                  <c:v>Zakupiony sprzęt pozwolił mi na wykonywanie
zadań, których wcześniej nie mogłem/am
wykonywać.</c:v>
                </c:pt>
                <c:pt idx="3">
                  <c:v>Zakupiony sprzęt zwiększył moje szanse na
awans w pracy.</c:v>
                </c:pt>
              </c:strCache>
            </c:strRef>
          </c:cat>
          <c:val>
            <c:numRef>
              <c:f>'Strona 12'!$F$24:$F$27</c:f>
              <c:numCache>
                <c:formatCode>0%</c:formatCode>
                <c:ptCount val="4"/>
                <c:pt idx="0">
                  <c:v>0</c:v>
                </c:pt>
                <c:pt idx="1">
                  <c:v>0</c:v>
                </c:pt>
                <c:pt idx="2">
                  <c:v>0.02</c:v>
                </c:pt>
                <c:pt idx="3">
                  <c:v>0.1</c:v>
                </c:pt>
              </c:numCache>
            </c:numRef>
          </c:val>
          <c:extLst>
            <c:ext xmlns:c16="http://schemas.microsoft.com/office/drawing/2014/chart" uri="{C3380CC4-5D6E-409C-BE32-E72D297353CC}">
              <c16:uniqueId val="{00000007-5BBB-4324-AEB2-3156A5FB11A5}"/>
            </c:ext>
          </c:extLst>
        </c:ser>
        <c:ser>
          <c:idx val="4"/>
          <c:order val="4"/>
          <c:tx>
            <c:strRef>
              <c:f>'Strona 12'!$G$23</c:f>
              <c:strCache>
                <c:ptCount val="1"/>
                <c:pt idx="0">
                  <c:v>Zdecydowanie nie</c:v>
                </c:pt>
              </c:strCache>
            </c:strRef>
          </c:tx>
          <c:spPr>
            <a:solidFill>
              <a:srgbClr val="4BACC6">
                <a:lumMod val="75000"/>
              </a:srgbClr>
            </a:solidFill>
            <a:ln>
              <a:solidFill>
                <a:srgbClr val="002060"/>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8-5BBB-4324-AEB2-3156A5FB11A5}"/>
                </c:ext>
              </c:extLst>
            </c:dLbl>
            <c:dLbl>
              <c:idx val="1"/>
              <c:delete val="1"/>
              <c:extLst>
                <c:ext xmlns:c15="http://schemas.microsoft.com/office/drawing/2012/chart" uri="{CE6537A1-D6FC-4f65-9D91-7224C49458BB}"/>
                <c:ext xmlns:c16="http://schemas.microsoft.com/office/drawing/2014/chart" uri="{C3380CC4-5D6E-409C-BE32-E72D297353CC}">
                  <c16:uniqueId val="{00000009-5BBB-4324-AEB2-3156A5FB11A5}"/>
                </c:ext>
              </c:extLst>
            </c:dLbl>
            <c:dLbl>
              <c:idx val="2"/>
              <c:delete val="1"/>
              <c:extLst>
                <c:ext xmlns:c15="http://schemas.microsoft.com/office/drawing/2012/chart" uri="{CE6537A1-D6FC-4f65-9D91-7224C49458BB}"/>
                <c:ext xmlns:c16="http://schemas.microsoft.com/office/drawing/2014/chart" uri="{C3380CC4-5D6E-409C-BE32-E72D297353CC}">
                  <c16:uniqueId val="{0000000A-5BBB-4324-AEB2-3156A5FB11A5}"/>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'Strona 12'!$B$24:$B$27</c:f>
              <c:strCache>
                <c:ptCount val="4"/>
                <c:pt idx="0">
                  <c:v>Zakupiony sprzęt umożliwił mi wykonywanie
codziennej pracy.</c:v>
                </c:pt>
                <c:pt idx="1">
                  <c:v>Zakupiony sprzęt zwiększył moją efektywność
w pracy.</c:v>
                </c:pt>
                <c:pt idx="2">
                  <c:v>Zakupiony sprzęt pozwolił mi na wykonywanie
zadań, których wcześniej nie mogłem/am
wykonywać.</c:v>
                </c:pt>
                <c:pt idx="3">
                  <c:v>Zakupiony sprzęt zwiększył moje szanse na
awans w pracy.</c:v>
                </c:pt>
              </c:strCache>
            </c:strRef>
          </c:cat>
          <c:val>
            <c:numRef>
              <c:f>'Strona 12'!$G$24:$G$27</c:f>
              <c:numCache>
                <c:formatCode>0%</c:formatCode>
                <c:ptCount val="4"/>
                <c:pt idx="0">
                  <c:v>0</c:v>
                </c:pt>
                <c:pt idx="1">
                  <c:v>0</c:v>
                </c:pt>
                <c:pt idx="2">
                  <c:v>0</c:v>
                </c:pt>
                <c:pt idx="3">
                  <c:v>2.6315789473684209E-2</c:v>
                </c:pt>
              </c:numCache>
            </c:numRef>
          </c:val>
          <c:extLst>
            <c:ext xmlns:c16="http://schemas.microsoft.com/office/drawing/2014/chart" uri="{C3380CC4-5D6E-409C-BE32-E72D297353CC}">
              <c16:uniqueId val="{0000000B-5BBB-4324-AEB2-3156A5FB11A5}"/>
            </c:ext>
          </c:extLst>
        </c:ser>
        <c:dLbls>
          <c:showLegendKey val="0"/>
          <c:showVal val="0"/>
          <c:showCatName val="0"/>
          <c:showSerName val="0"/>
          <c:showPercent val="0"/>
          <c:showBubbleSize val="0"/>
        </c:dLbls>
        <c:gapWidth val="80"/>
        <c:axId val="261022144"/>
        <c:axId val="261027240"/>
      </c:barChart>
      <c:catAx>
        <c:axId val="261022144"/>
        <c:scaling>
          <c:orientation val="maxMin"/>
        </c:scaling>
        <c:delete val="0"/>
        <c:axPos val="l"/>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00" b="0" i="0" u="none" strike="noStrike" kern="1200" cap="none" spc="20" normalizeH="0" baseline="0">
                <a:solidFill>
                  <a:sysClr val="windowText" lastClr="000000"/>
                </a:solidFill>
                <a:latin typeface="+mn-lt"/>
                <a:ea typeface="+mn-ea"/>
                <a:cs typeface="+mn-cs"/>
              </a:defRPr>
            </a:pPr>
            <a:endParaRPr lang="pl-PL"/>
          </a:p>
        </c:txPr>
        <c:crossAx val="261027240"/>
        <c:crosses val="autoZero"/>
        <c:auto val="1"/>
        <c:lblAlgn val="ctr"/>
        <c:lblOffset val="100"/>
        <c:noMultiLvlLbl val="0"/>
      </c:catAx>
      <c:valAx>
        <c:axId val="261027240"/>
        <c:scaling>
          <c:orientation val="minMax"/>
        </c:scaling>
        <c:delete val="1"/>
        <c:axPos val="t"/>
        <c:numFmt formatCode="0%" sourceLinked="1"/>
        <c:majorTickMark val="none"/>
        <c:minorTickMark val="none"/>
        <c:tickLblPos val="nextTo"/>
        <c:crossAx val="2610221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l-PL"/>
        </a:p>
      </c:txPr>
    </c:legend>
    <c:plotVisOnly val="1"/>
    <c:dispBlanksAs val="gap"/>
    <c:showDLblsOverMax val="0"/>
  </c:chart>
  <c:spPr>
    <a:solidFill>
      <a:schemeClr val="lt1"/>
    </a:solidFill>
    <a:ln w="9525" cap="flat" cmpd="sng" algn="ctr">
      <a:noFill/>
      <a:round/>
    </a:ln>
    <a:effectLst>
      <a:softEdge rad="584200"/>
    </a:effectLst>
  </c:spPr>
  <c:txPr>
    <a:bodyPr/>
    <a:lstStyle/>
    <a:p>
      <a:pPr>
        <a:defRPr/>
      </a:pPr>
      <a:endParaRPr lang="pl-PL"/>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478047882903525"/>
          <c:y val="4.0456050018389117E-2"/>
          <c:w val="0.87758283686761374"/>
          <c:h val="0.91908789996322182"/>
        </c:manualLayout>
      </c:layout>
      <c:barChart>
        <c:barDir val="bar"/>
        <c:grouping val="clustered"/>
        <c:varyColors val="0"/>
        <c:ser>
          <c:idx val="0"/>
          <c:order val="0"/>
          <c:spPr>
            <a:solidFill>
              <a:srgbClr val="2B8B9B"/>
            </a:solidFill>
            <a:ln w="19050">
              <a:solidFill>
                <a:sysClr val="windowText" lastClr="0000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'rodzajeOzN dla wnios. złożonyc'!$A$1:$A$12</c:f>
              <c:strCache>
                <c:ptCount val="12"/>
                <c:pt idx="0">
                  <c:v>12-C</c:v>
                </c:pt>
                <c:pt idx="1">
                  <c:v>01-U</c:v>
                </c:pt>
                <c:pt idx="2">
                  <c:v>09-M</c:v>
                </c:pt>
                <c:pt idx="3">
                  <c:v>08-T</c:v>
                </c:pt>
                <c:pt idx="4">
                  <c:v>06-E</c:v>
                </c:pt>
                <c:pt idx="5">
                  <c:v>07-S</c:v>
                </c:pt>
                <c:pt idx="6">
                  <c:v>11-I</c:v>
                </c:pt>
                <c:pt idx="7">
                  <c:v>04-O</c:v>
                </c:pt>
                <c:pt idx="8">
                  <c:v>10-N</c:v>
                </c:pt>
                <c:pt idx="9">
                  <c:v>03-L</c:v>
                </c:pt>
                <c:pt idx="10">
                  <c:v>02-P</c:v>
                </c:pt>
                <c:pt idx="11">
                  <c:v>05-R</c:v>
                </c:pt>
              </c:strCache>
            </c:strRef>
          </c:cat>
          <c:val>
            <c:numRef>
              <c:f>'rodzajeOzN dla wnios. złożonyc'!$C$1:$C$12</c:f>
              <c:numCache>
                <c:formatCode>0%</c:formatCode>
                <c:ptCount val="12"/>
                <c:pt idx="0">
                  <c:v>0</c:v>
                </c:pt>
                <c:pt idx="1">
                  <c:v>1.3888888888888888E-2</c:v>
                </c:pt>
                <c:pt idx="2">
                  <c:v>1.3888888888888888E-2</c:v>
                </c:pt>
                <c:pt idx="3">
                  <c:v>2.0833333333333332E-2</c:v>
                </c:pt>
                <c:pt idx="4">
                  <c:v>4.1666666666666664E-2</c:v>
                </c:pt>
                <c:pt idx="5">
                  <c:v>6.25E-2</c:v>
                </c:pt>
                <c:pt idx="6">
                  <c:v>6.25E-2</c:v>
                </c:pt>
                <c:pt idx="7">
                  <c:v>9.0277777777777776E-2</c:v>
                </c:pt>
                <c:pt idx="8">
                  <c:v>9.7222222222222224E-2</c:v>
                </c:pt>
                <c:pt idx="9">
                  <c:v>0.16666666666666666</c:v>
                </c:pt>
                <c:pt idx="10">
                  <c:v>0.1875</c:v>
                </c:pt>
                <c:pt idx="11">
                  <c:v>0.24305555555555555</c:v>
                </c:pt>
              </c:numCache>
            </c:numRef>
          </c:val>
          <c:extLst>
            <c:ext xmlns:c16="http://schemas.microsoft.com/office/drawing/2014/chart" uri="{C3380CC4-5D6E-409C-BE32-E72D297353CC}">
              <c16:uniqueId val="{00000000-4F81-424B-8257-6822A11B5493}"/>
            </c:ext>
          </c:extLst>
        </c:ser>
        <c:dLbls>
          <c:showLegendKey val="0"/>
          <c:showVal val="0"/>
          <c:showCatName val="0"/>
          <c:showSerName val="0"/>
          <c:showPercent val="0"/>
          <c:showBubbleSize val="0"/>
        </c:dLbls>
        <c:gapWidth val="80"/>
        <c:axId val="261023712"/>
        <c:axId val="261025672"/>
      </c:barChart>
      <c:catAx>
        <c:axId val="261023712"/>
        <c:scaling>
          <c:orientation val="minMax"/>
        </c:scaling>
        <c:delete val="0"/>
        <c:axPos val="l"/>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cap="none" spc="20" normalizeH="0" baseline="0">
                <a:solidFill>
                  <a:sysClr val="windowText" lastClr="000000"/>
                </a:solidFill>
                <a:latin typeface="+mn-lt"/>
                <a:ea typeface="+mn-ea"/>
                <a:cs typeface="+mn-cs"/>
              </a:defRPr>
            </a:pPr>
            <a:endParaRPr lang="pl-PL"/>
          </a:p>
        </c:txPr>
        <c:crossAx val="261025672"/>
        <c:crosses val="autoZero"/>
        <c:auto val="1"/>
        <c:lblAlgn val="ctr"/>
        <c:lblOffset val="100"/>
        <c:noMultiLvlLbl val="0"/>
      </c:catAx>
      <c:valAx>
        <c:axId val="261025672"/>
        <c:scaling>
          <c:orientation val="minMax"/>
        </c:scaling>
        <c:delete val="1"/>
        <c:axPos val="b"/>
        <c:numFmt formatCode="0%" sourceLinked="1"/>
        <c:majorTickMark val="none"/>
        <c:minorTickMark val="none"/>
        <c:tickLblPos val="nextTo"/>
        <c:crossAx val="261023712"/>
        <c:crosses val="autoZero"/>
        <c:crossBetween val="between"/>
      </c:valAx>
      <c:spPr>
        <a:noFill/>
        <a:ln>
          <a:noFill/>
        </a:ln>
        <a:effectLst/>
      </c:spPr>
    </c:plotArea>
    <c:plotVisOnly val="1"/>
    <c:dispBlanksAs val="gap"/>
    <c:showDLblsOverMax val="0"/>
  </c:chart>
  <c:spPr>
    <a:solidFill>
      <a:schemeClr val="lt1"/>
    </a:solidFill>
    <a:ln w="9525" cap="flat" cmpd="sng" algn="ctr">
      <a:noFill/>
      <a:round/>
    </a:ln>
    <a:effectLst>
      <a:softEdge rad="584200"/>
    </a:effectLst>
  </c:spPr>
  <c:txPr>
    <a:bodyPr/>
    <a:lstStyle/>
    <a:p>
      <a:pPr>
        <a:defRPr/>
      </a:pPr>
      <a:endParaRPr lang="pl-PL"/>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37576552930885"/>
          <c:y val="8.723826188393119E-2"/>
          <c:w val="0.39947090988626421"/>
          <c:h val="0.66578484981044039"/>
        </c:manualLayout>
      </c:layout>
      <c:doughnutChart>
        <c:varyColors val="1"/>
        <c:ser>
          <c:idx val="0"/>
          <c:order val="0"/>
          <c:explosion val="2"/>
          <c:dPt>
            <c:idx val="0"/>
            <c:bubble3D val="0"/>
            <c:explosion val="20"/>
            <c:spPr>
              <a:solidFill>
                <a:schemeClr val="tx1"/>
              </a:solidFill>
              <a:ln w="28575">
                <a:solidFill>
                  <a:sysClr val="windowText" lastClr="000000"/>
                </a:solidFill>
              </a:ln>
              <a:effectLst/>
            </c:spPr>
            <c:extLst>
              <c:ext xmlns:c16="http://schemas.microsoft.com/office/drawing/2014/chart" uri="{C3380CC4-5D6E-409C-BE32-E72D297353CC}">
                <c16:uniqueId val="{00000001-6659-46A5-8868-CEFBED0A71EF}"/>
              </c:ext>
            </c:extLst>
          </c:dPt>
          <c:dPt>
            <c:idx val="1"/>
            <c:bubble3D val="0"/>
            <c:spPr>
              <a:solidFill>
                <a:sysClr val="window" lastClr="FFFFFF"/>
              </a:solidFill>
              <a:ln w="19050">
                <a:solidFill>
                  <a:sysClr val="windowText" lastClr="000000"/>
                </a:solidFill>
              </a:ln>
              <a:effectLst/>
            </c:spPr>
            <c:extLst>
              <c:ext xmlns:c16="http://schemas.microsoft.com/office/drawing/2014/chart" uri="{C3380CC4-5D6E-409C-BE32-E72D297353CC}">
                <c16:uniqueId val="{00000003-6659-46A5-8868-CEFBED0A71EF}"/>
              </c:ext>
            </c:extLst>
          </c:dPt>
          <c:dPt>
            <c:idx val="2"/>
            <c:bubble3D val="0"/>
            <c:spPr>
              <a:solidFill>
                <a:srgbClr val="2B8B9B"/>
              </a:solidFill>
              <a:ln w="19050">
                <a:solidFill>
                  <a:sysClr val="windowText" lastClr="000000"/>
                </a:solidFill>
              </a:ln>
              <a:effectLst/>
            </c:spPr>
            <c:extLst>
              <c:ext xmlns:c16="http://schemas.microsoft.com/office/drawing/2014/chart" uri="{C3380CC4-5D6E-409C-BE32-E72D297353CC}">
                <c16:uniqueId val="{00000005-6659-46A5-8868-CEFBED0A71EF}"/>
              </c:ext>
            </c:extLst>
          </c:dPt>
          <c:dPt>
            <c:idx val="3"/>
            <c:bubble3D val="0"/>
            <c:spPr>
              <a:solidFill>
                <a:srgbClr val="FFC000"/>
              </a:solidFill>
              <a:ln w="19050">
                <a:solidFill>
                  <a:sysClr val="windowText" lastClr="000000"/>
                </a:solidFill>
              </a:ln>
              <a:effectLst/>
            </c:spPr>
            <c:extLst>
              <c:ext xmlns:c16="http://schemas.microsoft.com/office/drawing/2014/chart" uri="{C3380CC4-5D6E-409C-BE32-E72D297353CC}">
                <c16:uniqueId val="{00000007-6659-46A5-8868-CEFBED0A71EF}"/>
              </c:ext>
            </c:extLst>
          </c:dPt>
          <c:dLbls>
            <c:dLbl>
              <c:idx val="0"/>
              <c:layout>
                <c:manualLayout>
                  <c:x val="7.5149415919586945E-2"/>
                  <c:y val="-3.11481732740813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659-46A5-8868-CEFBED0A71EF}"/>
                </c:ext>
              </c:extLst>
            </c:dLbl>
            <c:dLbl>
              <c:idx val="1"/>
              <c:layout>
                <c:manualLayout>
                  <c:x val="-5.7715241279436648E-2"/>
                  <c:y val="-1.429671242691988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659-46A5-8868-CEFBED0A71EF}"/>
                </c:ext>
              </c:extLst>
            </c:dLbl>
            <c:dLbl>
              <c:idx val="2"/>
              <c:layout>
                <c:manualLayout>
                  <c:x val="-2.5000000000000001E-2"/>
                  <c:y val="-8.333333333333332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659-46A5-8868-CEFBED0A71EF}"/>
                </c:ext>
              </c:extLst>
            </c:dLbl>
            <c:dLbl>
              <c:idx val="3"/>
              <c:layout>
                <c:manualLayout>
                  <c:x val="-1.0185067526415994E-16"/>
                  <c:y val="-8.796296296296296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659-46A5-8868-CEFBED0A71EF}"/>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mn-lt"/>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extLst>
          </c:dLbls>
          <c:cat>
            <c:strRef>
              <c:f>Arkusz1!$A$1:$A$4</c:f>
              <c:strCache>
                <c:ptCount val="4"/>
                <c:pt idx="0">
                  <c:v>Zdecydowanie tak</c:v>
                </c:pt>
                <c:pt idx="1">
                  <c:v>Raczej tak</c:v>
                </c:pt>
                <c:pt idx="2">
                  <c:v>Ani tak, ani nie- trudno powiedzieć</c:v>
                </c:pt>
                <c:pt idx="3">
                  <c:v>Raczej nie</c:v>
                </c:pt>
              </c:strCache>
            </c:strRef>
          </c:cat>
          <c:val>
            <c:numRef>
              <c:f>Arkusz1!$B$1:$B$4</c:f>
              <c:numCache>
                <c:formatCode>0%</c:formatCode>
                <c:ptCount val="4"/>
                <c:pt idx="0">
                  <c:v>0.72222222222222221</c:v>
                </c:pt>
                <c:pt idx="1">
                  <c:v>0.2</c:v>
                </c:pt>
                <c:pt idx="2">
                  <c:v>6.9444444444444448E-2</c:v>
                </c:pt>
                <c:pt idx="3">
                  <c:v>1.3888888888888888E-2</c:v>
                </c:pt>
              </c:numCache>
            </c:numRef>
          </c:val>
          <c:extLst>
            <c:ext xmlns:c16="http://schemas.microsoft.com/office/drawing/2014/chart" uri="{C3380CC4-5D6E-409C-BE32-E72D297353CC}">
              <c16:uniqueId val="{00000008-6659-46A5-8868-CEFBED0A71EF}"/>
            </c:ext>
          </c:extLst>
        </c:ser>
        <c:dLbls>
          <c:showLegendKey val="0"/>
          <c:showVal val="0"/>
          <c:showCatName val="0"/>
          <c:showSerName val="0"/>
          <c:showPercent val="0"/>
          <c:showBubbleSize val="0"/>
          <c:showLeaderLines val="0"/>
        </c:dLbls>
        <c:firstSliceAng val="0"/>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pl-PL"/>
        </a:p>
      </c:txPr>
    </c:legend>
    <c:plotVisOnly val="1"/>
    <c:dispBlanksAs val="gap"/>
    <c:showDLblsOverMax val="0"/>
  </c:chart>
  <c:spPr>
    <a:solidFill>
      <a:schemeClr val="bg1"/>
    </a:solidFill>
    <a:ln w="9525" cap="flat" cmpd="sng" algn="ctr">
      <a:noFill/>
      <a:round/>
    </a:ln>
    <a:effectLst/>
  </c:spPr>
  <c:txPr>
    <a:bodyPr/>
    <a:lstStyle/>
    <a:p>
      <a:pPr>
        <a:defRPr/>
      </a:pPr>
      <a:endParaRPr lang="pl-PL"/>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pl-PL"/>
        </a:p>
      </c:txPr>
    </c:title>
    <c:autoTitleDeleted val="0"/>
    <c:plotArea>
      <c:layout/>
      <c:doughnutChart>
        <c:varyColors val="1"/>
        <c:ser>
          <c:idx val="0"/>
          <c:order val="0"/>
          <c:tx>
            <c:strRef>
              <c:f>Arkusz1!$B$14</c:f>
              <c:strCache>
                <c:ptCount val="1"/>
              </c:strCache>
            </c:strRef>
          </c:tx>
          <c:dPt>
            <c:idx val="0"/>
            <c:bubble3D val="0"/>
            <c:explosion val="14"/>
            <c:spPr>
              <a:solidFill>
                <a:schemeClr val="tx1">
                  <a:lumMod val="65000"/>
                  <a:lumOff val="35000"/>
                </a:schemeClr>
              </a:solidFill>
              <a:ln w="19050">
                <a:solidFill>
                  <a:schemeClr val="lt1"/>
                </a:solidFill>
              </a:ln>
              <a:effectLst/>
            </c:spPr>
            <c:extLst>
              <c:ext xmlns:c16="http://schemas.microsoft.com/office/drawing/2014/chart" uri="{C3380CC4-5D6E-409C-BE32-E72D297353CC}">
                <c16:uniqueId val="{00000001-9657-42D9-9E6E-D2977B8426BE}"/>
              </c:ext>
            </c:extLst>
          </c:dPt>
          <c:dPt>
            <c:idx val="1"/>
            <c:bubble3D val="0"/>
            <c:spPr>
              <a:solidFill>
                <a:schemeClr val="tx2"/>
              </a:solidFill>
              <a:ln w="19050">
                <a:solidFill>
                  <a:schemeClr val="lt1"/>
                </a:solidFill>
              </a:ln>
              <a:effectLst/>
            </c:spPr>
            <c:extLst>
              <c:ext xmlns:c16="http://schemas.microsoft.com/office/drawing/2014/chart" uri="{C3380CC4-5D6E-409C-BE32-E72D297353CC}">
                <c16:uniqueId val="{00000003-9657-42D9-9E6E-D2977B8426BE}"/>
              </c:ext>
            </c:extLst>
          </c:dPt>
          <c:dPt>
            <c:idx val="2"/>
            <c:bubble3D val="0"/>
            <c:spPr>
              <a:solidFill>
                <a:srgbClr val="C00000"/>
              </a:solidFill>
              <a:ln w="19050">
                <a:solidFill>
                  <a:schemeClr val="lt1"/>
                </a:solidFill>
              </a:ln>
              <a:effectLst/>
            </c:spPr>
            <c:extLst>
              <c:ext xmlns:c16="http://schemas.microsoft.com/office/drawing/2014/chart" uri="{C3380CC4-5D6E-409C-BE32-E72D297353CC}">
                <c16:uniqueId val="{00000005-9657-42D9-9E6E-D2977B8426BE}"/>
              </c:ext>
            </c:extLst>
          </c:dPt>
          <c:dLbls>
            <c:dLbl>
              <c:idx val="0"/>
              <c:layout>
                <c:manualLayout>
                  <c:x val="0.18301248400125861"/>
                  <c:y val="-0.1035525602085359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657-42D9-9E6E-D2977B8426BE}"/>
                </c:ext>
              </c:extLst>
            </c:dLbl>
            <c:dLbl>
              <c:idx val="1"/>
              <c:layout>
                <c:manualLayout>
                  <c:x val="-3.6111111111111059E-2"/>
                  <c:y val="-6.944444444444446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657-42D9-9E6E-D2977B8426BE}"/>
                </c:ext>
              </c:extLst>
            </c:dLbl>
            <c:dLbl>
              <c:idx val="2"/>
              <c:layout>
                <c:manualLayout>
                  <c:x val="5.833333333333323E-2"/>
                  <c:y val="-7.87037037037037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657-42D9-9E6E-D2977B8426BE}"/>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Calibri" panose="020F0502020204030204" pitchFamily="34" charset="0"/>
                    <a:ea typeface="+mn-ea"/>
                    <a:cs typeface="Calibri" panose="020F0502020204030204" pitchFamily="34" charset="0"/>
                  </a:defRPr>
                </a:pPr>
                <a:endParaRPr lang="pl-PL"/>
              </a:p>
            </c:txPr>
            <c:showLegendKey val="0"/>
            <c:showVal val="1"/>
            <c:showCatName val="0"/>
            <c:showSerName val="0"/>
            <c:showPercent val="0"/>
            <c:showBubbleSize val="0"/>
            <c:showLeaderLines val="0"/>
            <c:extLst>
              <c:ext xmlns:c15="http://schemas.microsoft.com/office/drawing/2012/chart" uri="{CE6537A1-D6FC-4f65-9D91-7224C49458BB}"/>
            </c:extLst>
          </c:dLbls>
          <c:cat>
            <c:strRef>
              <c:f>Arkusz1!$A$15:$A$17</c:f>
              <c:strCache>
                <c:ptCount val="3"/>
                <c:pt idx="0">
                  <c:v>Tak</c:v>
                </c:pt>
                <c:pt idx="1">
                  <c:v>Nie</c:v>
                </c:pt>
                <c:pt idx="2">
                  <c:v>Inne uwagi</c:v>
                </c:pt>
              </c:strCache>
            </c:strRef>
          </c:cat>
          <c:val>
            <c:numRef>
              <c:f>Arkusz1!$B$15:$B$17</c:f>
              <c:numCache>
                <c:formatCode>0%</c:formatCode>
                <c:ptCount val="3"/>
                <c:pt idx="0">
                  <c:v>0.98319999999999996</c:v>
                </c:pt>
                <c:pt idx="1">
                  <c:v>8.3999999999999995E-3</c:v>
                </c:pt>
                <c:pt idx="2">
                  <c:v>8.3999999999999995E-3</c:v>
                </c:pt>
              </c:numCache>
            </c:numRef>
          </c:val>
          <c:extLst>
            <c:ext xmlns:c16="http://schemas.microsoft.com/office/drawing/2014/chart" uri="{C3380CC4-5D6E-409C-BE32-E72D297353CC}">
              <c16:uniqueId val="{00000006-9657-42D9-9E6E-D2977B8426BE}"/>
            </c:ext>
          </c:extLst>
        </c:ser>
        <c:dLbls>
          <c:showLegendKey val="0"/>
          <c:showVal val="0"/>
          <c:showCatName val="0"/>
          <c:showSerName val="0"/>
          <c:showPercent val="0"/>
          <c:showBubbleSize val="0"/>
          <c:showLeaderLines val="0"/>
        </c:dLbls>
        <c:firstSliceAng val="0"/>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Calibri" panose="020F0502020204030204" pitchFamily="34" charset="0"/>
              <a:ea typeface="+mn-ea"/>
              <a:cs typeface="Calibri" panose="020F0502020204030204" pitchFamily="34" charset="0"/>
            </a:defRPr>
          </a:pPr>
          <a:endParaRPr lang="pl-PL"/>
        </a:p>
      </c:txPr>
    </c:legend>
    <c:plotVisOnly val="1"/>
    <c:dispBlanksAs val="gap"/>
    <c:showDLblsOverMax val="0"/>
  </c:chart>
  <c:spPr>
    <a:noFill/>
    <a:ln>
      <a:noFill/>
    </a:ln>
    <a:effectLst/>
  </c:spPr>
  <c:txPr>
    <a:bodyPr/>
    <a:lstStyle/>
    <a:p>
      <a:pPr>
        <a:defRPr/>
      </a:pPr>
      <a:endParaRPr lang="pl-PL"/>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doughnutChart>
        <c:varyColors val="1"/>
        <c:ser>
          <c:idx val="0"/>
          <c:order val="0"/>
          <c:dPt>
            <c:idx val="0"/>
            <c:bubble3D val="0"/>
            <c:explosion val="11"/>
            <c:spPr>
              <a:solidFill>
                <a:schemeClr val="tx1">
                  <a:lumMod val="65000"/>
                  <a:lumOff val="35000"/>
                </a:schemeClr>
              </a:solidFill>
              <a:ln w="19050">
                <a:solidFill>
                  <a:schemeClr val="lt1"/>
                </a:solidFill>
              </a:ln>
              <a:effectLst/>
            </c:spPr>
            <c:extLst>
              <c:ext xmlns:c16="http://schemas.microsoft.com/office/drawing/2014/chart" uri="{C3380CC4-5D6E-409C-BE32-E72D297353CC}">
                <c16:uniqueId val="{00000001-BC3D-4CCC-BC62-6F1696E3D094}"/>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BC3D-4CCC-BC62-6F1696E3D094}"/>
              </c:ext>
            </c:extLst>
          </c:dPt>
          <c:dLbls>
            <c:dLbl>
              <c:idx val="0"/>
              <c:layout>
                <c:manualLayout>
                  <c:x val="0.19895968281335596"/>
                  <c:y val="-7.75318512623794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C3D-4CCC-BC62-6F1696E3D094}"/>
                </c:ext>
              </c:extLst>
            </c:dLbl>
            <c:dLbl>
              <c:idx val="1"/>
              <c:layout>
                <c:manualLayout>
                  <c:x val="0"/>
                  <c:y val="-7.753185126237943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C3D-4CCC-BC62-6F1696E3D094}"/>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Calibri" panose="020F0502020204030204" pitchFamily="34" charset="0"/>
                    <a:ea typeface="+mn-ea"/>
                    <a:cs typeface="Calibri" panose="020F0502020204030204" pitchFamily="34" charset="0"/>
                  </a:defRPr>
                </a:pPr>
                <a:endParaRPr lang="pl-PL"/>
              </a:p>
            </c:txPr>
            <c:showLegendKey val="0"/>
            <c:showVal val="1"/>
            <c:showCatName val="0"/>
            <c:showSerName val="0"/>
            <c:showPercent val="0"/>
            <c:showBubbleSize val="0"/>
            <c:showLeaderLines val="0"/>
            <c:extLst>
              <c:ext xmlns:c15="http://schemas.microsoft.com/office/drawing/2012/chart" uri="{CE6537A1-D6FC-4f65-9D91-7224C49458BB}"/>
            </c:extLst>
          </c:dLbls>
          <c:cat>
            <c:strRef>
              <c:f>Arkusz1!$A$22:$A$23</c:f>
              <c:strCache>
                <c:ptCount val="2"/>
                <c:pt idx="0">
                  <c:v>tak</c:v>
                </c:pt>
                <c:pt idx="1">
                  <c:v>nie</c:v>
                </c:pt>
              </c:strCache>
            </c:strRef>
          </c:cat>
          <c:val>
            <c:numRef>
              <c:f>Arkusz1!$B$22:$B$23</c:f>
              <c:numCache>
                <c:formatCode>0%</c:formatCode>
                <c:ptCount val="2"/>
                <c:pt idx="0">
                  <c:v>0.98309999999999997</c:v>
                </c:pt>
                <c:pt idx="1">
                  <c:v>1.6899999999999998E-2</c:v>
                </c:pt>
              </c:numCache>
            </c:numRef>
          </c:val>
          <c:extLst>
            <c:ext xmlns:c16="http://schemas.microsoft.com/office/drawing/2014/chart" uri="{C3380CC4-5D6E-409C-BE32-E72D297353CC}">
              <c16:uniqueId val="{00000004-BC3D-4CCC-BC62-6F1696E3D094}"/>
            </c:ext>
          </c:extLst>
        </c:ser>
        <c:dLbls>
          <c:showLegendKey val="0"/>
          <c:showVal val="0"/>
          <c:showCatName val="0"/>
          <c:showSerName val="0"/>
          <c:showPercent val="0"/>
          <c:showBubbleSize val="0"/>
          <c:showLeaderLines val="0"/>
        </c:dLbls>
        <c:firstSliceAng val="0"/>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Calibri" panose="020F0502020204030204" pitchFamily="34" charset="0"/>
              <a:ea typeface="+mn-ea"/>
              <a:cs typeface="Calibri" panose="020F0502020204030204" pitchFamily="34" charset="0"/>
            </a:defRPr>
          </a:pPr>
          <a:endParaRPr lang="pl-PL"/>
        </a:p>
      </c:txPr>
    </c:legend>
    <c:plotVisOnly val="1"/>
    <c:dispBlanksAs val="gap"/>
    <c:showDLblsOverMax val="0"/>
  </c:chart>
  <c:spPr>
    <a:noFill/>
    <a:ln>
      <a:noFill/>
    </a:ln>
    <a:effectLst/>
  </c:spPr>
  <c:txPr>
    <a:bodyPr/>
    <a:lstStyle/>
    <a:p>
      <a:pPr>
        <a:defRPr/>
      </a:pPr>
      <a:endParaRPr lang="pl-PL"/>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900"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1600"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spc="20" baseline="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900"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1600"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spc="20" baseline="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900"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1600"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spc="20" baseline="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900"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1600"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spc="20" baseline="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900"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1600"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spc="20" baseline="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900"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1600"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spc="20" baseline="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6CC8AE0-E886-4382-9B83-EBF5A0DF9359}" type="doc">
      <dgm:prSet loTypeId="urn:microsoft.com/office/officeart/2005/8/layout/bProcess3" loCatId="process" qsTypeId="urn:microsoft.com/office/officeart/2005/8/quickstyle/simple1" qsCatId="simple" csTypeId="urn:microsoft.com/office/officeart/2005/8/colors/accent1_2" csCatId="accent1" phldr="1"/>
      <dgm:spPr/>
    </dgm:pt>
    <dgm:pt modelId="{D70CD088-E740-4EFC-9B85-D554CE9ADE8B}">
      <dgm:prSet phldrT="[Tekst]"/>
      <dgm:spPr>
        <a:solidFill>
          <a:schemeClr val="accent6">
            <a:lumMod val="50000"/>
          </a:schemeClr>
        </a:solidFill>
      </dgm:spPr>
      <dgm:t>
        <a:bodyPr/>
        <a:lstStyle/>
        <a:p>
          <a:r>
            <a:rPr lang="pl-PL" dirty="0">
              <a:latin typeface="Calibri" panose="020F0502020204030204" pitchFamily="34" charset="0"/>
              <a:cs typeface="Calibri" panose="020F0502020204030204" pitchFamily="34" charset="0"/>
            </a:rPr>
            <a:t>Analiza stanu zastanego</a:t>
          </a:r>
        </a:p>
      </dgm:t>
    </dgm:pt>
    <dgm:pt modelId="{BEF9F64F-55BD-47DD-8D1A-B0BC77FCD78F}" type="parTrans" cxnId="{0F2EA357-C2D6-4FDE-A5BB-EA61F8531CBE}">
      <dgm:prSet/>
      <dgm:spPr/>
      <dgm:t>
        <a:bodyPr/>
        <a:lstStyle/>
        <a:p>
          <a:endParaRPr lang="pl-PL"/>
        </a:p>
      </dgm:t>
    </dgm:pt>
    <dgm:pt modelId="{76C26E64-5B80-4F8F-8E97-7F077390B99A}" type="sibTrans" cxnId="{0F2EA357-C2D6-4FDE-A5BB-EA61F8531CBE}">
      <dgm:prSet>
        <dgm:style>
          <a:lnRef idx="3">
            <a:schemeClr val="accent1"/>
          </a:lnRef>
          <a:fillRef idx="0">
            <a:schemeClr val="accent1"/>
          </a:fillRef>
          <a:effectRef idx="2">
            <a:schemeClr val="accent1"/>
          </a:effectRef>
          <a:fontRef idx="minor">
            <a:schemeClr val="tx1"/>
          </a:fontRef>
        </dgm:style>
      </dgm:prSet>
      <dgm:spPr/>
      <dgm:t>
        <a:bodyPr/>
        <a:lstStyle/>
        <a:p>
          <a:endParaRPr lang="pl-PL"/>
        </a:p>
      </dgm:t>
    </dgm:pt>
    <dgm:pt modelId="{5E5F780F-049D-4F79-B51B-C87938B9D323}">
      <dgm:prSet phldrT="[Tekst]"/>
      <dgm:spPr>
        <a:solidFill>
          <a:schemeClr val="accent5">
            <a:lumMod val="50000"/>
          </a:schemeClr>
        </a:solidFill>
      </dgm:spPr>
      <dgm:t>
        <a:bodyPr/>
        <a:lstStyle/>
        <a:p>
          <a:r>
            <a:rPr lang="pl-PL" dirty="0">
              <a:latin typeface="Calibri" panose="020F0502020204030204" pitchFamily="34" charset="0"/>
              <a:cs typeface="Calibri" panose="020F0502020204030204" pitchFamily="34" charset="0"/>
            </a:rPr>
            <a:t>Przygotowanie propozycji rozwiązań</a:t>
          </a:r>
        </a:p>
      </dgm:t>
    </dgm:pt>
    <dgm:pt modelId="{D962ED5E-7591-47A0-A5B5-A55AEF55281A}" type="parTrans" cxnId="{CD7B4844-34E4-40F8-ADD4-BA8E33320439}">
      <dgm:prSet/>
      <dgm:spPr/>
      <dgm:t>
        <a:bodyPr/>
        <a:lstStyle/>
        <a:p>
          <a:endParaRPr lang="pl-PL"/>
        </a:p>
      </dgm:t>
    </dgm:pt>
    <dgm:pt modelId="{D45472B4-DCA4-4C38-ADF0-3FCABD012A76}" type="sibTrans" cxnId="{CD7B4844-34E4-40F8-ADD4-BA8E33320439}">
      <dgm:prSet>
        <dgm:style>
          <a:lnRef idx="3">
            <a:schemeClr val="accent1"/>
          </a:lnRef>
          <a:fillRef idx="0">
            <a:schemeClr val="accent1"/>
          </a:fillRef>
          <a:effectRef idx="2">
            <a:schemeClr val="accent1"/>
          </a:effectRef>
          <a:fontRef idx="minor">
            <a:schemeClr val="tx1"/>
          </a:fontRef>
        </dgm:style>
      </dgm:prSet>
      <dgm:spPr/>
      <dgm:t>
        <a:bodyPr/>
        <a:lstStyle/>
        <a:p>
          <a:endParaRPr lang="pl-PL" dirty="0"/>
        </a:p>
      </dgm:t>
    </dgm:pt>
    <dgm:pt modelId="{60D8EEE0-C13B-44FB-8DCB-4B1A0875A071}">
      <dgm:prSet phldrT="[Tekst]"/>
      <dgm:spPr>
        <a:solidFill>
          <a:schemeClr val="accent5">
            <a:lumMod val="50000"/>
          </a:schemeClr>
        </a:solidFill>
      </dgm:spPr>
      <dgm:t>
        <a:bodyPr/>
        <a:lstStyle/>
        <a:p>
          <a:r>
            <a:rPr lang="pl-PL" dirty="0">
              <a:latin typeface="Calibri" panose="020F0502020204030204" pitchFamily="34" charset="0"/>
              <a:cs typeface="Calibri" panose="020F0502020204030204" pitchFamily="34" charset="0"/>
            </a:rPr>
            <a:t>Konsultacje społeczne przygotowanych propozycji</a:t>
          </a:r>
        </a:p>
      </dgm:t>
    </dgm:pt>
    <dgm:pt modelId="{0DA73ECB-FBC3-4C0F-AA2B-62BA47B97424}" type="parTrans" cxnId="{0FDAFCD8-B963-459E-AD9E-DE032C750547}">
      <dgm:prSet/>
      <dgm:spPr/>
      <dgm:t>
        <a:bodyPr/>
        <a:lstStyle/>
        <a:p>
          <a:endParaRPr lang="pl-PL"/>
        </a:p>
      </dgm:t>
    </dgm:pt>
    <dgm:pt modelId="{BF565F77-A3C1-4039-B4B0-94EE85C52721}" type="sibTrans" cxnId="{0FDAFCD8-B963-459E-AD9E-DE032C750547}">
      <dgm:prSet>
        <dgm:style>
          <a:lnRef idx="3">
            <a:schemeClr val="accent1"/>
          </a:lnRef>
          <a:fillRef idx="0">
            <a:schemeClr val="accent1"/>
          </a:fillRef>
          <a:effectRef idx="2">
            <a:schemeClr val="accent1"/>
          </a:effectRef>
          <a:fontRef idx="minor">
            <a:schemeClr val="tx1"/>
          </a:fontRef>
        </dgm:style>
      </dgm:prSet>
      <dgm:spPr/>
      <dgm:t>
        <a:bodyPr/>
        <a:lstStyle/>
        <a:p>
          <a:endParaRPr lang="pl-PL"/>
        </a:p>
      </dgm:t>
    </dgm:pt>
    <dgm:pt modelId="{53463260-4E52-4FC1-B2BD-20C21A309674}">
      <dgm:prSet phldrT="[Tekst]"/>
      <dgm:spPr>
        <a:solidFill>
          <a:schemeClr val="accent5">
            <a:lumMod val="50000"/>
          </a:schemeClr>
        </a:solidFill>
      </dgm:spPr>
      <dgm:t>
        <a:bodyPr/>
        <a:lstStyle/>
        <a:p>
          <a:r>
            <a:rPr lang="pl-PL" dirty="0">
              <a:latin typeface="Calibri" panose="020F0502020204030204" pitchFamily="34" charset="0"/>
              <a:cs typeface="Calibri" panose="020F0502020204030204" pitchFamily="34" charset="0"/>
            </a:rPr>
            <a:t>Przygotowanie ostatecznych propozycji instrumentów</a:t>
          </a:r>
        </a:p>
      </dgm:t>
    </dgm:pt>
    <dgm:pt modelId="{EDE20FBD-1EF2-4DE4-9CB0-794C1C8E5B3A}" type="parTrans" cxnId="{DC6535A1-91D0-479B-814F-EBF69104D3B3}">
      <dgm:prSet/>
      <dgm:spPr/>
      <dgm:t>
        <a:bodyPr/>
        <a:lstStyle/>
        <a:p>
          <a:endParaRPr lang="pl-PL"/>
        </a:p>
      </dgm:t>
    </dgm:pt>
    <dgm:pt modelId="{F57A464B-9B41-4854-B289-4597B1DB1C23}" type="sibTrans" cxnId="{DC6535A1-91D0-479B-814F-EBF69104D3B3}">
      <dgm:prSet>
        <dgm:style>
          <a:lnRef idx="3">
            <a:schemeClr val="accent1"/>
          </a:lnRef>
          <a:fillRef idx="0">
            <a:schemeClr val="accent1"/>
          </a:fillRef>
          <a:effectRef idx="2">
            <a:schemeClr val="accent1"/>
          </a:effectRef>
          <a:fontRef idx="minor">
            <a:schemeClr val="tx1"/>
          </a:fontRef>
        </dgm:style>
      </dgm:prSet>
      <dgm:spPr/>
      <dgm:t>
        <a:bodyPr/>
        <a:lstStyle/>
        <a:p>
          <a:endParaRPr lang="pl-PL"/>
        </a:p>
      </dgm:t>
    </dgm:pt>
    <dgm:pt modelId="{B3C3A722-5EB2-4F73-8527-39B1E312D1C4}">
      <dgm:prSet phldrT="[Tekst]"/>
      <dgm:spPr>
        <a:solidFill>
          <a:schemeClr val="accent5">
            <a:lumMod val="50000"/>
          </a:schemeClr>
        </a:solidFill>
      </dgm:spPr>
      <dgm:t>
        <a:bodyPr/>
        <a:lstStyle/>
        <a:p>
          <a:r>
            <a:rPr lang="pl-PL" dirty="0">
              <a:latin typeface="Calibri" panose="020F0502020204030204" pitchFamily="34" charset="0"/>
              <a:cs typeface="Calibri" panose="020F0502020204030204" pitchFamily="34" charset="0"/>
            </a:rPr>
            <a:t>Testowanie/pilotaż instrumentów</a:t>
          </a:r>
        </a:p>
      </dgm:t>
    </dgm:pt>
    <dgm:pt modelId="{2214D048-4279-4648-98C2-4FFAD832CA2E}" type="parTrans" cxnId="{DEB74BFA-7A1C-45EB-B464-9DE5023DE0D6}">
      <dgm:prSet/>
      <dgm:spPr/>
      <dgm:t>
        <a:bodyPr/>
        <a:lstStyle/>
        <a:p>
          <a:endParaRPr lang="pl-PL"/>
        </a:p>
      </dgm:t>
    </dgm:pt>
    <dgm:pt modelId="{9874C6A8-5208-4B6C-9004-DBD31402E942}" type="sibTrans" cxnId="{DEB74BFA-7A1C-45EB-B464-9DE5023DE0D6}">
      <dgm:prSet>
        <dgm:style>
          <a:lnRef idx="3">
            <a:schemeClr val="accent1"/>
          </a:lnRef>
          <a:fillRef idx="0">
            <a:schemeClr val="accent1"/>
          </a:fillRef>
          <a:effectRef idx="2">
            <a:schemeClr val="accent1"/>
          </a:effectRef>
          <a:fontRef idx="minor">
            <a:schemeClr val="tx1"/>
          </a:fontRef>
        </dgm:style>
      </dgm:prSet>
      <dgm:spPr/>
      <dgm:t>
        <a:bodyPr/>
        <a:lstStyle/>
        <a:p>
          <a:endParaRPr lang="pl-PL"/>
        </a:p>
      </dgm:t>
    </dgm:pt>
    <dgm:pt modelId="{AAEEA4FF-FC00-499D-A26A-2FF4FCA11BC9}">
      <dgm:prSet phldrT="[Tekst]"/>
      <dgm:spPr>
        <a:solidFill>
          <a:schemeClr val="accent5">
            <a:lumMod val="50000"/>
          </a:schemeClr>
        </a:solidFill>
      </dgm:spPr>
      <dgm:t>
        <a:bodyPr/>
        <a:lstStyle/>
        <a:p>
          <a:r>
            <a:rPr lang="pl-PL" dirty="0">
              <a:latin typeface="Calibri" panose="020F0502020204030204" pitchFamily="34" charset="0"/>
              <a:cs typeface="Calibri" panose="020F0502020204030204" pitchFamily="34" charset="0"/>
            </a:rPr>
            <a:t>Ewaluacja i analiza pilotażu</a:t>
          </a:r>
        </a:p>
      </dgm:t>
    </dgm:pt>
    <dgm:pt modelId="{5AEF648E-3698-4790-AA6E-93381EFD00A1}" type="parTrans" cxnId="{E24ECEED-6B04-4587-B404-4D4793E7A4DC}">
      <dgm:prSet/>
      <dgm:spPr/>
      <dgm:t>
        <a:bodyPr/>
        <a:lstStyle/>
        <a:p>
          <a:endParaRPr lang="pl-PL"/>
        </a:p>
      </dgm:t>
    </dgm:pt>
    <dgm:pt modelId="{1A0090A3-292E-4FC3-B7F9-8F836E1DBCBF}" type="sibTrans" cxnId="{E24ECEED-6B04-4587-B404-4D4793E7A4DC}">
      <dgm:prSet>
        <dgm:style>
          <a:lnRef idx="3">
            <a:schemeClr val="accent1"/>
          </a:lnRef>
          <a:fillRef idx="0">
            <a:schemeClr val="accent1"/>
          </a:fillRef>
          <a:effectRef idx="2">
            <a:schemeClr val="accent1"/>
          </a:effectRef>
          <a:fontRef idx="minor">
            <a:schemeClr val="tx1"/>
          </a:fontRef>
        </dgm:style>
      </dgm:prSet>
      <dgm:spPr/>
      <dgm:t>
        <a:bodyPr/>
        <a:lstStyle/>
        <a:p>
          <a:endParaRPr lang="pl-PL"/>
        </a:p>
      </dgm:t>
    </dgm:pt>
    <dgm:pt modelId="{4F87CC11-8559-4418-A68B-D0CCFC607416}">
      <dgm:prSet phldrT="[Tekst]"/>
      <dgm:spPr>
        <a:solidFill>
          <a:schemeClr val="accent5">
            <a:lumMod val="50000"/>
          </a:schemeClr>
        </a:solidFill>
        <a:ln w="57150">
          <a:solidFill>
            <a:schemeClr val="bg1"/>
          </a:solidFill>
        </a:ln>
      </dgm:spPr>
      <dgm:t>
        <a:bodyPr/>
        <a:lstStyle/>
        <a:p>
          <a:r>
            <a:rPr lang="pl-PL" dirty="0">
              <a:latin typeface="Calibri" panose="020F0502020204030204" pitchFamily="34" charset="0"/>
              <a:cs typeface="Calibri" panose="020F0502020204030204" pitchFamily="34" charset="0"/>
            </a:rPr>
            <a:t>Konsultacje społeczne </a:t>
          </a:r>
        </a:p>
      </dgm:t>
    </dgm:pt>
    <dgm:pt modelId="{73069A2D-9A25-4CA5-9356-DAC522F7F68B}" type="parTrans" cxnId="{2410A4D4-B68E-4902-9830-790E35032F86}">
      <dgm:prSet/>
      <dgm:spPr/>
      <dgm:t>
        <a:bodyPr/>
        <a:lstStyle/>
        <a:p>
          <a:endParaRPr lang="pl-PL"/>
        </a:p>
      </dgm:t>
    </dgm:pt>
    <dgm:pt modelId="{121F3DE2-A829-4C33-9B29-25DF1445C8D6}" type="sibTrans" cxnId="{2410A4D4-B68E-4902-9830-790E35032F86}">
      <dgm:prSet>
        <dgm:style>
          <a:lnRef idx="3">
            <a:schemeClr val="accent1"/>
          </a:lnRef>
          <a:fillRef idx="0">
            <a:schemeClr val="accent1"/>
          </a:fillRef>
          <a:effectRef idx="2">
            <a:schemeClr val="accent1"/>
          </a:effectRef>
          <a:fontRef idx="minor">
            <a:schemeClr val="tx1"/>
          </a:fontRef>
        </dgm:style>
      </dgm:prSet>
      <dgm:spPr/>
      <dgm:t>
        <a:bodyPr/>
        <a:lstStyle/>
        <a:p>
          <a:endParaRPr lang="pl-PL"/>
        </a:p>
      </dgm:t>
    </dgm:pt>
    <dgm:pt modelId="{6E3F489B-9528-474E-96F6-0B3302CB31E0}">
      <dgm:prSet phldrT="[Tekst]"/>
      <dgm:spPr/>
      <dgm:t>
        <a:bodyPr/>
        <a:lstStyle/>
        <a:p>
          <a:r>
            <a:rPr lang="pl-PL" dirty="0">
              <a:latin typeface="Calibri" panose="020F0502020204030204" pitchFamily="34" charset="0"/>
              <a:cs typeface="Calibri" panose="020F0502020204030204" pitchFamily="34" charset="0"/>
            </a:rPr>
            <a:t>Ostateczne opracowanie instrumentów, </a:t>
          </a:r>
          <a:br>
            <a:rPr lang="pl-PL" dirty="0">
              <a:latin typeface="Calibri" panose="020F0502020204030204" pitchFamily="34" charset="0"/>
              <a:cs typeface="Calibri" panose="020F0502020204030204" pitchFamily="34" charset="0"/>
            </a:rPr>
          </a:br>
          <a:r>
            <a:rPr lang="pl-PL" dirty="0">
              <a:latin typeface="Calibri" panose="020F0502020204030204" pitchFamily="34" charset="0"/>
              <a:cs typeface="Calibri" panose="020F0502020204030204" pitchFamily="34" charset="0"/>
            </a:rPr>
            <a:t>w tym zmian prawnych</a:t>
          </a:r>
        </a:p>
      </dgm:t>
    </dgm:pt>
    <dgm:pt modelId="{5B54DE7F-E859-42CE-8BA3-63215EC66E9F}" type="parTrans" cxnId="{58F3537D-2988-476A-A626-EBDCB47E2F1B}">
      <dgm:prSet/>
      <dgm:spPr/>
      <dgm:t>
        <a:bodyPr/>
        <a:lstStyle/>
        <a:p>
          <a:endParaRPr lang="pl-PL"/>
        </a:p>
      </dgm:t>
    </dgm:pt>
    <dgm:pt modelId="{2E43D9B0-0BFF-4CF2-B4E3-06BC3B395249}" type="sibTrans" cxnId="{58F3537D-2988-476A-A626-EBDCB47E2F1B}">
      <dgm:prSet/>
      <dgm:spPr/>
      <dgm:t>
        <a:bodyPr/>
        <a:lstStyle/>
        <a:p>
          <a:endParaRPr lang="pl-PL"/>
        </a:p>
      </dgm:t>
    </dgm:pt>
    <dgm:pt modelId="{F12C02A7-10A0-4105-8B58-8D346BC04E5E}" type="pres">
      <dgm:prSet presAssocID="{86CC8AE0-E886-4382-9B83-EBF5A0DF9359}" presName="Name0" presStyleCnt="0">
        <dgm:presLayoutVars>
          <dgm:dir/>
          <dgm:resizeHandles val="exact"/>
        </dgm:presLayoutVars>
      </dgm:prSet>
      <dgm:spPr/>
    </dgm:pt>
    <dgm:pt modelId="{70DE2861-B37D-450C-97B9-C919F31B1BF3}" type="pres">
      <dgm:prSet presAssocID="{D70CD088-E740-4EFC-9B85-D554CE9ADE8B}" presName="node" presStyleLbl="node1" presStyleIdx="0" presStyleCnt="8">
        <dgm:presLayoutVars>
          <dgm:bulletEnabled val="1"/>
        </dgm:presLayoutVars>
      </dgm:prSet>
      <dgm:spPr/>
    </dgm:pt>
    <dgm:pt modelId="{DCC06214-F936-4A07-8894-9E6A0D496351}" type="pres">
      <dgm:prSet presAssocID="{76C26E64-5B80-4F8F-8E97-7F077390B99A}" presName="sibTrans" presStyleLbl="sibTrans1D1" presStyleIdx="0" presStyleCnt="7"/>
      <dgm:spPr/>
    </dgm:pt>
    <dgm:pt modelId="{46EC83D7-E9D6-4A99-A1B3-CF3B97F50752}" type="pres">
      <dgm:prSet presAssocID="{76C26E64-5B80-4F8F-8E97-7F077390B99A}" presName="connectorText" presStyleLbl="sibTrans1D1" presStyleIdx="0" presStyleCnt="7"/>
      <dgm:spPr/>
    </dgm:pt>
    <dgm:pt modelId="{FABA2439-5785-4321-B85B-15899B5682DD}" type="pres">
      <dgm:prSet presAssocID="{5E5F780F-049D-4F79-B51B-C87938B9D323}" presName="node" presStyleLbl="node1" presStyleIdx="1" presStyleCnt="8">
        <dgm:presLayoutVars>
          <dgm:bulletEnabled val="1"/>
        </dgm:presLayoutVars>
      </dgm:prSet>
      <dgm:spPr/>
    </dgm:pt>
    <dgm:pt modelId="{DB7860B0-46A8-4C8E-91B4-9968D4CF9A27}" type="pres">
      <dgm:prSet presAssocID="{D45472B4-DCA4-4C38-ADF0-3FCABD012A76}" presName="sibTrans" presStyleLbl="sibTrans1D1" presStyleIdx="1" presStyleCnt="7"/>
      <dgm:spPr/>
    </dgm:pt>
    <dgm:pt modelId="{7A5117A3-1291-48B6-80EF-EC4AC7EB573D}" type="pres">
      <dgm:prSet presAssocID="{D45472B4-DCA4-4C38-ADF0-3FCABD012A76}" presName="connectorText" presStyleLbl="sibTrans1D1" presStyleIdx="1" presStyleCnt="7"/>
      <dgm:spPr/>
    </dgm:pt>
    <dgm:pt modelId="{F4E7CD58-4DE3-45F1-B58A-FAB51EDEA60C}" type="pres">
      <dgm:prSet presAssocID="{60D8EEE0-C13B-44FB-8DCB-4B1A0875A071}" presName="node" presStyleLbl="node1" presStyleIdx="2" presStyleCnt="8">
        <dgm:presLayoutVars>
          <dgm:bulletEnabled val="1"/>
        </dgm:presLayoutVars>
      </dgm:prSet>
      <dgm:spPr/>
    </dgm:pt>
    <dgm:pt modelId="{2EB6DF35-159B-4763-AA13-D0ADED2FE8E3}" type="pres">
      <dgm:prSet presAssocID="{BF565F77-A3C1-4039-B4B0-94EE85C52721}" presName="sibTrans" presStyleLbl="sibTrans1D1" presStyleIdx="2" presStyleCnt="7"/>
      <dgm:spPr/>
    </dgm:pt>
    <dgm:pt modelId="{0B756A13-7824-4B57-B3E4-CD901213B894}" type="pres">
      <dgm:prSet presAssocID="{BF565F77-A3C1-4039-B4B0-94EE85C52721}" presName="connectorText" presStyleLbl="sibTrans1D1" presStyleIdx="2" presStyleCnt="7"/>
      <dgm:spPr/>
    </dgm:pt>
    <dgm:pt modelId="{A42C4B43-CBA8-4C9D-81D5-A909261084FE}" type="pres">
      <dgm:prSet presAssocID="{53463260-4E52-4FC1-B2BD-20C21A309674}" presName="node" presStyleLbl="node1" presStyleIdx="3" presStyleCnt="8">
        <dgm:presLayoutVars>
          <dgm:bulletEnabled val="1"/>
        </dgm:presLayoutVars>
      </dgm:prSet>
      <dgm:spPr/>
    </dgm:pt>
    <dgm:pt modelId="{29A918C8-6354-4CA3-8C2F-67E211F2F445}" type="pres">
      <dgm:prSet presAssocID="{F57A464B-9B41-4854-B289-4597B1DB1C23}" presName="sibTrans" presStyleLbl="sibTrans1D1" presStyleIdx="3" presStyleCnt="7"/>
      <dgm:spPr/>
    </dgm:pt>
    <dgm:pt modelId="{C8F6B26D-C5FB-48D8-B735-A4E9D9939675}" type="pres">
      <dgm:prSet presAssocID="{F57A464B-9B41-4854-B289-4597B1DB1C23}" presName="connectorText" presStyleLbl="sibTrans1D1" presStyleIdx="3" presStyleCnt="7"/>
      <dgm:spPr/>
    </dgm:pt>
    <dgm:pt modelId="{3A2D8676-EF3E-4F29-AA19-1DFA9EC489A7}" type="pres">
      <dgm:prSet presAssocID="{B3C3A722-5EB2-4F73-8527-39B1E312D1C4}" presName="node" presStyleLbl="node1" presStyleIdx="4" presStyleCnt="8">
        <dgm:presLayoutVars>
          <dgm:bulletEnabled val="1"/>
        </dgm:presLayoutVars>
      </dgm:prSet>
      <dgm:spPr/>
    </dgm:pt>
    <dgm:pt modelId="{6413E254-3445-4176-9872-5A2CB7824E9B}" type="pres">
      <dgm:prSet presAssocID="{9874C6A8-5208-4B6C-9004-DBD31402E942}" presName="sibTrans" presStyleLbl="sibTrans1D1" presStyleIdx="4" presStyleCnt="7"/>
      <dgm:spPr/>
    </dgm:pt>
    <dgm:pt modelId="{DE00D240-14FF-4EE5-A189-0004F537542B}" type="pres">
      <dgm:prSet presAssocID="{9874C6A8-5208-4B6C-9004-DBD31402E942}" presName="connectorText" presStyleLbl="sibTrans1D1" presStyleIdx="4" presStyleCnt="7"/>
      <dgm:spPr/>
    </dgm:pt>
    <dgm:pt modelId="{81DA69CC-BA9F-4F61-A542-3B93430CC4F2}" type="pres">
      <dgm:prSet presAssocID="{AAEEA4FF-FC00-499D-A26A-2FF4FCA11BC9}" presName="node" presStyleLbl="node1" presStyleIdx="5" presStyleCnt="8">
        <dgm:presLayoutVars>
          <dgm:bulletEnabled val="1"/>
        </dgm:presLayoutVars>
      </dgm:prSet>
      <dgm:spPr/>
    </dgm:pt>
    <dgm:pt modelId="{36F5B6B8-0B62-4B7E-A10F-A40ADF4F16E9}" type="pres">
      <dgm:prSet presAssocID="{1A0090A3-292E-4FC3-B7F9-8F836E1DBCBF}" presName="sibTrans" presStyleLbl="sibTrans1D1" presStyleIdx="5" presStyleCnt="7"/>
      <dgm:spPr/>
    </dgm:pt>
    <dgm:pt modelId="{5D3C1872-90F7-4409-8881-469743141F4A}" type="pres">
      <dgm:prSet presAssocID="{1A0090A3-292E-4FC3-B7F9-8F836E1DBCBF}" presName="connectorText" presStyleLbl="sibTrans1D1" presStyleIdx="5" presStyleCnt="7"/>
      <dgm:spPr/>
    </dgm:pt>
    <dgm:pt modelId="{FFE1AD73-72F8-4726-855E-4A8481352C46}" type="pres">
      <dgm:prSet presAssocID="{4F87CC11-8559-4418-A68B-D0CCFC607416}" presName="node" presStyleLbl="node1" presStyleIdx="6" presStyleCnt="8">
        <dgm:presLayoutVars>
          <dgm:bulletEnabled val="1"/>
        </dgm:presLayoutVars>
      </dgm:prSet>
      <dgm:spPr/>
    </dgm:pt>
    <dgm:pt modelId="{D6177489-1B0C-47E7-93F0-BC22FAFFEC5E}" type="pres">
      <dgm:prSet presAssocID="{121F3DE2-A829-4C33-9B29-25DF1445C8D6}" presName="sibTrans" presStyleLbl="sibTrans1D1" presStyleIdx="6" presStyleCnt="7"/>
      <dgm:spPr/>
    </dgm:pt>
    <dgm:pt modelId="{063DD149-5B8A-42A3-801D-3B16660569A2}" type="pres">
      <dgm:prSet presAssocID="{121F3DE2-A829-4C33-9B29-25DF1445C8D6}" presName="connectorText" presStyleLbl="sibTrans1D1" presStyleIdx="6" presStyleCnt="7"/>
      <dgm:spPr/>
    </dgm:pt>
    <dgm:pt modelId="{1CF8CBF2-4464-4FDE-BE9B-E5BF3A5B3809}" type="pres">
      <dgm:prSet presAssocID="{6E3F489B-9528-474E-96F6-0B3302CB31E0}" presName="node" presStyleLbl="node1" presStyleIdx="7" presStyleCnt="8">
        <dgm:presLayoutVars>
          <dgm:bulletEnabled val="1"/>
        </dgm:presLayoutVars>
      </dgm:prSet>
      <dgm:spPr/>
    </dgm:pt>
  </dgm:ptLst>
  <dgm:cxnLst>
    <dgm:cxn modelId="{0E319708-5AD5-40FE-ADD4-48FE3420CE23}" type="presOf" srcId="{53463260-4E52-4FC1-B2BD-20C21A309674}" destId="{A42C4B43-CBA8-4C9D-81D5-A909261084FE}" srcOrd="0" destOrd="0" presId="urn:microsoft.com/office/officeart/2005/8/layout/bProcess3"/>
    <dgm:cxn modelId="{0D99E314-EBCF-4282-896F-982B5EBAEC25}" type="presOf" srcId="{D70CD088-E740-4EFC-9B85-D554CE9ADE8B}" destId="{70DE2861-B37D-450C-97B9-C919F31B1BF3}" srcOrd="0" destOrd="0" presId="urn:microsoft.com/office/officeart/2005/8/layout/bProcess3"/>
    <dgm:cxn modelId="{2495B424-4C34-4C86-B895-A9C9BCAF45DF}" type="presOf" srcId="{F57A464B-9B41-4854-B289-4597B1DB1C23}" destId="{C8F6B26D-C5FB-48D8-B735-A4E9D9939675}" srcOrd="1" destOrd="0" presId="urn:microsoft.com/office/officeart/2005/8/layout/bProcess3"/>
    <dgm:cxn modelId="{8D3F5E26-EDDD-4ADD-B2EE-A12C29C537A5}" type="presOf" srcId="{D45472B4-DCA4-4C38-ADF0-3FCABD012A76}" destId="{DB7860B0-46A8-4C8E-91B4-9968D4CF9A27}" srcOrd="0" destOrd="0" presId="urn:microsoft.com/office/officeart/2005/8/layout/bProcess3"/>
    <dgm:cxn modelId="{2AA5243C-B632-46D5-BA48-21E23993EBD1}" type="presOf" srcId="{121F3DE2-A829-4C33-9B29-25DF1445C8D6}" destId="{063DD149-5B8A-42A3-801D-3B16660569A2}" srcOrd="1" destOrd="0" presId="urn:microsoft.com/office/officeart/2005/8/layout/bProcess3"/>
    <dgm:cxn modelId="{C1C99A61-F5CC-4755-BB19-52CCCAC0A468}" type="presOf" srcId="{B3C3A722-5EB2-4F73-8527-39B1E312D1C4}" destId="{3A2D8676-EF3E-4F29-AA19-1DFA9EC489A7}" srcOrd="0" destOrd="0" presId="urn:microsoft.com/office/officeart/2005/8/layout/bProcess3"/>
    <dgm:cxn modelId="{CD7B4844-34E4-40F8-ADD4-BA8E33320439}" srcId="{86CC8AE0-E886-4382-9B83-EBF5A0DF9359}" destId="{5E5F780F-049D-4F79-B51B-C87938B9D323}" srcOrd="1" destOrd="0" parTransId="{D962ED5E-7591-47A0-A5B5-A55AEF55281A}" sibTransId="{D45472B4-DCA4-4C38-ADF0-3FCABD012A76}"/>
    <dgm:cxn modelId="{F2631445-BD71-4BEF-979C-539E89712790}" type="presOf" srcId="{D45472B4-DCA4-4C38-ADF0-3FCABD012A76}" destId="{7A5117A3-1291-48B6-80EF-EC4AC7EB573D}" srcOrd="1" destOrd="0" presId="urn:microsoft.com/office/officeart/2005/8/layout/bProcess3"/>
    <dgm:cxn modelId="{B06B4649-2D92-40A5-9218-801C98A59848}" type="presOf" srcId="{1A0090A3-292E-4FC3-B7F9-8F836E1DBCBF}" destId="{36F5B6B8-0B62-4B7E-A10F-A40ADF4F16E9}" srcOrd="0" destOrd="0" presId="urn:microsoft.com/office/officeart/2005/8/layout/bProcess3"/>
    <dgm:cxn modelId="{31C19976-1CD0-40DD-854A-4D4BC1FE6AA7}" type="presOf" srcId="{BF565F77-A3C1-4039-B4B0-94EE85C52721}" destId="{2EB6DF35-159B-4763-AA13-D0ADED2FE8E3}" srcOrd="0" destOrd="0" presId="urn:microsoft.com/office/officeart/2005/8/layout/bProcess3"/>
    <dgm:cxn modelId="{0F2EA357-C2D6-4FDE-A5BB-EA61F8531CBE}" srcId="{86CC8AE0-E886-4382-9B83-EBF5A0DF9359}" destId="{D70CD088-E740-4EFC-9B85-D554CE9ADE8B}" srcOrd="0" destOrd="0" parTransId="{BEF9F64F-55BD-47DD-8D1A-B0BC77FCD78F}" sibTransId="{76C26E64-5B80-4F8F-8E97-7F077390B99A}"/>
    <dgm:cxn modelId="{0CDEC55A-0637-4332-8606-7A99B6EFD21C}" type="presOf" srcId="{5E5F780F-049D-4F79-B51B-C87938B9D323}" destId="{FABA2439-5785-4321-B85B-15899B5682DD}" srcOrd="0" destOrd="0" presId="urn:microsoft.com/office/officeart/2005/8/layout/bProcess3"/>
    <dgm:cxn modelId="{58F3537D-2988-476A-A626-EBDCB47E2F1B}" srcId="{86CC8AE0-E886-4382-9B83-EBF5A0DF9359}" destId="{6E3F489B-9528-474E-96F6-0B3302CB31E0}" srcOrd="7" destOrd="0" parTransId="{5B54DE7F-E859-42CE-8BA3-63215EC66E9F}" sibTransId="{2E43D9B0-0BFF-4CF2-B4E3-06BC3B395249}"/>
    <dgm:cxn modelId="{5BAF4F84-9C17-4A39-BF04-276ABC93CB41}" type="presOf" srcId="{86CC8AE0-E886-4382-9B83-EBF5A0DF9359}" destId="{F12C02A7-10A0-4105-8B58-8D346BC04E5E}" srcOrd="0" destOrd="0" presId="urn:microsoft.com/office/officeart/2005/8/layout/bProcess3"/>
    <dgm:cxn modelId="{DC6535A1-91D0-479B-814F-EBF69104D3B3}" srcId="{86CC8AE0-E886-4382-9B83-EBF5A0DF9359}" destId="{53463260-4E52-4FC1-B2BD-20C21A309674}" srcOrd="3" destOrd="0" parTransId="{EDE20FBD-1EF2-4DE4-9CB0-794C1C8E5B3A}" sibTransId="{F57A464B-9B41-4854-B289-4597B1DB1C23}"/>
    <dgm:cxn modelId="{D67272A4-A387-40CA-985E-3A0202747B08}" type="presOf" srcId="{F57A464B-9B41-4854-B289-4597B1DB1C23}" destId="{29A918C8-6354-4CA3-8C2F-67E211F2F445}" srcOrd="0" destOrd="0" presId="urn:microsoft.com/office/officeart/2005/8/layout/bProcess3"/>
    <dgm:cxn modelId="{1F9411AA-3883-40B0-AA11-392A8B8F1164}" type="presOf" srcId="{4F87CC11-8559-4418-A68B-D0CCFC607416}" destId="{FFE1AD73-72F8-4726-855E-4A8481352C46}" srcOrd="0" destOrd="0" presId="urn:microsoft.com/office/officeart/2005/8/layout/bProcess3"/>
    <dgm:cxn modelId="{A34D7DB9-FF50-4831-BA95-9DB6621BE2A3}" type="presOf" srcId="{76C26E64-5B80-4F8F-8E97-7F077390B99A}" destId="{DCC06214-F936-4A07-8894-9E6A0D496351}" srcOrd="0" destOrd="0" presId="urn:microsoft.com/office/officeart/2005/8/layout/bProcess3"/>
    <dgm:cxn modelId="{6F3DE2C5-91FF-4B36-8E3A-5DC3D7A10E35}" type="presOf" srcId="{1A0090A3-292E-4FC3-B7F9-8F836E1DBCBF}" destId="{5D3C1872-90F7-4409-8881-469743141F4A}" srcOrd="1" destOrd="0" presId="urn:microsoft.com/office/officeart/2005/8/layout/bProcess3"/>
    <dgm:cxn modelId="{37C8A5D1-D520-4059-866E-5178EC29BBB5}" type="presOf" srcId="{60D8EEE0-C13B-44FB-8DCB-4B1A0875A071}" destId="{F4E7CD58-4DE3-45F1-B58A-FAB51EDEA60C}" srcOrd="0" destOrd="0" presId="urn:microsoft.com/office/officeart/2005/8/layout/bProcess3"/>
    <dgm:cxn modelId="{2410A4D4-B68E-4902-9830-790E35032F86}" srcId="{86CC8AE0-E886-4382-9B83-EBF5A0DF9359}" destId="{4F87CC11-8559-4418-A68B-D0CCFC607416}" srcOrd="6" destOrd="0" parTransId="{73069A2D-9A25-4CA5-9356-DAC522F7F68B}" sibTransId="{121F3DE2-A829-4C33-9B29-25DF1445C8D6}"/>
    <dgm:cxn modelId="{47A544D7-65EF-4344-97AE-63E762CFBA56}" type="presOf" srcId="{121F3DE2-A829-4C33-9B29-25DF1445C8D6}" destId="{D6177489-1B0C-47E7-93F0-BC22FAFFEC5E}" srcOrd="0" destOrd="0" presId="urn:microsoft.com/office/officeart/2005/8/layout/bProcess3"/>
    <dgm:cxn modelId="{0FDAFCD8-B963-459E-AD9E-DE032C750547}" srcId="{86CC8AE0-E886-4382-9B83-EBF5A0DF9359}" destId="{60D8EEE0-C13B-44FB-8DCB-4B1A0875A071}" srcOrd="2" destOrd="0" parTransId="{0DA73ECB-FBC3-4C0F-AA2B-62BA47B97424}" sibTransId="{BF565F77-A3C1-4039-B4B0-94EE85C52721}"/>
    <dgm:cxn modelId="{8489ADDE-6B9F-4299-95B5-FD48AABCFC62}" type="presOf" srcId="{BF565F77-A3C1-4039-B4B0-94EE85C52721}" destId="{0B756A13-7824-4B57-B3E4-CD901213B894}" srcOrd="1" destOrd="0" presId="urn:microsoft.com/office/officeart/2005/8/layout/bProcess3"/>
    <dgm:cxn modelId="{6463F8EA-D011-4E18-948D-17B363439A87}" type="presOf" srcId="{AAEEA4FF-FC00-499D-A26A-2FF4FCA11BC9}" destId="{81DA69CC-BA9F-4F61-A542-3B93430CC4F2}" srcOrd="0" destOrd="0" presId="urn:microsoft.com/office/officeart/2005/8/layout/bProcess3"/>
    <dgm:cxn modelId="{E24ECEED-6B04-4587-B404-4D4793E7A4DC}" srcId="{86CC8AE0-E886-4382-9B83-EBF5A0DF9359}" destId="{AAEEA4FF-FC00-499D-A26A-2FF4FCA11BC9}" srcOrd="5" destOrd="0" parTransId="{5AEF648E-3698-4790-AA6E-93381EFD00A1}" sibTransId="{1A0090A3-292E-4FC3-B7F9-8F836E1DBCBF}"/>
    <dgm:cxn modelId="{A6912FF0-0A9A-408A-8309-81A5D45E290A}" type="presOf" srcId="{9874C6A8-5208-4B6C-9004-DBD31402E942}" destId="{DE00D240-14FF-4EE5-A189-0004F537542B}" srcOrd="1" destOrd="0" presId="urn:microsoft.com/office/officeart/2005/8/layout/bProcess3"/>
    <dgm:cxn modelId="{49FFE4F1-0D9A-4F74-8AED-71BC0382A824}" type="presOf" srcId="{9874C6A8-5208-4B6C-9004-DBD31402E942}" destId="{6413E254-3445-4176-9872-5A2CB7824E9B}" srcOrd="0" destOrd="0" presId="urn:microsoft.com/office/officeart/2005/8/layout/bProcess3"/>
    <dgm:cxn modelId="{E48A84F3-59C7-4F35-AA1F-A953E87A3539}" type="presOf" srcId="{76C26E64-5B80-4F8F-8E97-7F077390B99A}" destId="{46EC83D7-E9D6-4A99-A1B3-CF3B97F50752}" srcOrd="1" destOrd="0" presId="urn:microsoft.com/office/officeart/2005/8/layout/bProcess3"/>
    <dgm:cxn modelId="{4CFDBDF6-64FB-475E-AE4C-3327D42D9850}" type="presOf" srcId="{6E3F489B-9528-474E-96F6-0B3302CB31E0}" destId="{1CF8CBF2-4464-4FDE-BE9B-E5BF3A5B3809}" srcOrd="0" destOrd="0" presId="urn:microsoft.com/office/officeart/2005/8/layout/bProcess3"/>
    <dgm:cxn modelId="{DEB74BFA-7A1C-45EB-B464-9DE5023DE0D6}" srcId="{86CC8AE0-E886-4382-9B83-EBF5A0DF9359}" destId="{B3C3A722-5EB2-4F73-8527-39B1E312D1C4}" srcOrd="4" destOrd="0" parTransId="{2214D048-4279-4648-98C2-4FFAD832CA2E}" sibTransId="{9874C6A8-5208-4B6C-9004-DBD31402E942}"/>
    <dgm:cxn modelId="{5E9F8C6B-B567-4CEC-9D23-34CBCCC0220B}" type="presParOf" srcId="{F12C02A7-10A0-4105-8B58-8D346BC04E5E}" destId="{70DE2861-B37D-450C-97B9-C919F31B1BF3}" srcOrd="0" destOrd="0" presId="urn:microsoft.com/office/officeart/2005/8/layout/bProcess3"/>
    <dgm:cxn modelId="{80C8ECCB-CEC7-48AB-A876-A30E263F89D8}" type="presParOf" srcId="{F12C02A7-10A0-4105-8B58-8D346BC04E5E}" destId="{DCC06214-F936-4A07-8894-9E6A0D496351}" srcOrd="1" destOrd="0" presId="urn:microsoft.com/office/officeart/2005/8/layout/bProcess3"/>
    <dgm:cxn modelId="{FE1D5F9F-FB3D-4726-8179-3BBE6507CE71}" type="presParOf" srcId="{DCC06214-F936-4A07-8894-9E6A0D496351}" destId="{46EC83D7-E9D6-4A99-A1B3-CF3B97F50752}" srcOrd="0" destOrd="0" presId="urn:microsoft.com/office/officeart/2005/8/layout/bProcess3"/>
    <dgm:cxn modelId="{8677B82A-19D9-40EF-9035-C019A94DCFB7}" type="presParOf" srcId="{F12C02A7-10A0-4105-8B58-8D346BC04E5E}" destId="{FABA2439-5785-4321-B85B-15899B5682DD}" srcOrd="2" destOrd="0" presId="urn:microsoft.com/office/officeart/2005/8/layout/bProcess3"/>
    <dgm:cxn modelId="{D0A602C3-9050-428A-8EAA-567FE9103AD8}" type="presParOf" srcId="{F12C02A7-10A0-4105-8B58-8D346BC04E5E}" destId="{DB7860B0-46A8-4C8E-91B4-9968D4CF9A27}" srcOrd="3" destOrd="0" presId="urn:microsoft.com/office/officeart/2005/8/layout/bProcess3"/>
    <dgm:cxn modelId="{1116AB1A-8491-45F7-AD84-B9CB383EC545}" type="presParOf" srcId="{DB7860B0-46A8-4C8E-91B4-9968D4CF9A27}" destId="{7A5117A3-1291-48B6-80EF-EC4AC7EB573D}" srcOrd="0" destOrd="0" presId="urn:microsoft.com/office/officeart/2005/8/layout/bProcess3"/>
    <dgm:cxn modelId="{D0C49E24-0378-4C24-B669-FBDBBA4BFA44}" type="presParOf" srcId="{F12C02A7-10A0-4105-8B58-8D346BC04E5E}" destId="{F4E7CD58-4DE3-45F1-B58A-FAB51EDEA60C}" srcOrd="4" destOrd="0" presId="urn:microsoft.com/office/officeart/2005/8/layout/bProcess3"/>
    <dgm:cxn modelId="{C6872DB0-335E-47D2-9743-BAB192A3D9E0}" type="presParOf" srcId="{F12C02A7-10A0-4105-8B58-8D346BC04E5E}" destId="{2EB6DF35-159B-4763-AA13-D0ADED2FE8E3}" srcOrd="5" destOrd="0" presId="urn:microsoft.com/office/officeart/2005/8/layout/bProcess3"/>
    <dgm:cxn modelId="{CA4852C3-DC92-482B-B7B6-65602157D1D8}" type="presParOf" srcId="{2EB6DF35-159B-4763-AA13-D0ADED2FE8E3}" destId="{0B756A13-7824-4B57-B3E4-CD901213B894}" srcOrd="0" destOrd="0" presId="urn:microsoft.com/office/officeart/2005/8/layout/bProcess3"/>
    <dgm:cxn modelId="{81AE4138-473D-42E5-96B8-A4D210E8B6C5}" type="presParOf" srcId="{F12C02A7-10A0-4105-8B58-8D346BC04E5E}" destId="{A42C4B43-CBA8-4C9D-81D5-A909261084FE}" srcOrd="6" destOrd="0" presId="urn:microsoft.com/office/officeart/2005/8/layout/bProcess3"/>
    <dgm:cxn modelId="{7F03C6BB-2A35-466A-BB4D-3CFD5DABC6DE}" type="presParOf" srcId="{F12C02A7-10A0-4105-8B58-8D346BC04E5E}" destId="{29A918C8-6354-4CA3-8C2F-67E211F2F445}" srcOrd="7" destOrd="0" presId="urn:microsoft.com/office/officeart/2005/8/layout/bProcess3"/>
    <dgm:cxn modelId="{8219D48C-AEFB-4965-864B-8BE54F55A216}" type="presParOf" srcId="{29A918C8-6354-4CA3-8C2F-67E211F2F445}" destId="{C8F6B26D-C5FB-48D8-B735-A4E9D9939675}" srcOrd="0" destOrd="0" presId="urn:microsoft.com/office/officeart/2005/8/layout/bProcess3"/>
    <dgm:cxn modelId="{EAA77DA5-A337-4E24-B852-737BF1C4A76D}" type="presParOf" srcId="{F12C02A7-10A0-4105-8B58-8D346BC04E5E}" destId="{3A2D8676-EF3E-4F29-AA19-1DFA9EC489A7}" srcOrd="8" destOrd="0" presId="urn:microsoft.com/office/officeart/2005/8/layout/bProcess3"/>
    <dgm:cxn modelId="{DA22E237-6BFE-44C4-B39D-8E415417E34D}" type="presParOf" srcId="{F12C02A7-10A0-4105-8B58-8D346BC04E5E}" destId="{6413E254-3445-4176-9872-5A2CB7824E9B}" srcOrd="9" destOrd="0" presId="urn:microsoft.com/office/officeart/2005/8/layout/bProcess3"/>
    <dgm:cxn modelId="{2FC07B52-777D-4AEF-AFBC-EBFA6B52A153}" type="presParOf" srcId="{6413E254-3445-4176-9872-5A2CB7824E9B}" destId="{DE00D240-14FF-4EE5-A189-0004F537542B}" srcOrd="0" destOrd="0" presId="urn:microsoft.com/office/officeart/2005/8/layout/bProcess3"/>
    <dgm:cxn modelId="{F8B6C00E-E562-4887-9119-06499048A859}" type="presParOf" srcId="{F12C02A7-10A0-4105-8B58-8D346BC04E5E}" destId="{81DA69CC-BA9F-4F61-A542-3B93430CC4F2}" srcOrd="10" destOrd="0" presId="urn:microsoft.com/office/officeart/2005/8/layout/bProcess3"/>
    <dgm:cxn modelId="{C6D76677-4F62-4D45-99EA-5253A1F5485A}" type="presParOf" srcId="{F12C02A7-10A0-4105-8B58-8D346BC04E5E}" destId="{36F5B6B8-0B62-4B7E-A10F-A40ADF4F16E9}" srcOrd="11" destOrd="0" presId="urn:microsoft.com/office/officeart/2005/8/layout/bProcess3"/>
    <dgm:cxn modelId="{961CA5EB-977A-4100-BBAA-5A79C5486E87}" type="presParOf" srcId="{36F5B6B8-0B62-4B7E-A10F-A40ADF4F16E9}" destId="{5D3C1872-90F7-4409-8881-469743141F4A}" srcOrd="0" destOrd="0" presId="urn:microsoft.com/office/officeart/2005/8/layout/bProcess3"/>
    <dgm:cxn modelId="{C72C6D93-2787-4AF1-A2B7-584B01C3952A}" type="presParOf" srcId="{F12C02A7-10A0-4105-8B58-8D346BC04E5E}" destId="{FFE1AD73-72F8-4726-855E-4A8481352C46}" srcOrd="12" destOrd="0" presId="urn:microsoft.com/office/officeart/2005/8/layout/bProcess3"/>
    <dgm:cxn modelId="{1A35D852-44CC-4CDE-B874-0DA4CB182ACB}" type="presParOf" srcId="{F12C02A7-10A0-4105-8B58-8D346BC04E5E}" destId="{D6177489-1B0C-47E7-93F0-BC22FAFFEC5E}" srcOrd="13" destOrd="0" presId="urn:microsoft.com/office/officeart/2005/8/layout/bProcess3"/>
    <dgm:cxn modelId="{FFE2A6C6-1A44-49AA-AE76-F5ECB1DE0698}" type="presParOf" srcId="{D6177489-1B0C-47E7-93F0-BC22FAFFEC5E}" destId="{063DD149-5B8A-42A3-801D-3B16660569A2}" srcOrd="0" destOrd="0" presId="urn:microsoft.com/office/officeart/2005/8/layout/bProcess3"/>
    <dgm:cxn modelId="{03E9067B-93FB-4840-B638-63DE9DB0984A}" type="presParOf" srcId="{F12C02A7-10A0-4105-8B58-8D346BC04E5E}" destId="{1CF8CBF2-4464-4FDE-BE9B-E5BF3A5B3809}" srcOrd="14" destOrd="0" presId="urn:microsoft.com/office/officeart/2005/8/layout/bProcess3"/>
  </dgm:cxnLst>
  <dgm:bg/>
  <dgm:whole>
    <a:ln w="57150"/>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6CC8AE0-E886-4382-9B83-EBF5A0DF9359}" type="doc">
      <dgm:prSet loTypeId="urn:microsoft.com/office/officeart/2005/8/layout/hierarchy4" loCatId="hierarchy" qsTypeId="urn:microsoft.com/office/officeart/2005/8/quickstyle/simple1" qsCatId="simple" csTypeId="urn:microsoft.com/office/officeart/2005/8/colors/accent1_2" csCatId="accent1" phldr="1"/>
      <dgm:spPr/>
    </dgm:pt>
    <dgm:pt modelId="{53463260-4E52-4FC1-B2BD-20C21A309674}">
      <dgm:prSet phldrT="[Tekst]"/>
      <dgm:spPr>
        <a:solidFill>
          <a:schemeClr val="accent6">
            <a:lumMod val="50000"/>
          </a:schemeClr>
        </a:solidFill>
      </dgm:spPr>
      <dgm:t>
        <a:bodyPr/>
        <a:lstStyle/>
        <a:p>
          <a:r>
            <a:rPr lang="pl-PL"/>
            <a:t>KOMPENSACJA I DOSTĘP</a:t>
          </a:r>
          <a:endParaRPr lang="pl-PL" dirty="0"/>
        </a:p>
      </dgm:t>
    </dgm:pt>
    <dgm:pt modelId="{EDE20FBD-1EF2-4DE4-9CB0-794C1C8E5B3A}" type="parTrans" cxnId="{DC6535A1-91D0-479B-814F-EBF69104D3B3}">
      <dgm:prSet/>
      <dgm:spPr/>
      <dgm:t>
        <a:bodyPr/>
        <a:lstStyle/>
        <a:p>
          <a:endParaRPr lang="pl-PL"/>
        </a:p>
      </dgm:t>
    </dgm:pt>
    <dgm:pt modelId="{F57A464B-9B41-4854-B289-4597B1DB1C23}" type="sibTrans" cxnId="{DC6535A1-91D0-479B-814F-EBF69104D3B3}">
      <dgm:prSet/>
      <dgm:spPr/>
      <dgm:t>
        <a:bodyPr/>
        <a:lstStyle/>
        <a:p>
          <a:endParaRPr lang="pl-PL"/>
        </a:p>
      </dgm:t>
    </dgm:pt>
    <dgm:pt modelId="{0FC66380-7E85-4E34-B550-C3D7471ABB83}">
      <dgm:prSet phldrT="[Tekst]"/>
      <dgm:spPr>
        <a:solidFill>
          <a:schemeClr val="accent5">
            <a:lumMod val="50000"/>
          </a:schemeClr>
        </a:solidFill>
      </dgm:spPr>
      <dgm:t>
        <a:bodyPr/>
        <a:lstStyle/>
        <a:p>
          <a:r>
            <a:rPr lang="pl-PL" dirty="0"/>
            <a:t>MOJE DOSTĘPNE MIEJSCE PRACY</a:t>
          </a:r>
        </a:p>
      </dgm:t>
    </dgm:pt>
    <dgm:pt modelId="{8F6958DE-DA0E-4E2A-9D2A-3FA2ACFBF741}" type="parTrans" cxnId="{5554D01A-B8F3-41AD-935A-209CB0AE6397}">
      <dgm:prSet/>
      <dgm:spPr/>
      <dgm:t>
        <a:bodyPr/>
        <a:lstStyle/>
        <a:p>
          <a:endParaRPr lang="pl-PL"/>
        </a:p>
      </dgm:t>
    </dgm:pt>
    <dgm:pt modelId="{6AD2E04C-531F-4B8C-AFAC-AA0D70E0F93E}" type="sibTrans" cxnId="{5554D01A-B8F3-41AD-935A-209CB0AE6397}">
      <dgm:prSet/>
      <dgm:spPr/>
      <dgm:t>
        <a:bodyPr/>
        <a:lstStyle/>
        <a:p>
          <a:endParaRPr lang="pl-PL"/>
        </a:p>
      </dgm:t>
    </dgm:pt>
    <dgm:pt modelId="{3002AF7C-E255-4251-95CF-BCAAB0BB0861}">
      <dgm:prSet phldrT="[Tekst]"/>
      <dgm:spPr>
        <a:solidFill>
          <a:schemeClr val="tx2">
            <a:lumMod val="20000"/>
            <a:lumOff val="80000"/>
          </a:schemeClr>
        </a:solidFill>
      </dgm:spPr>
      <dgm:t>
        <a:bodyPr/>
        <a:lstStyle/>
        <a:p>
          <a:r>
            <a:rPr lang="pl-PL" b="1" dirty="0">
              <a:solidFill>
                <a:schemeClr val="tx1"/>
              </a:solidFill>
            </a:rPr>
            <a:t>CENTRUM KOMUNIKACJI</a:t>
          </a:r>
        </a:p>
      </dgm:t>
    </dgm:pt>
    <dgm:pt modelId="{ACEACFB2-4F83-43BF-A607-F3E1BC91476C}" type="parTrans" cxnId="{52F2A732-85F0-486E-8627-835F902DE982}">
      <dgm:prSet/>
      <dgm:spPr/>
      <dgm:t>
        <a:bodyPr/>
        <a:lstStyle/>
        <a:p>
          <a:endParaRPr lang="pl-PL"/>
        </a:p>
      </dgm:t>
    </dgm:pt>
    <dgm:pt modelId="{B446D426-2689-4A31-B97F-988F7F023BA6}" type="sibTrans" cxnId="{52F2A732-85F0-486E-8627-835F902DE982}">
      <dgm:prSet/>
      <dgm:spPr/>
      <dgm:t>
        <a:bodyPr/>
        <a:lstStyle/>
        <a:p>
          <a:endParaRPr lang="pl-PL"/>
        </a:p>
      </dgm:t>
    </dgm:pt>
    <dgm:pt modelId="{E2B2B79F-D59B-49E3-B341-AFE6623D3A98}">
      <dgm:prSet phldrT="[Tekst]"/>
      <dgm:spPr>
        <a:solidFill>
          <a:schemeClr val="accent5">
            <a:lumMod val="50000"/>
          </a:schemeClr>
        </a:solidFill>
      </dgm:spPr>
      <dgm:t>
        <a:bodyPr/>
        <a:lstStyle/>
        <a:p>
          <a:r>
            <a:rPr lang="pl-PL" dirty="0"/>
            <a:t>BON NA START</a:t>
          </a:r>
        </a:p>
      </dgm:t>
    </dgm:pt>
    <dgm:pt modelId="{22F04740-AC1C-49AA-B34F-EA09B4D68B4E}" type="parTrans" cxnId="{7D20A6E7-2B38-44CB-9FDB-0559BC2E3E44}">
      <dgm:prSet/>
      <dgm:spPr/>
      <dgm:t>
        <a:bodyPr/>
        <a:lstStyle/>
        <a:p>
          <a:endParaRPr lang="pl-PL"/>
        </a:p>
      </dgm:t>
    </dgm:pt>
    <dgm:pt modelId="{AE381C7F-0EE2-42EC-A7BA-945BD02292E9}" type="sibTrans" cxnId="{7D20A6E7-2B38-44CB-9FDB-0559BC2E3E44}">
      <dgm:prSet/>
      <dgm:spPr/>
      <dgm:t>
        <a:bodyPr/>
        <a:lstStyle/>
        <a:p>
          <a:endParaRPr lang="pl-PL"/>
        </a:p>
      </dgm:t>
    </dgm:pt>
    <dgm:pt modelId="{0ACAC61F-DB96-4019-93D0-3D51AB3B54B1}" type="pres">
      <dgm:prSet presAssocID="{86CC8AE0-E886-4382-9B83-EBF5A0DF9359}" presName="Name0" presStyleCnt="0">
        <dgm:presLayoutVars>
          <dgm:chPref val="1"/>
          <dgm:dir/>
          <dgm:animOne val="branch"/>
          <dgm:animLvl val="lvl"/>
          <dgm:resizeHandles/>
        </dgm:presLayoutVars>
      </dgm:prSet>
      <dgm:spPr/>
    </dgm:pt>
    <dgm:pt modelId="{B983F43A-2111-48ED-869A-917F8769C326}" type="pres">
      <dgm:prSet presAssocID="{53463260-4E52-4FC1-B2BD-20C21A309674}" presName="vertOne" presStyleCnt="0"/>
      <dgm:spPr/>
    </dgm:pt>
    <dgm:pt modelId="{F403685B-7546-4DC4-861D-B30DB6DA9088}" type="pres">
      <dgm:prSet presAssocID="{53463260-4E52-4FC1-B2BD-20C21A309674}" presName="txOne" presStyleLbl="node0" presStyleIdx="0" presStyleCnt="1">
        <dgm:presLayoutVars>
          <dgm:chPref val="3"/>
        </dgm:presLayoutVars>
      </dgm:prSet>
      <dgm:spPr/>
    </dgm:pt>
    <dgm:pt modelId="{F38622C8-77B5-4880-B681-806687F218B7}" type="pres">
      <dgm:prSet presAssocID="{53463260-4E52-4FC1-B2BD-20C21A309674}" presName="parTransOne" presStyleCnt="0"/>
      <dgm:spPr/>
    </dgm:pt>
    <dgm:pt modelId="{2DD8D31F-AB1C-40E2-96F2-ACC4B9CBBDC8}" type="pres">
      <dgm:prSet presAssocID="{53463260-4E52-4FC1-B2BD-20C21A309674}" presName="horzOne" presStyleCnt="0"/>
      <dgm:spPr/>
    </dgm:pt>
    <dgm:pt modelId="{8E5DF99D-0669-4DFF-A1E0-D91EF7DBC16B}" type="pres">
      <dgm:prSet presAssocID="{E2B2B79F-D59B-49E3-B341-AFE6623D3A98}" presName="vertTwo" presStyleCnt="0"/>
      <dgm:spPr/>
    </dgm:pt>
    <dgm:pt modelId="{0FC15FD5-DE47-4F84-A0AE-2442BD6101DF}" type="pres">
      <dgm:prSet presAssocID="{E2B2B79F-D59B-49E3-B341-AFE6623D3A98}" presName="txTwo" presStyleLbl="node2" presStyleIdx="0" presStyleCnt="2">
        <dgm:presLayoutVars>
          <dgm:chPref val="3"/>
        </dgm:presLayoutVars>
      </dgm:prSet>
      <dgm:spPr/>
    </dgm:pt>
    <dgm:pt modelId="{43F928C7-182A-4D74-B048-DA50C72E5156}" type="pres">
      <dgm:prSet presAssocID="{E2B2B79F-D59B-49E3-B341-AFE6623D3A98}" presName="horzTwo" presStyleCnt="0"/>
      <dgm:spPr/>
    </dgm:pt>
    <dgm:pt modelId="{995A95E4-B8F2-4135-8376-88310C0D2A41}" type="pres">
      <dgm:prSet presAssocID="{AE381C7F-0EE2-42EC-A7BA-945BD02292E9}" presName="sibSpaceTwo" presStyleCnt="0"/>
      <dgm:spPr/>
    </dgm:pt>
    <dgm:pt modelId="{1A96C165-F884-4146-977A-4BFA55454169}" type="pres">
      <dgm:prSet presAssocID="{0FC66380-7E85-4E34-B550-C3D7471ABB83}" presName="vertTwo" presStyleCnt="0"/>
      <dgm:spPr/>
    </dgm:pt>
    <dgm:pt modelId="{6E8A291E-C714-4331-BE46-48E7A5834B4B}" type="pres">
      <dgm:prSet presAssocID="{0FC66380-7E85-4E34-B550-C3D7471ABB83}" presName="txTwo" presStyleLbl="node2" presStyleIdx="1" presStyleCnt="2">
        <dgm:presLayoutVars>
          <dgm:chPref val="3"/>
        </dgm:presLayoutVars>
      </dgm:prSet>
      <dgm:spPr/>
    </dgm:pt>
    <dgm:pt modelId="{65E2FA3F-5AB4-45FD-A9CE-1D4CB187E095}" type="pres">
      <dgm:prSet presAssocID="{0FC66380-7E85-4E34-B550-C3D7471ABB83}" presName="parTransTwo" presStyleCnt="0"/>
      <dgm:spPr/>
    </dgm:pt>
    <dgm:pt modelId="{E76BA2E5-FFE1-476C-A81E-28ED5D28E88B}" type="pres">
      <dgm:prSet presAssocID="{0FC66380-7E85-4E34-B550-C3D7471ABB83}" presName="horzTwo" presStyleCnt="0"/>
      <dgm:spPr/>
    </dgm:pt>
    <dgm:pt modelId="{E947C042-2A15-41AD-85B2-0E3CCE332921}" type="pres">
      <dgm:prSet presAssocID="{3002AF7C-E255-4251-95CF-BCAAB0BB0861}" presName="vertThree" presStyleCnt="0"/>
      <dgm:spPr/>
    </dgm:pt>
    <dgm:pt modelId="{CF9B5CC6-FE71-4994-9C40-22087538E027}" type="pres">
      <dgm:prSet presAssocID="{3002AF7C-E255-4251-95CF-BCAAB0BB0861}" presName="txThree" presStyleLbl="node3" presStyleIdx="0" presStyleCnt="1" custLinFactNeighborX="-59941" custLinFactNeighborY="-5130">
        <dgm:presLayoutVars>
          <dgm:chPref val="3"/>
        </dgm:presLayoutVars>
      </dgm:prSet>
      <dgm:spPr/>
    </dgm:pt>
    <dgm:pt modelId="{1760711B-B2C4-4179-982A-68F0DF038BB6}" type="pres">
      <dgm:prSet presAssocID="{3002AF7C-E255-4251-95CF-BCAAB0BB0861}" presName="horzThree" presStyleCnt="0"/>
      <dgm:spPr/>
    </dgm:pt>
  </dgm:ptLst>
  <dgm:cxnLst>
    <dgm:cxn modelId="{F409270F-C621-4EF0-A05D-BCEE09789540}" type="presOf" srcId="{86CC8AE0-E886-4382-9B83-EBF5A0DF9359}" destId="{0ACAC61F-DB96-4019-93D0-3D51AB3B54B1}" srcOrd="0" destOrd="0" presId="urn:microsoft.com/office/officeart/2005/8/layout/hierarchy4"/>
    <dgm:cxn modelId="{5554D01A-B8F3-41AD-935A-209CB0AE6397}" srcId="{53463260-4E52-4FC1-B2BD-20C21A309674}" destId="{0FC66380-7E85-4E34-B550-C3D7471ABB83}" srcOrd="1" destOrd="0" parTransId="{8F6958DE-DA0E-4E2A-9D2A-3FA2ACFBF741}" sibTransId="{6AD2E04C-531F-4B8C-AFAC-AA0D70E0F93E}"/>
    <dgm:cxn modelId="{52F2A732-85F0-486E-8627-835F902DE982}" srcId="{0FC66380-7E85-4E34-B550-C3D7471ABB83}" destId="{3002AF7C-E255-4251-95CF-BCAAB0BB0861}" srcOrd="0" destOrd="0" parTransId="{ACEACFB2-4F83-43BF-A607-F3E1BC91476C}" sibTransId="{B446D426-2689-4A31-B97F-988F7F023BA6}"/>
    <dgm:cxn modelId="{1E1A5D99-B6C5-407B-8BC3-1B9C32296666}" type="presOf" srcId="{0FC66380-7E85-4E34-B550-C3D7471ABB83}" destId="{6E8A291E-C714-4331-BE46-48E7A5834B4B}" srcOrd="0" destOrd="0" presId="urn:microsoft.com/office/officeart/2005/8/layout/hierarchy4"/>
    <dgm:cxn modelId="{DC6535A1-91D0-479B-814F-EBF69104D3B3}" srcId="{86CC8AE0-E886-4382-9B83-EBF5A0DF9359}" destId="{53463260-4E52-4FC1-B2BD-20C21A309674}" srcOrd="0" destOrd="0" parTransId="{EDE20FBD-1EF2-4DE4-9CB0-794C1C8E5B3A}" sibTransId="{F57A464B-9B41-4854-B289-4597B1DB1C23}"/>
    <dgm:cxn modelId="{27BD92A3-4EA4-4988-8A2C-71FBA4BE99D7}" type="presOf" srcId="{E2B2B79F-D59B-49E3-B341-AFE6623D3A98}" destId="{0FC15FD5-DE47-4F84-A0AE-2442BD6101DF}" srcOrd="0" destOrd="0" presId="urn:microsoft.com/office/officeart/2005/8/layout/hierarchy4"/>
    <dgm:cxn modelId="{B5A8D5BC-0716-4D8D-BB82-A73C16092474}" type="presOf" srcId="{3002AF7C-E255-4251-95CF-BCAAB0BB0861}" destId="{CF9B5CC6-FE71-4994-9C40-22087538E027}" srcOrd="0" destOrd="0" presId="urn:microsoft.com/office/officeart/2005/8/layout/hierarchy4"/>
    <dgm:cxn modelId="{7D20A6E7-2B38-44CB-9FDB-0559BC2E3E44}" srcId="{53463260-4E52-4FC1-B2BD-20C21A309674}" destId="{E2B2B79F-D59B-49E3-B341-AFE6623D3A98}" srcOrd="0" destOrd="0" parTransId="{22F04740-AC1C-49AA-B34F-EA09B4D68B4E}" sibTransId="{AE381C7F-0EE2-42EC-A7BA-945BD02292E9}"/>
    <dgm:cxn modelId="{876445EC-5744-4026-AAF3-7A0DC62D88A5}" type="presOf" srcId="{53463260-4E52-4FC1-B2BD-20C21A309674}" destId="{F403685B-7546-4DC4-861D-B30DB6DA9088}" srcOrd="0" destOrd="0" presId="urn:microsoft.com/office/officeart/2005/8/layout/hierarchy4"/>
    <dgm:cxn modelId="{27454671-D5AB-4958-BE88-91878EDE432F}" type="presParOf" srcId="{0ACAC61F-DB96-4019-93D0-3D51AB3B54B1}" destId="{B983F43A-2111-48ED-869A-917F8769C326}" srcOrd="0" destOrd="0" presId="urn:microsoft.com/office/officeart/2005/8/layout/hierarchy4"/>
    <dgm:cxn modelId="{AEAB35FF-8B75-4020-BBB0-75B60E382902}" type="presParOf" srcId="{B983F43A-2111-48ED-869A-917F8769C326}" destId="{F403685B-7546-4DC4-861D-B30DB6DA9088}" srcOrd="0" destOrd="0" presId="urn:microsoft.com/office/officeart/2005/8/layout/hierarchy4"/>
    <dgm:cxn modelId="{A69EC880-4754-485E-830D-0620F9D80D13}" type="presParOf" srcId="{B983F43A-2111-48ED-869A-917F8769C326}" destId="{F38622C8-77B5-4880-B681-806687F218B7}" srcOrd="1" destOrd="0" presId="urn:microsoft.com/office/officeart/2005/8/layout/hierarchy4"/>
    <dgm:cxn modelId="{1CE89F97-87FF-480F-8B33-E20C54DDF0B4}" type="presParOf" srcId="{B983F43A-2111-48ED-869A-917F8769C326}" destId="{2DD8D31F-AB1C-40E2-96F2-ACC4B9CBBDC8}" srcOrd="2" destOrd="0" presId="urn:microsoft.com/office/officeart/2005/8/layout/hierarchy4"/>
    <dgm:cxn modelId="{AE957D14-F26C-405F-93FE-CE3957952AE7}" type="presParOf" srcId="{2DD8D31F-AB1C-40E2-96F2-ACC4B9CBBDC8}" destId="{8E5DF99D-0669-4DFF-A1E0-D91EF7DBC16B}" srcOrd="0" destOrd="0" presId="urn:microsoft.com/office/officeart/2005/8/layout/hierarchy4"/>
    <dgm:cxn modelId="{7F034901-B867-4F63-B757-0F78C31DF24D}" type="presParOf" srcId="{8E5DF99D-0669-4DFF-A1E0-D91EF7DBC16B}" destId="{0FC15FD5-DE47-4F84-A0AE-2442BD6101DF}" srcOrd="0" destOrd="0" presId="urn:microsoft.com/office/officeart/2005/8/layout/hierarchy4"/>
    <dgm:cxn modelId="{E20BE274-AB25-40AF-9CC1-6044D1B4FAF1}" type="presParOf" srcId="{8E5DF99D-0669-4DFF-A1E0-D91EF7DBC16B}" destId="{43F928C7-182A-4D74-B048-DA50C72E5156}" srcOrd="1" destOrd="0" presId="urn:microsoft.com/office/officeart/2005/8/layout/hierarchy4"/>
    <dgm:cxn modelId="{8A2BBF6C-D69B-499D-BB3A-E6EA55B922EC}" type="presParOf" srcId="{2DD8D31F-AB1C-40E2-96F2-ACC4B9CBBDC8}" destId="{995A95E4-B8F2-4135-8376-88310C0D2A41}" srcOrd="1" destOrd="0" presId="urn:microsoft.com/office/officeart/2005/8/layout/hierarchy4"/>
    <dgm:cxn modelId="{651BEDA2-9C14-4E02-A4D8-23B4D2AF5D7B}" type="presParOf" srcId="{2DD8D31F-AB1C-40E2-96F2-ACC4B9CBBDC8}" destId="{1A96C165-F884-4146-977A-4BFA55454169}" srcOrd="2" destOrd="0" presId="urn:microsoft.com/office/officeart/2005/8/layout/hierarchy4"/>
    <dgm:cxn modelId="{F86AAF24-204A-4948-AF1A-768528AF9E07}" type="presParOf" srcId="{1A96C165-F884-4146-977A-4BFA55454169}" destId="{6E8A291E-C714-4331-BE46-48E7A5834B4B}" srcOrd="0" destOrd="0" presId="urn:microsoft.com/office/officeart/2005/8/layout/hierarchy4"/>
    <dgm:cxn modelId="{85D1DC98-E8BA-4805-BB33-0AF0C2C74AE1}" type="presParOf" srcId="{1A96C165-F884-4146-977A-4BFA55454169}" destId="{65E2FA3F-5AB4-45FD-A9CE-1D4CB187E095}" srcOrd="1" destOrd="0" presId="urn:microsoft.com/office/officeart/2005/8/layout/hierarchy4"/>
    <dgm:cxn modelId="{63D0298B-C708-4FCB-8FF3-627907E10A0B}" type="presParOf" srcId="{1A96C165-F884-4146-977A-4BFA55454169}" destId="{E76BA2E5-FFE1-476C-A81E-28ED5D28E88B}" srcOrd="2" destOrd="0" presId="urn:microsoft.com/office/officeart/2005/8/layout/hierarchy4"/>
    <dgm:cxn modelId="{0C23D97A-4B0B-495A-8B05-CF8DED36CB9C}" type="presParOf" srcId="{E76BA2E5-FFE1-476C-A81E-28ED5D28E88B}" destId="{E947C042-2A15-41AD-85B2-0E3CCE332921}" srcOrd="0" destOrd="0" presId="urn:microsoft.com/office/officeart/2005/8/layout/hierarchy4"/>
    <dgm:cxn modelId="{2206FF46-283B-444E-A4DD-CB3782B8B10D}" type="presParOf" srcId="{E947C042-2A15-41AD-85B2-0E3CCE332921}" destId="{CF9B5CC6-FE71-4994-9C40-22087538E027}" srcOrd="0" destOrd="0" presId="urn:microsoft.com/office/officeart/2005/8/layout/hierarchy4"/>
    <dgm:cxn modelId="{F3A67B11-D882-4A4A-9FAD-BB254C94DC20}" type="presParOf" srcId="{E947C042-2A15-41AD-85B2-0E3CCE332921}" destId="{1760711B-B2C4-4179-982A-68F0DF038BB6}"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C06214-F936-4A07-8894-9E6A0D496351}">
      <dsp:nvSpPr>
        <dsp:cNvPr id="0" name=""/>
        <dsp:cNvSpPr/>
      </dsp:nvSpPr>
      <dsp:spPr>
        <a:xfrm>
          <a:off x="2433353" y="736349"/>
          <a:ext cx="528962" cy="91440"/>
        </a:xfrm>
        <a:custGeom>
          <a:avLst/>
          <a:gdLst/>
          <a:ahLst/>
          <a:cxnLst/>
          <a:rect l="0" t="0" r="0" b="0"/>
          <a:pathLst>
            <a:path>
              <a:moveTo>
                <a:pt x="0" y="45720"/>
              </a:moveTo>
              <a:lnTo>
                <a:pt x="528962" y="45720"/>
              </a:lnTo>
            </a:path>
          </a:pathLst>
        </a:custGeom>
        <a:noFill/>
        <a:ln w="28575" cap="rnd" cmpd="sng" algn="ctr">
          <a:solidFill>
            <a:schemeClr val="accent1"/>
          </a:solidFill>
          <a:prstDash val="solid"/>
          <a:tailEnd type="arrow"/>
        </a:ln>
        <a:effectLst>
          <a:outerShdw blurRad="38100" dist="25400" dir="5400000" rotWithShape="0">
            <a:srgbClr val="000000">
              <a:alpha val="45000"/>
            </a:srgbClr>
          </a:outerShdw>
        </a:effectLst>
      </dsp:spPr>
      <dsp:style>
        <a:lnRef idx="3">
          <a:schemeClr val="accent1"/>
        </a:lnRef>
        <a:fillRef idx="0">
          <a:schemeClr val="accent1"/>
        </a:fillRef>
        <a:effectRef idx="2">
          <a:schemeClr val="accent1"/>
        </a:effectRef>
        <a:fontRef idx="minor">
          <a:schemeClr val="tx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l-PL" sz="500" kern="1200"/>
        </a:p>
      </dsp:txBody>
      <dsp:txXfrm>
        <a:off x="2683845" y="779272"/>
        <a:ext cx="27978" cy="5595"/>
      </dsp:txXfrm>
    </dsp:sp>
    <dsp:sp modelId="{70DE2861-B37D-450C-97B9-C919F31B1BF3}">
      <dsp:nvSpPr>
        <dsp:cNvPr id="0" name=""/>
        <dsp:cNvSpPr/>
      </dsp:nvSpPr>
      <dsp:spPr>
        <a:xfrm>
          <a:off x="2271" y="52205"/>
          <a:ext cx="2432882" cy="1459729"/>
        </a:xfrm>
        <a:prstGeom prst="rect">
          <a:avLst/>
        </a:prstGeom>
        <a:solidFill>
          <a:schemeClr val="accent6">
            <a:lumMod val="5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pl-PL" sz="1800" kern="1200" dirty="0">
              <a:latin typeface="Calibri" panose="020F0502020204030204" pitchFamily="34" charset="0"/>
              <a:cs typeface="Calibri" panose="020F0502020204030204" pitchFamily="34" charset="0"/>
            </a:rPr>
            <a:t>Analiza stanu zastanego</a:t>
          </a:r>
        </a:p>
      </dsp:txBody>
      <dsp:txXfrm>
        <a:off x="2271" y="52205"/>
        <a:ext cx="2432882" cy="1459729"/>
      </dsp:txXfrm>
    </dsp:sp>
    <dsp:sp modelId="{DB7860B0-46A8-4C8E-91B4-9968D4CF9A27}">
      <dsp:nvSpPr>
        <dsp:cNvPr id="0" name=""/>
        <dsp:cNvSpPr/>
      </dsp:nvSpPr>
      <dsp:spPr>
        <a:xfrm>
          <a:off x="5425798" y="736349"/>
          <a:ext cx="528962" cy="91440"/>
        </a:xfrm>
        <a:custGeom>
          <a:avLst/>
          <a:gdLst/>
          <a:ahLst/>
          <a:cxnLst/>
          <a:rect l="0" t="0" r="0" b="0"/>
          <a:pathLst>
            <a:path>
              <a:moveTo>
                <a:pt x="0" y="45720"/>
              </a:moveTo>
              <a:lnTo>
                <a:pt x="528962" y="45720"/>
              </a:lnTo>
            </a:path>
          </a:pathLst>
        </a:custGeom>
        <a:noFill/>
        <a:ln w="28575" cap="rnd" cmpd="sng" algn="ctr">
          <a:solidFill>
            <a:schemeClr val="accent1"/>
          </a:solidFill>
          <a:prstDash val="solid"/>
          <a:tailEnd type="arrow"/>
        </a:ln>
        <a:effectLst>
          <a:outerShdw blurRad="38100" dist="25400" dir="5400000" rotWithShape="0">
            <a:srgbClr val="000000">
              <a:alpha val="45000"/>
            </a:srgbClr>
          </a:outerShdw>
        </a:effectLst>
      </dsp:spPr>
      <dsp:style>
        <a:lnRef idx="3">
          <a:schemeClr val="accent1"/>
        </a:lnRef>
        <a:fillRef idx="0">
          <a:schemeClr val="accent1"/>
        </a:fillRef>
        <a:effectRef idx="2">
          <a:schemeClr val="accent1"/>
        </a:effectRef>
        <a:fontRef idx="minor">
          <a:schemeClr val="tx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l-PL" sz="500" kern="1200" dirty="0"/>
        </a:p>
      </dsp:txBody>
      <dsp:txXfrm>
        <a:off x="5676290" y="779272"/>
        <a:ext cx="27978" cy="5595"/>
      </dsp:txXfrm>
    </dsp:sp>
    <dsp:sp modelId="{FABA2439-5785-4321-B85B-15899B5682DD}">
      <dsp:nvSpPr>
        <dsp:cNvPr id="0" name=""/>
        <dsp:cNvSpPr/>
      </dsp:nvSpPr>
      <dsp:spPr>
        <a:xfrm>
          <a:off x="2994716" y="52205"/>
          <a:ext cx="2432882" cy="1459729"/>
        </a:xfrm>
        <a:prstGeom prst="rect">
          <a:avLst/>
        </a:prstGeom>
        <a:solidFill>
          <a:schemeClr val="accent5">
            <a:lumMod val="5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pl-PL" sz="1800" kern="1200" dirty="0">
              <a:latin typeface="Calibri" panose="020F0502020204030204" pitchFamily="34" charset="0"/>
              <a:cs typeface="Calibri" panose="020F0502020204030204" pitchFamily="34" charset="0"/>
            </a:rPr>
            <a:t>Przygotowanie propozycji rozwiązań</a:t>
          </a:r>
        </a:p>
      </dsp:txBody>
      <dsp:txXfrm>
        <a:off x="2994716" y="52205"/>
        <a:ext cx="2432882" cy="1459729"/>
      </dsp:txXfrm>
    </dsp:sp>
    <dsp:sp modelId="{2EB6DF35-159B-4763-AA13-D0ADED2FE8E3}">
      <dsp:nvSpPr>
        <dsp:cNvPr id="0" name=""/>
        <dsp:cNvSpPr/>
      </dsp:nvSpPr>
      <dsp:spPr>
        <a:xfrm>
          <a:off x="8418243" y="736349"/>
          <a:ext cx="528962" cy="91440"/>
        </a:xfrm>
        <a:custGeom>
          <a:avLst/>
          <a:gdLst/>
          <a:ahLst/>
          <a:cxnLst/>
          <a:rect l="0" t="0" r="0" b="0"/>
          <a:pathLst>
            <a:path>
              <a:moveTo>
                <a:pt x="0" y="45720"/>
              </a:moveTo>
              <a:lnTo>
                <a:pt x="528962" y="45720"/>
              </a:lnTo>
            </a:path>
          </a:pathLst>
        </a:custGeom>
        <a:noFill/>
        <a:ln w="28575" cap="rnd" cmpd="sng" algn="ctr">
          <a:solidFill>
            <a:schemeClr val="accent1"/>
          </a:solidFill>
          <a:prstDash val="solid"/>
          <a:tailEnd type="arrow"/>
        </a:ln>
        <a:effectLst>
          <a:outerShdw blurRad="38100" dist="25400" dir="5400000" rotWithShape="0">
            <a:srgbClr val="000000">
              <a:alpha val="45000"/>
            </a:srgbClr>
          </a:outerShdw>
        </a:effectLst>
      </dsp:spPr>
      <dsp:style>
        <a:lnRef idx="3">
          <a:schemeClr val="accent1"/>
        </a:lnRef>
        <a:fillRef idx="0">
          <a:schemeClr val="accent1"/>
        </a:fillRef>
        <a:effectRef idx="2">
          <a:schemeClr val="accent1"/>
        </a:effectRef>
        <a:fontRef idx="minor">
          <a:schemeClr val="tx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l-PL" sz="500" kern="1200"/>
        </a:p>
      </dsp:txBody>
      <dsp:txXfrm>
        <a:off x="8668736" y="779272"/>
        <a:ext cx="27978" cy="5595"/>
      </dsp:txXfrm>
    </dsp:sp>
    <dsp:sp modelId="{F4E7CD58-4DE3-45F1-B58A-FAB51EDEA60C}">
      <dsp:nvSpPr>
        <dsp:cNvPr id="0" name=""/>
        <dsp:cNvSpPr/>
      </dsp:nvSpPr>
      <dsp:spPr>
        <a:xfrm>
          <a:off x="5987161" y="52205"/>
          <a:ext cx="2432882" cy="1459729"/>
        </a:xfrm>
        <a:prstGeom prst="rect">
          <a:avLst/>
        </a:prstGeom>
        <a:solidFill>
          <a:schemeClr val="accent5">
            <a:lumMod val="5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pl-PL" sz="1800" kern="1200" dirty="0">
              <a:latin typeface="Calibri" panose="020F0502020204030204" pitchFamily="34" charset="0"/>
              <a:cs typeface="Calibri" panose="020F0502020204030204" pitchFamily="34" charset="0"/>
            </a:rPr>
            <a:t>Konsultacje społeczne przygotowanych propozycji</a:t>
          </a:r>
        </a:p>
      </dsp:txBody>
      <dsp:txXfrm>
        <a:off x="5987161" y="52205"/>
        <a:ext cx="2432882" cy="1459729"/>
      </dsp:txXfrm>
    </dsp:sp>
    <dsp:sp modelId="{29A918C8-6354-4CA3-8C2F-67E211F2F445}">
      <dsp:nvSpPr>
        <dsp:cNvPr id="0" name=""/>
        <dsp:cNvSpPr/>
      </dsp:nvSpPr>
      <dsp:spPr>
        <a:xfrm>
          <a:off x="1218712" y="1510134"/>
          <a:ext cx="8977335" cy="528962"/>
        </a:xfrm>
        <a:custGeom>
          <a:avLst/>
          <a:gdLst/>
          <a:ahLst/>
          <a:cxnLst/>
          <a:rect l="0" t="0" r="0" b="0"/>
          <a:pathLst>
            <a:path>
              <a:moveTo>
                <a:pt x="8977335" y="0"/>
              </a:moveTo>
              <a:lnTo>
                <a:pt x="8977335" y="281581"/>
              </a:lnTo>
              <a:lnTo>
                <a:pt x="0" y="281581"/>
              </a:lnTo>
              <a:lnTo>
                <a:pt x="0" y="528962"/>
              </a:lnTo>
            </a:path>
          </a:pathLst>
        </a:custGeom>
        <a:noFill/>
        <a:ln w="28575" cap="rnd" cmpd="sng" algn="ctr">
          <a:solidFill>
            <a:schemeClr val="accent1"/>
          </a:solidFill>
          <a:prstDash val="solid"/>
          <a:tailEnd type="arrow"/>
        </a:ln>
        <a:effectLst>
          <a:outerShdw blurRad="38100" dist="25400" dir="5400000" rotWithShape="0">
            <a:srgbClr val="000000">
              <a:alpha val="45000"/>
            </a:srgbClr>
          </a:outerShdw>
        </a:effectLst>
      </dsp:spPr>
      <dsp:style>
        <a:lnRef idx="3">
          <a:schemeClr val="accent1"/>
        </a:lnRef>
        <a:fillRef idx="0">
          <a:schemeClr val="accent1"/>
        </a:fillRef>
        <a:effectRef idx="2">
          <a:schemeClr val="accent1"/>
        </a:effectRef>
        <a:fontRef idx="minor">
          <a:schemeClr val="tx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l-PL" sz="500" kern="1200"/>
        </a:p>
      </dsp:txBody>
      <dsp:txXfrm>
        <a:off x="5482511" y="1771818"/>
        <a:ext cx="449737" cy="5595"/>
      </dsp:txXfrm>
    </dsp:sp>
    <dsp:sp modelId="{A42C4B43-CBA8-4C9D-81D5-A909261084FE}">
      <dsp:nvSpPr>
        <dsp:cNvPr id="0" name=""/>
        <dsp:cNvSpPr/>
      </dsp:nvSpPr>
      <dsp:spPr>
        <a:xfrm>
          <a:off x="8979606" y="52205"/>
          <a:ext cx="2432882" cy="1459729"/>
        </a:xfrm>
        <a:prstGeom prst="rect">
          <a:avLst/>
        </a:prstGeom>
        <a:solidFill>
          <a:schemeClr val="accent5">
            <a:lumMod val="5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pl-PL" sz="1800" kern="1200" dirty="0">
              <a:latin typeface="Calibri" panose="020F0502020204030204" pitchFamily="34" charset="0"/>
              <a:cs typeface="Calibri" panose="020F0502020204030204" pitchFamily="34" charset="0"/>
            </a:rPr>
            <a:t>Przygotowanie ostatecznych propozycji instrumentów</a:t>
          </a:r>
        </a:p>
      </dsp:txBody>
      <dsp:txXfrm>
        <a:off x="8979606" y="52205"/>
        <a:ext cx="2432882" cy="1459729"/>
      </dsp:txXfrm>
    </dsp:sp>
    <dsp:sp modelId="{6413E254-3445-4176-9872-5A2CB7824E9B}">
      <dsp:nvSpPr>
        <dsp:cNvPr id="0" name=""/>
        <dsp:cNvSpPr/>
      </dsp:nvSpPr>
      <dsp:spPr>
        <a:xfrm>
          <a:off x="2433353" y="2755642"/>
          <a:ext cx="528962" cy="91440"/>
        </a:xfrm>
        <a:custGeom>
          <a:avLst/>
          <a:gdLst/>
          <a:ahLst/>
          <a:cxnLst/>
          <a:rect l="0" t="0" r="0" b="0"/>
          <a:pathLst>
            <a:path>
              <a:moveTo>
                <a:pt x="0" y="45720"/>
              </a:moveTo>
              <a:lnTo>
                <a:pt x="528962" y="45720"/>
              </a:lnTo>
            </a:path>
          </a:pathLst>
        </a:custGeom>
        <a:noFill/>
        <a:ln w="28575" cap="rnd" cmpd="sng" algn="ctr">
          <a:solidFill>
            <a:schemeClr val="accent1"/>
          </a:solidFill>
          <a:prstDash val="solid"/>
          <a:tailEnd type="arrow"/>
        </a:ln>
        <a:effectLst>
          <a:outerShdw blurRad="38100" dist="25400" dir="5400000" rotWithShape="0">
            <a:srgbClr val="000000">
              <a:alpha val="45000"/>
            </a:srgbClr>
          </a:outerShdw>
        </a:effectLst>
      </dsp:spPr>
      <dsp:style>
        <a:lnRef idx="3">
          <a:schemeClr val="accent1"/>
        </a:lnRef>
        <a:fillRef idx="0">
          <a:schemeClr val="accent1"/>
        </a:fillRef>
        <a:effectRef idx="2">
          <a:schemeClr val="accent1"/>
        </a:effectRef>
        <a:fontRef idx="minor">
          <a:schemeClr val="tx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l-PL" sz="500" kern="1200"/>
        </a:p>
      </dsp:txBody>
      <dsp:txXfrm>
        <a:off x="2683845" y="2798564"/>
        <a:ext cx="27978" cy="5595"/>
      </dsp:txXfrm>
    </dsp:sp>
    <dsp:sp modelId="{3A2D8676-EF3E-4F29-AA19-1DFA9EC489A7}">
      <dsp:nvSpPr>
        <dsp:cNvPr id="0" name=""/>
        <dsp:cNvSpPr/>
      </dsp:nvSpPr>
      <dsp:spPr>
        <a:xfrm>
          <a:off x="2271" y="2071497"/>
          <a:ext cx="2432882" cy="1459729"/>
        </a:xfrm>
        <a:prstGeom prst="rect">
          <a:avLst/>
        </a:prstGeom>
        <a:solidFill>
          <a:schemeClr val="accent5">
            <a:lumMod val="5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pl-PL" sz="1800" kern="1200" dirty="0">
              <a:latin typeface="Calibri" panose="020F0502020204030204" pitchFamily="34" charset="0"/>
              <a:cs typeface="Calibri" panose="020F0502020204030204" pitchFamily="34" charset="0"/>
            </a:rPr>
            <a:t>Testowanie/pilotaż instrumentów</a:t>
          </a:r>
        </a:p>
      </dsp:txBody>
      <dsp:txXfrm>
        <a:off x="2271" y="2071497"/>
        <a:ext cx="2432882" cy="1459729"/>
      </dsp:txXfrm>
    </dsp:sp>
    <dsp:sp modelId="{36F5B6B8-0B62-4B7E-A10F-A40ADF4F16E9}">
      <dsp:nvSpPr>
        <dsp:cNvPr id="0" name=""/>
        <dsp:cNvSpPr/>
      </dsp:nvSpPr>
      <dsp:spPr>
        <a:xfrm>
          <a:off x="5425798" y="2755642"/>
          <a:ext cx="528962" cy="91440"/>
        </a:xfrm>
        <a:custGeom>
          <a:avLst/>
          <a:gdLst/>
          <a:ahLst/>
          <a:cxnLst/>
          <a:rect l="0" t="0" r="0" b="0"/>
          <a:pathLst>
            <a:path>
              <a:moveTo>
                <a:pt x="0" y="45720"/>
              </a:moveTo>
              <a:lnTo>
                <a:pt x="528962" y="45720"/>
              </a:lnTo>
            </a:path>
          </a:pathLst>
        </a:custGeom>
        <a:noFill/>
        <a:ln w="28575" cap="rnd" cmpd="sng" algn="ctr">
          <a:solidFill>
            <a:schemeClr val="accent1"/>
          </a:solidFill>
          <a:prstDash val="solid"/>
          <a:tailEnd type="arrow"/>
        </a:ln>
        <a:effectLst>
          <a:outerShdw blurRad="38100" dist="25400" dir="5400000" rotWithShape="0">
            <a:srgbClr val="000000">
              <a:alpha val="45000"/>
            </a:srgbClr>
          </a:outerShdw>
        </a:effectLst>
      </dsp:spPr>
      <dsp:style>
        <a:lnRef idx="3">
          <a:schemeClr val="accent1"/>
        </a:lnRef>
        <a:fillRef idx="0">
          <a:schemeClr val="accent1"/>
        </a:fillRef>
        <a:effectRef idx="2">
          <a:schemeClr val="accent1"/>
        </a:effectRef>
        <a:fontRef idx="minor">
          <a:schemeClr val="tx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l-PL" sz="500" kern="1200"/>
        </a:p>
      </dsp:txBody>
      <dsp:txXfrm>
        <a:off x="5676290" y="2798564"/>
        <a:ext cx="27978" cy="5595"/>
      </dsp:txXfrm>
    </dsp:sp>
    <dsp:sp modelId="{81DA69CC-BA9F-4F61-A542-3B93430CC4F2}">
      <dsp:nvSpPr>
        <dsp:cNvPr id="0" name=""/>
        <dsp:cNvSpPr/>
      </dsp:nvSpPr>
      <dsp:spPr>
        <a:xfrm>
          <a:off x="2994716" y="2071497"/>
          <a:ext cx="2432882" cy="1459729"/>
        </a:xfrm>
        <a:prstGeom prst="rect">
          <a:avLst/>
        </a:prstGeom>
        <a:solidFill>
          <a:schemeClr val="accent5">
            <a:lumMod val="5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pl-PL" sz="1800" kern="1200" dirty="0">
              <a:latin typeface="Calibri" panose="020F0502020204030204" pitchFamily="34" charset="0"/>
              <a:cs typeface="Calibri" panose="020F0502020204030204" pitchFamily="34" charset="0"/>
            </a:rPr>
            <a:t>Ewaluacja i analiza pilotażu</a:t>
          </a:r>
        </a:p>
      </dsp:txBody>
      <dsp:txXfrm>
        <a:off x="2994716" y="2071497"/>
        <a:ext cx="2432882" cy="1459729"/>
      </dsp:txXfrm>
    </dsp:sp>
    <dsp:sp modelId="{D6177489-1B0C-47E7-93F0-BC22FAFFEC5E}">
      <dsp:nvSpPr>
        <dsp:cNvPr id="0" name=""/>
        <dsp:cNvSpPr/>
      </dsp:nvSpPr>
      <dsp:spPr>
        <a:xfrm>
          <a:off x="8418243" y="2755642"/>
          <a:ext cx="528962" cy="91440"/>
        </a:xfrm>
        <a:custGeom>
          <a:avLst/>
          <a:gdLst/>
          <a:ahLst/>
          <a:cxnLst/>
          <a:rect l="0" t="0" r="0" b="0"/>
          <a:pathLst>
            <a:path>
              <a:moveTo>
                <a:pt x="0" y="45720"/>
              </a:moveTo>
              <a:lnTo>
                <a:pt x="528962" y="45720"/>
              </a:lnTo>
            </a:path>
          </a:pathLst>
        </a:custGeom>
        <a:noFill/>
        <a:ln w="28575" cap="rnd" cmpd="sng" algn="ctr">
          <a:solidFill>
            <a:schemeClr val="accent1"/>
          </a:solidFill>
          <a:prstDash val="solid"/>
          <a:tailEnd type="arrow"/>
        </a:ln>
        <a:effectLst>
          <a:outerShdw blurRad="38100" dist="25400" dir="5400000" rotWithShape="0">
            <a:srgbClr val="000000">
              <a:alpha val="45000"/>
            </a:srgbClr>
          </a:outerShdw>
        </a:effectLst>
      </dsp:spPr>
      <dsp:style>
        <a:lnRef idx="3">
          <a:schemeClr val="accent1"/>
        </a:lnRef>
        <a:fillRef idx="0">
          <a:schemeClr val="accent1"/>
        </a:fillRef>
        <a:effectRef idx="2">
          <a:schemeClr val="accent1"/>
        </a:effectRef>
        <a:fontRef idx="minor">
          <a:schemeClr val="tx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l-PL" sz="500" kern="1200"/>
        </a:p>
      </dsp:txBody>
      <dsp:txXfrm>
        <a:off x="8668736" y="2798564"/>
        <a:ext cx="27978" cy="5595"/>
      </dsp:txXfrm>
    </dsp:sp>
    <dsp:sp modelId="{FFE1AD73-72F8-4726-855E-4A8481352C46}">
      <dsp:nvSpPr>
        <dsp:cNvPr id="0" name=""/>
        <dsp:cNvSpPr/>
      </dsp:nvSpPr>
      <dsp:spPr>
        <a:xfrm>
          <a:off x="5987161" y="2071497"/>
          <a:ext cx="2432882" cy="1459729"/>
        </a:xfrm>
        <a:prstGeom prst="rect">
          <a:avLst/>
        </a:prstGeom>
        <a:solidFill>
          <a:schemeClr val="accent5">
            <a:lumMod val="50000"/>
          </a:schemeClr>
        </a:solidFill>
        <a:ln w="57150" cap="rnd"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pl-PL" sz="1800" kern="1200" dirty="0">
              <a:latin typeface="Calibri" panose="020F0502020204030204" pitchFamily="34" charset="0"/>
              <a:cs typeface="Calibri" panose="020F0502020204030204" pitchFamily="34" charset="0"/>
            </a:rPr>
            <a:t>Konsultacje społeczne </a:t>
          </a:r>
        </a:p>
      </dsp:txBody>
      <dsp:txXfrm>
        <a:off x="5987161" y="2071497"/>
        <a:ext cx="2432882" cy="1459729"/>
      </dsp:txXfrm>
    </dsp:sp>
    <dsp:sp modelId="{1CF8CBF2-4464-4FDE-BE9B-E5BF3A5B3809}">
      <dsp:nvSpPr>
        <dsp:cNvPr id="0" name=""/>
        <dsp:cNvSpPr/>
      </dsp:nvSpPr>
      <dsp:spPr>
        <a:xfrm>
          <a:off x="8979606" y="2071497"/>
          <a:ext cx="2432882" cy="1459729"/>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pl-PL" sz="1800" kern="1200" dirty="0">
              <a:latin typeface="Calibri" panose="020F0502020204030204" pitchFamily="34" charset="0"/>
              <a:cs typeface="Calibri" panose="020F0502020204030204" pitchFamily="34" charset="0"/>
            </a:rPr>
            <a:t>Ostateczne opracowanie instrumentów, </a:t>
          </a:r>
          <a:br>
            <a:rPr lang="pl-PL" sz="1800" kern="1200" dirty="0">
              <a:latin typeface="Calibri" panose="020F0502020204030204" pitchFamily="34" charset="0"/>
              <a:cs typeface="Calibri" panose="020F0502020204030204" pitchFamily="34" charset="0"/>
            </a:rPr>
          </a:br>
          <a:r>
            <a:rPr lang="pl-PL" sz="1800" kern="1200" dirty="0">
              <a:latin typeface="Calibri" panose="020F0502020204030204" pitchFamily="34" charset="0"/>
              <a:cs typeface="Calibri" panose="020F0502020204030204" pitchFamily="34" charset="0"/>
            </a:rPr>
            <a:t>w tym zmian prawnych</a:t>
          </a:r>
        </a:p>
      </dsp:txBody>
      <dsp:txXfrm>
        <a:off x="8979606" y="2071497"/>
        <a:ext cx="2432882" cy="145972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03685B-7546-4DC4-861D-B30DB6DA9088}">
      <dsp:nvSpPr>
        <dsp:cNvPr id="0" name=""/>
        <dsp:cNvSpPr/>
      </dsp:nvSpPr>
      <dsp:spPr>
        <a:xfrm>
          <a:off x="4056" y="2574"/>
          <a:ext cx="10980942" cy="1076598"/>
        </a:xfrm>
        <a:prstGeom prst="roundRect">
          <a:avLst>
            <a:gd name="adj" fmla="val 10000"/>
          </a:avLst>
        </a:prstGeom>
        <a:solidFill>
          <a:schemeClr val="accent6">
            <a:lumMod val="5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marL="0" lvl="0" indent="0" algn="ctr" defTabSz="2044700">
            <a:lnSpc>
              <a:spcPct val="90000"/>
            </a:lnSpc>
            <a:spcBef>
              <a:spcPct val="0"/>
            </a:spcBef>
            <a:spcAft>
              <a:spcPct val="35000"/>
            </a:spcAft>
            <a:buNone/>
          </a:pPr>
          <a:r>
            <a:rPr lang="pl-PL" sz="4600" kern="1200"/>
            <a:t>KOMPENSACJA I DOSTĘP</a:t>
          </a:r>
          <a:endParaRPr lang="pl-PL" sz="4600" kern="1200" dirty="0"/>
        </a:p>
      </dsp:txBody>
      <dsp:txXfrm>
        <a:off x="35588" y="34106"/>
        <a:ext cx="10917878" cy="1013534"/>
      </dsp:txXfrm>
    </dsp:sp>
    <dsp:sp modelId="{0FC15FD5-DE47-4F84-A0AE-2442BD6101DF}">
      <dsp:nvSpPr>
        <dsp:cNvPr id="0" name=""/>
        <dsp:cNvSpPr/>
      </dsp:nvSpPr>
      <dsp:spPr>
        <a:xfrm>
          <a:off x="4056" y="1263068"/>
          <a:ext cx="5269166" cy="1076598"/>
        </a:xfrm>
        <a:prstGeom prst="roundRect">
          <a:avLst>
            <a:gd name="adj" fmla="val 10000"/>
          </a:avLst>
        </a:prstGeom>
        <a:solidFill>
          <a:schemeClr val="accent5">
            <a:lumMod val="5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pl-PL" sz="2800" kern="1200" dirty="0"/>
            <a:t>BON NA START</a:t>
          </a:r>
        </a:p>
      </dsp:txBody>
      <dsp:txXfrm>
        <a:off x="35588" y="1294600"/>
        <a:ext cx="5206102" cy="1013534"/>
      </dsp:txXfrm>
    </dsp:sp>
    <dsp:sp modelId="{6E8A291E-C714-4331-BE46-48E7A5834B4B}">
      <dsp:nvSpPr>
        <dsp:cNvPr id="0" name=""/>
        <dsp:cNvSpPr/>
      </dsp:nvSpPr>
      <dsp:spPr>
        <a:xfrm>
          <a:off x="5715832" y="1263068"/>
          <a:ext cx="5269166" cy="1076598"/>
        </a:xfrm>
        <a:prstGeom prst="roundRect">
          <a:avLst>
            <a:gd name="adj" fmla="val 10000"/>
          </a:avLst>
        </a:prstGeom>
        <a:solidFill>
          <a:schemeClr val="accent5">
            <a:lumMod val="5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pl-PL" sz="2800" kern="1200" dirty="0"/>
            <a:t>MOJE DOSTĘPNE MIEJSCE PRACY</a:t>
          </a:r>
        </a:p>
      </dsp:txBody>
      <dsp:txXfrm>
        <a:off x="5747364" y="1294600"/>
        <a:ext cx="5206102" cy="1013534"/>
      </dsp:txXfrm>
    </dsp:sp>
    <dsp:sp modelId="{CF9B5CC6-FE71-4994-9C40-22087538E027}">
      <dsp:nvSpPr>
        <dsp:cNvPr id="0" name=""/>
        <dsp:cNvSpPr/>
      </dsp:nvSpPr>
      <dsp:spPr>
        <a:xfrm>
          <a:off x="2557441" y="2468332"/>
          <a:ext cx="5269166" cy="1076598"/>
        </a:xfrm>
        <a:prstGeom prst="roundRect">
          <a:avLst>
            <a:gd name="adj" fmla="val 10000"/>
          </a:avLst>
        </a:prstGeom>
        <a:solidFill>
          <a:schemeClr val="tx2">
            <a:lumMod val="20000"/>
            <a:lumOff val="8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pl-PL" sz="2800" b="1" kern="1200" dirty="0">
              <a:solidFill>
                <a:schemeClr val="tx1"/>
              </a:solidFill>
            </a:rPr>
            <a:t>CENTRUM KOMUNIKACJI</a:t>
          </a:r>
        </a:p>
      </dsp:txBody>
      <dsp:txXfrm>
        <a:off x="2588973" y="2499864"/>
        <a:ext cx="5206102" cy="1013534"/>
      </dsp:txXfrm>
    </dsp:sp>
  </dsp:spTree>
</dsp:drawing>
</file>

<file path=ppt/diagrams/layout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grpSp>
        <p:nvGrpSpPr>
          <p:cNvPr id="14" name="Group 13"/>
          <p:cNvGrpSpPr/>
          <p:nvPr/>
        </p:nvGrpSpPr>
        <p:grpSpPr>
          <a:xfrm>
            <a:off x="-1588" y="0"/>
            <a:ext cx="12193588" cy="6861555"/>
            <a:chOff x="-1588" y="0"/>
            <a:chExt cx="12193588" cy="6861555"/>
          </a:xfrm>
        </p:grpSpPr>
        <p:sp>
          <p:nvSpPr>
            <p:cNvPr id="9" name="Rectangle 8"/>
            <p:cNvSpPr/>
            <p:nvPr/>
          </p:nvSpPr>
          <p:spPr>
            <a:xfrm>
              <a:off x="0" y="0"/>
              <a:ext cx="12192000" cy="6858000"/>
            </a:xfrm>
            <a:prstGeom prst="rect">
              <a:avLst/>
            </a:prstGeom>
            <a:blipFill>
              <a:blip r:embed="rId2" cstate="email">
                <a:duotone>
                  <a:schemeClr val="dk2">
                    <a:shade val="69000"/>
                    <a:hueMod val="108000"/>
                    <a:satMod val="164000"/>
                    <a:lumMod val="74000"/>
                  </a:schemeClr>
                  <a:schemeClr val="dk2">
                    <a:tint val="96000"/>
                    <a:hueMod val="88000"/>
                    <a:satMod val="140000"/>
                    <a:lumMod val="13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a:prstGeom prst="rect">
            <a:avLst/>
          </a:prstGeom>
        </p:spPr>
        <p:txBody>
          <a:bodyPr anchor="b"/>
          <a:lstStyle>
            <a:lvl1pPr>
              <a:defRPr sz="5400"/>
            </a:lvl1pPr>
          </a:lstStyle>
          <a:p>
            <a:r>
              <a:rPr lang="pl-PL"/>
              <a:t>Kliknij, aby edytować styl</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tx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endParaRPr lang="en-US" dirty="0"/>
          </a:p>
        </p:txBody>
      </p:sp>
      <p:sp>
        <p:nvSpPr>
          <p:cNvPr id="4" name="Date Placeholder 3"/>
          <p:cNvSpPr>
            <a:spLocks noGrp="1"/>
          </p:cNvSpPr>
          <p:nvPr>
            <p:ph type="dt" sz="half" idx="10"/>
          </p:nvPr>
        </p:nvSpPr>
        <p:spPr>
          <a:xfrm rot="5400000">
            <a:off x="10158984" y="1792224"/>
            <a:ext cx="990599" cy="304799"/>
          </a:xfrm>
        </p:spPr>
        <p:txBody>
          <a:bodyPr/>
          <a:lstStyle>
            <a:lvl1pPr algn="l">
              <a:defRPr b="0">
                <a:solidFill>
                  <a:schemeClr val="bg1"/>
                </a:solidFill>
              </a:defRPr>
            </a:lvl1pPr>
          </a:lstStyle>
          <a:p>
            <a:fld id="{E9462EF3-3C4F-43EE-ACEE-D4B806740EA3}" type="datetimeFigureOut">
              <a:rPr lang="en-US" dirty="0"/>
              <a:pPr/>
              <a:t>11/22/2023</a:t>
            </a:fld>
            <a:endParaRPr lang="en-US" dirty="0"/>
          </a:p>
        </p:txBody>
      </p:sp>
      <p:sp>
        <p:nvSpPr>
          <p:cNvPr id="5" name="Footer Placeholder 4"/>
          <p:cNvSpPr>
            <a:spLocks noGrp="1"/>
          </p:cNvSpPr>
          <p:nvPr>
            <p:ph type="ftr" sz="quarter" idx="11"/>
          </p:nvPr>
        </p:nvSpPr>
        <p:spPr>
          <a:xfrm rot="5400000">
            <a:off x="8951976" y="3227832"/>
            <a:ext cx="3867912" cy="310896"/>
          </a:xfrm>
        </p:spPr>
        <p:txBody>
          <a:bodyPr/>
          <a:lstStyle>
            <a:lvl1pPr>
              <a:defRPr sz="1000" b="0">
                <a:solidFill>
                  <a:schemeClr val="bg1"/>
                </a:solidFill>
              </a:defRPr>
            </a:lvl1pPr>
          </a:lstStyle>
          <a:p>
            <a:r>
              <a:rPr lang="en-US" dirty="0"/>
              <a:t>
              </a:t>
            </a:r>
          </a:p>
        </p:txBody>
      </p:sp>
      <p:sp>
        <p:nvSpPr>
          <p:cNvPr id="8" name="Rectangle 7"/>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Obraz panoramiczny z podpisem">
    <p:spTree>
      <p:nvGrpSpPr>
        <p:cNvPr id="1" name=""/>
        <p:cNvGrpSpPr/>
        <p:nvPr/>
      </p:nvGrpSpPr>
      <p:grpSpPr>
        <a:xfrm>
          <a:off x="0" y="0"/>
          <a:ext cx="0" cy="0"/>
          <a:chOff x="0" y="0"/>
          <a:chExt cx="0" cy="0"/>
        </a:xfrm>
      </p:grpSpPr>
      <p:grpSp>
        <p:nvGrpSpPr>
          <p:cNvPr id="17" name="Group 16"/>
          <p:cNvGrpSpPr/>
          <p:nvPr/>
        </p:nvGrpSpPr>
        <p:grpSpPr>
          <a:xfrm>
            <a:off x="-1588" y="0"/>
            <a:ext cx="12193588" cy="6861555"/>
            <a:chOff x="-1588" y="0"/>
            <a:chExt cx="12193588" cy="6861555"/>
          </a:xfrm>
        </p:grpSpPr>
        <p:sp>
          <p:nvSpPr>
            <p:cNvPr id="11" name="Rectangle 10"/>
            <p:cNvSpPr/>
            <p:nvPr/>
          </p:nvSpPr>
          <p:spPr>
            <a:xfrm>
              <a:off x="0" y="0"/>
              <a:ext cx="12192000" cy="6858000"/>
            </a:xfrm>
            <a:prstGeom prst="rect">
              <a:avLst/>
            </a:prstGeom>
            <a:blipFill>
              <a:blip r:embed="rId2" cstate="email">
                <a:duotone>
                  <a:schemeClr val="dk2">
                    <a:shade val="69000"/>
                    <a:hueMod val="108000"/>
                    <a:satMod val="164000"/>
                    <a:lumMod val="74000"/>
                  </a:schemeClr>
                  <a:schemeClr val="dk2">
                    <a:tint val="96000"/>
                    <a:hueMod val="88000"/>
                    <a:satMod val="140000"/>
                    <a:lumMod val="13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7" y="4969927"/>
            <a:ext cx="8825657" cy="566738"/>
          </a:xfrm>
          <a:prstGeom prst="rect">
            <a:avLst/>
          </a:prstGeom>
        </p:spPr>
        <p:txBody>
          <a:bodyPr anchor="b">
            <a:normAutofit/>
          </a:bodyPr>
          <a:lstStyle>
            <a:lvl1pPr algn="l">
              <a:defRPr sz="2400" b="0"/>
            </a:lvl1pPr>
          </a:lstStyle>
          <a:p>
            <a:r>
              <a:rPr lang="pl-PL"/>
              <a:t>Kliknij, aby edytować styl</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4" name="Text Placeholder 3"/>
          <p:cNvSpPr>
            <a:spLocks noGrp="1"/>
          </p:cNvSpPr>
          <p:nvPr>
            <p:ph type="body" sz="half" idx="2"/>
          </p:nvPr>
        </p:nvSpPr>
        <p:spPr bwMode="gray">
          <a:xfrm>
            <a:off x="1154957" y="5536665"/>
            <a:ext cx="8825656" cy="493712"/>
          </a:xfrm>
        </p:spPr>
        <p:txBody>
          <a:bodyPr>
            <a:normAutofit/>
          </a:bodyPr>
          <a:lstStyle>
            <a:lvl1pPr marL="0" indent="0">
              <a:buNone/>
              <a:defRPr sz="12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36343B39-165A-4B68-AA5C-581F5336313C}" type="datetimeFigureOut">
              <a:rPr lang="en-US" dirty="0"/>
              <a:t>11/22/2023</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ytuł i podpis">
    <p:spTree>
      <p:nvGrpSpPr>
        <p:cNvPr id="1" name=""/>
        <p:cNvGrpSpPr/>
        <p:nvPr/>
      </p:nvGrpSpPr>
      <p:grpSpPr>
        <a:xfrm>
          <a:off x="0" y="0"/>
          <a:ext cx="0" cy="0"/>
          <a:chOff x="0" y="0"/>
          <a:chExt cx="0" cy="0"/>
        </a:xfrm>
      </p:grpSpPr>
      <p:grpSp>
        <p:nvGrpSpPr>
          <p:cNvPr id="16" name="Group 15"/>
          <p:cNvGrpSpPr/>
          <p:nvPr/>
        </p:nvGrpSpPr>
        <p:grpSpPr>
          <a:xfrm>
            <a:off x="-1588" y="0"/>
            <a:ext cx="12193588" cy="6861555"/>
            <a:chOff x="-1588" y="0"/>
            <a:chExt cx="12193588" cy="6861555"/>
          </a:xfrm>
        </p:grpSpPr>
        <p:sp>
          <p:nvSpPr>
            <p:cNvPr id="10" name="Rectangle 9"/>
            <p:cNvSpPr/>
            <p:nvPr/>
          </p:nvSpPr>
          <p:spPr>
            <a:xfrm>
              <a:off x="0" y="0"/>
              <a:ext cx="12192000" cy="6858000"/>
            </a:xfrm>
            <a:prstGeom prst="rect">
              <a:avLst/>
            </a:prstGeom>
            <a:blipFill>
              <a:blip r:embed="rId2" cstate="email">
                <a:duotone>
                  <a:schemeClr val="dk2">
                    <a:shade val="69000"/>
                    <a:hueMod val="108000"/>
                    <a:satMod val="164000"/>
                    <a:lumMod val="74000"/>
                  </a:schemeClr>
                  <a:schemeClr val="dk2">
                    <a:tint val="96000"/>
                    <a:hueMod val="88000"/>
                    <a:satMod val="140000"/>
                    <a:lumMod val="13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0704"/>
            <a:ext cx="8833104" cy="1371600"/>
          </a:xfrm>
          <a:prstGeom prst="rect">
            <a:avLst/>
          </a:prstGeom>
        </p:spPr>
        <p:txBody>
          <a:bodyPr anchor="ctr" anchorCtr="0"/>
          <a:lstStyle>
            <a:lvl1pPr>
              <a:defRPr sz="4000"/>
            </a:lvl1pPr>
          </a:lstStyle>
          <a:p>
            <a:r>
              <a:rPr lang="pl-PL"/>
              <a:t>Kliknij, aby edytować styl</a:t>
            </a:r>
            <a:endParaRPr lang="en-US" dirty="0"/>
          </a:p>
        </p:txBody>
      </p:sp>
      <p:sp>
        <p:nvSpPr>
          <p:cNvPr id="8" name="Text Placeholder 3"/>
          <p:cNvSpPr>
            <a:spLocks noGrp="1"/>
          </p:cNvSpPr>
          <p:nvPr>
            <p:ph type="body" sz="half" idx="2"/>
          </p:nvPr>
        </p:nvSpPr>
        <p:spPr>
          <a:xfrm>
            <a:off x="1152144" y="3547872"/>
            <a:ext cx="8825659" cy="2478024"/>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942C8C57-33F9-4259-AC4F-0E3F5BEC9B94}" type="datetimeFigureOut">
              <a:rPr lang="en-US" dirty="0"/>
              <a:t>11/22/2023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Oferta z podpisem">
    <p:spTree>
      <p:nvGrpSpPr>
        <p:cNvPr id="1" name=""/>
        <p:cNvGrpSpPr/>
        <p:nvPr/>
      </p:nvGrpSpPr>
      <p:grpSpPr>
        <a:xfrm>
          <a:off x="0" y="0"/>
          <a:ext cx="0" cy="0"/>
          <a:chOff x="0" y="0"/>
          <a:chExt cx="0" cy="0"/>
        </a:xfrm>
      </p:grpSpPr>
      <p:grpSp>
        <p:nvGrpSpPr>
          <p:cNvPr id="7" name="Group 6"/>
          <p:cNvGrpSpPr/>
          <p:nvPr/>
        </p:nvGrpSpPr>
        <p:grpSpPr>
          <a:xfrm>
            <a:off x="-1588" y="0"/>
            <a:ext cx="12193588" cy="6861555"/>
            <a:chOff x="-1588" y="0"/>
            <a:chExt cx="12193588" cy="6861555"/>
          </a:xfrm>
        </p:grpSpPr>
        <p:sp>
          <p:nvSpPr>
            <p:cNvPr id="16" name="Rectangle 15"/>
            <p:cNvSpPr/>
            <p:nvPr/>
          </p:nvSpPr>
          <p:spPr>
            <a:xfrm>
              <a:off x="0" y="0"/>
              <a:ext cx="12192000" cy="6858000"/>
            </a:xfrm>
            <a:prstGeom prst="rect">
              <a:avLst/>
            </a:prstGeom>
            <a:blipFill>
              <a:blip r:embed="rId2" cstate="email">
                <a:duotone>
                  <a:schemeClr val="dk2">
                    <a:shade val="69000"/>
                    <a:hueMod val="108000"/>
                    <a:satMod val="164000"/>
                    <a:lumMod val="74000"/>
                  </a:schemeClr>
                  <a:schemeClr val="dk2">
                    <a:tint val="96000"/>
                    <a:hueMod val="88000"/>
                    <a:satMod val="140000"/>
                    <a:lumMod val="13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Oval 17"/>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7"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2" name="TextBox 11"/>
          <p:cNvSpPr txBox="1"/>
          <p:nvPr/>
        </p:nvSpPr>
        <p:spPr bwMode="gray">
          <a:xfrm>
            <a:off x="898295" y="596767"/>
            <a:ext cx="801912" cy="156966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cs typeface="Arial"/>
              </a:defRPr>
            </a:lvl1pPr>
          </a:lstStyle>
          <a:p>
            <a:pPr lvl="0"/>
            <a:r>
              <a:rPr lang="en-US" sz="9600" dirty="0">
                <a:solidFill>
                  <a:schemeClr val="tx2">
                    <a:lumMod val="40000"/>
                    <a:lumOff val="60000"/>
                  </a:schemeClr>
                </a:solidFill>
              </a:rPr>
              <a:t>“</a:t>
            </a:r>
          </a:p>
        </p:txBody>
      </p:sp>
      <p:sp>
        <p:nvSpPr>
          <p:cNvPr id="15" name="TextBox 14"/>
          <p:cNvSpPr txBox="1"/>
          <p:nvPr/>
        </p:nvSpPr>
        <p:spPr bwMode="gray">
          <a:xfrm>
            <a:off x="9715063" y="2629300"/>
            <a:ext cx="801912" cy="156966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cs typeface="Arial"/>
              </a:defRPr>
            </a:lvl1pPr>
          </a:lstStyle>
          <a:p>
            <a:pPr lvl="0"/>
            <a:r>
              <a:rPr lang="en-US" sz="9600" dirty="0">
                <a:solidFill>
                  <a:schemeClr val="tx2">
                    <a:lumMod val="40000"/>
                    <a:lumOff val="60000"/>
                  </a:schemeClr>
                </a:solidFill>
              </a:rPr>
              <a:t>”</a:t>
            </a:r>
          </a:p>
        </p:txBody>
      </p:sp>
      <p:sp>
        <p:nvSpPr>
          <p:cNvPr id="2" name="Title 1"/>
          <p:cNvSpPr>
            <a:spLocks noGrp="1"/>
          </p:cNvSpPr>
          <p:nvPr>
            <p:ph type="title"/>
          </p:nvPr>
        </p:nvSpPr>
        <p:spPr>
          <a:xfrm>
            <a:off x="1574801" y="980517"/>
            <a:ext cx="8460983" cy="2698249"/>
          </a:xfrm>
          <a:prstGeom prst="rect">
            <a:avLst/>
          </a:prstGeom>
        </p:spPr>
        <p:txBody>
          <a:bodyPr anchor="ctr" anchorCtr="0"/>
          <a:lstStyle>
            <a:lvl1pPr>
              <a:defRPr sz="4000"/>
            </a:lvl1pPr>
          </a:lstStyle>
          <a:p>
            <a:r>
              <a:rPr lang="pl-PL"/>
              <a:t>Kliknij, aby edytować styl</a:t>
            </a:r>
            <a:endParaRPr lang="en-US" dirty="0"/>
          </a:p>
        </p:txBody>
      </p:sp>
      <p:sp>
        <p:nvSpPr>
          <p:cNvPr id="11" name="Text Placeholder 3"/>
          <p:cNvSpPr>
            <a:spLocks noGrp="1"/>
          </p:cNvSpPr>
          <p:nvPr>
            <p:ph type="body" sz="half" idx="14"/>
          </p:nvPr>
        </p:nvSpPr>
        <p:spPr bwMode="gray">
          <a:xfrm>
            <a:off x="1945945" y="3679987"/>
            <a:ext cx="7725772" cy="342174"/>
          </a:xfrm>
        </p:spPr>
        <p:txBody>
          <a:bodyPr vert="horz" lIns="91440" tIns="45720" rIns="91440" bIns="45720" rtlCol="0" anchor="t">
            <a:normAutofit/>
          </a:bodyPr>
          <a:lstStyle>
            <a:lvl1pPr>
              <a:buNone/>
              <a:defRPr lang="en-US" sz="1400" cap="small" dirty="0">
                <a:solidFill>
                  <a:schemeClr val="tx2">
                    <a:lumMod val="40000"/>
                    <a:lumOff val="60000"/>
                  </a:schemeClr>
                </a:solidFill>
                <a:latin typeface="+mn-lt"/>
              </a:defRPr>
            </a:lvl1pPr>
          </a:lstStyle>
          <a:p>
            <a:pPr marL="0" lvl="0" indent="0">
              <a:buNone/>
            </a:pPr>
            <a:r>
              <a:rPr lang="pl-PL"/>
              <a:t>Kliknij, aby edytować style wzorca tekstu</a:t>
            </a:r>
          </a:p>
        </p:txBody>
      </p:sp>
      <p:sp>
        <p:nvSpPr>
          <p:cNvPr id="10" name="Text Placeholder 3"/>
          <p:cNvSpPr>
            <a:spLocks noGrp="1"/>
          </p:cNvSpPr>
          <p:nvPr>
            <p:ph type="body" sz="half" idx="2"/>
          </p:nvPr>
        </p:nvSpPr>
        <p:spPr>
          <a:xfrm>
            <a:off x="1154954" y="5029198"/>
            <a:ext cx="8825659" cy="997858"/>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8748772B-8FA2-401F-A0A1-A59855EDBC3E}" type="datetimeFigureOut">
              <a:rPr lang="en-US" dirty="0"/>
              <a:t>11/22/2023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23" name="Rectangle 2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Karta nazwy">
    <p:spTree>
      <p:nvGrpSpPr>
        <p:cNvPr id="1" name=""/>
        <p:cNvGrpSpPr/>
        <p:nvPr/>
      </p:nvGrpSpPr>
      <p:grpSpPr>
        <a:xfrm>
          <a:off x="0" y="0"/>
          <a:ext cx="0" cy="0"/>
          <a:chOff x="0" y="0"/>
          <a:chExt cx="0" cy="0"/>
        </a:xfrm>
      </p:grpSpPr>
      <p:grpSp>
        <p:nvGrpSpPr>
          <p:cNvPr id="16" name="Group 15"/>
          <p:cNvGrpSpPr/>
          <p:nvPr/>
        </p:nvGrpSpPr>
        <p:grpSpPr>
          <a:xfrm>
            <a:off x="-1588" y="0"/>
            <a:ext cx="12193588" cy="6861555"/>
            <a:chOff x="-1588" y="0"/>
            <a:chExt cx="12193588" cy="6861555"/>
          </a:xfrm>
        </p:grpSpPr>
        <p:sp>
          <p:nvSpPr>
            <p:cNvPr id="11" name="Rectangle 10"/>
            <p:cNvSpPr/>
            <p:nvPr/>
          </p:nvSpPr>
          <p:spPr>
            <a:xfrm>
              <a:off x="0" y="0"/>
              <a:ext cx="12192000" cy="6858000"/>
            </a:xfrm>
            <a:prstGeom prst="rect">
              <a:avLst/>
            </a:prstGeom>
            <a:blipFill>
              <a:blip r:embed="rId2" cstate="email">
                <a:duotone>
                  <a:schemeClr val="dk2">
                    <a:shade val="69000"/>
                    <a:hueMod val="108000"/>
                    <a:satMod val="164000"/>
                    <a:lumMod val="74000"/>
                  </a:schemeClr>
                  <a:schemeClr val="dk2">
                    <a:tint val="96000"/>
                    <a:hueMod val="88000"/>
                    <a:satMod val="140000"/>
                    <a:lumMod val="13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3525"/>
            <a:ext cx="8865623" cy="1819656"/>
          </a:xfrm>
          <a:prstGeom prst="rect">
            <a:avLst/>
          </a:prstGeom>
        </p:spPr>
        <p:txBody>
          <a:bodyPr anchor="b"/>
          <a:lstStyle>
            <a:lvl1pPr algn="l">
              <a:defRPr sz="4000" b="0" cap="none"/>
            </a:lvl1pPr>
          </a:lstStyle>
          <a:p>
            <a:r>
              <a:rPr lang="pl-PL"/>
              <a:t>Kliknij, aby edytować styl</a:t>
            </a:r>
            <a:endParaRPr lang="en-US" dirty="0"/>
          </a:p>
        </p:txBody>
      </p:sp>
      <p:sp>
        <p:nvSpPr>
          <p:cNvPr id="3" name="Text Placeholder 2"/>
          <p:cNvSpPr>
            <a:spLocks noGrp="1"/>
          </p:cNvSpPr>
          <p:nvPr>
            <p:ph type="body" idx="1"/>
          </p:nvPr>
        </p:nvSpPr>
        <p:spPr>
          <a:xfrm>
            <a:off x="1154954" y="5029200"/>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D3DD5BDE-5A90-4611-82E9-0FC5746D30C5}" type="datetimeFigureOut">
              <a:rPr lang="en-US" dirty="0"/>
              <a:t>11/22/2023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umna">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a:prstGeom prst="rect">
            <a:avLst/>
          </a:prstGeom>
        </p:spPr>
        <p:txBody>
          <a:bodyPr/>
          <a:lstStyle>
            <a:lvl1pPr>
              <a:defRPr sz="3600"/>
            </a:lvl1pPr>
          </a:lstStyle>
          <a:p>
            <a:r>
              <a:rPr lang="pl-PL"/>
              <a:t>Kliknij, aby edytować styl</a:t>
            </a:r>
            <a:endParaRPr lang="en-US" dirty="0"/>
          </a:p>
        </p:txBody>
      </p:sp>
      <p:sp>
        <p:nvSpPr>
          <p:cNvPr id="3" name="Text Placeholder 2"/>
          <p:cNvSpPr>
            <a:spLocks noGrp="1"/>
          </p:cNvSpPr>
          <p:nvPr>
            <p:ph type="body" idx="1"/>
          </p:nvPr>
        </p:nvSpPr>
        <p:spPr>
          <a:xfrm>
            <a:off x="1154954" y="2603500"/>
            <a:ext cx="3129168"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16" name="Text Placeholder 3"/>
          <p:cNvSpPr>
            <a:spLocks noGrp="1"/>
          </p:cNvSpPr>
          <p:nvPr>
            <p:ph type="body" sz="half" idx="15"/>
          </p:nvPr>
        </p:nvSpPr>
        <p:spPr>
          <a:xfrm>
            <a:off x="1154954" y="3179764"/>
            <a:ext cx="3129168" cy="284729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Text Placeholder 4"/>
          <p:cNvSpPr>
            <a:spLocks noGrp="1"/>
          </p:cNvSpPr>
          <p:nvPr>
            <p:ph type="body" sz="quarter" idx="3"/>
          </p:nvPr>
        </p:nvSpPr>
        <p:spPr>
          <a:xfrm>
            <a:off x="4512721" y="2603500"/>
            <a:ext cx="3145380"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19" name="Text Placeholder 3"/>
          <p:cNvSpPr>
            <a:spLocks noGrp="1"/>
          </p:cNvSpPr>
          <p:nvPr>
            <p:ph type="body" sz="half" idx="16"/>
          </p:nvPr>
        </p:nvSpPr>
        <p:spPr>
          <a:xfrm>
            <a:off x="4512721" y="3179764"/>
            <a:ext cx="3145380" cy="284729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14" name="Text Placeholder 4"/>
          <p:cNvSpPr>
            <a:spLocks noGrp="1"/>
          </p:cNvSpPr>
          <p:nvPr>
            <p:ph type="body" sz="quarter" idx="13"/>
          </p:nvPr>
        </p:nvSpPr>
        <p:spPr>
          <a:xfrm>
            <a:off x="7886700" y="2595032"/>
            <a:ext cx="3161029" cy="58473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20" name="Text Placeholder 3"/>
          <p:cNvSpPr>
            <a:spLocks noGrp="1"/>
          </p:cNvSpPr>
          <p:nvPr>
            <p:ph type="body" sz="half" idx="17"/>
          </p:nvPr>
        </p:nvSpPr>
        <p:spPr>
          <a:xfrm>
            <a:off x="7886700" y="3179764"/>
            <a:ext cx="3161029" cy="284729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cxnSp>
        <p:nvCxnSpPr>
          <p:cNvPr id="17" name="Straight Connector 16"/>
          <p:cNvCxnSpPr/>
          <p:nvPr/>
        </p:nvCxnSpPr>
        <p:spPr>
          <a:xfrm>
            <a:off x="4384991" y="2603500"/>
            <a:ext cx="32564" cy="3423554"/>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5824" y="2603500"/>
            <a:ext cx="0" cy="3423554"/>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1ADDA17D-0BEA-4E76-A7FC-F7C188BC48D1}" type="datetimeFigureOut">
              <a:rPr lang="en-US" dirty="0"/>
              <a:t>11/22/2023</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kolumna obrazu">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a:prstGeom prst="rect">
            <a:avLst/>
          </a:prstGeom>
        </p:spPr>
        <p:txBody>
          <a:bodyPr anchor="ctr" anchorCtr="0"/>
          <a:lstStyle>
            <a:lvl1pPr>
              <a:defRPr sz="3600"/>
            </a:lvl1pPr>
          </a:lstStyle>
          <a:p>
            <a:r>
              <a:rPr lang="pl-PL"/>
              <a:t>Kliknij, aby edytować styl</a:t>
            </a:r>
            <a:endParaRPr lang="en-US" dirty="0"/>
          </a:p>
        </p:txBody>
      </p:sp>
      <p:sp>
        <p:nvSpPr>
          <p:cNvPr id="3" name="Text Placeholder 2"/>
          <p:cNvSpPr>
            <a:spLocks noGrp="1"/>
          </p:cNvSpPr>
          <p:nvPr>
            <p:ph type="body" idx="1"/>
          </p:nvPr>
        </p:nvSpPr>
        <p:spPr>
          <a:xfrm>
            <a:off x="1154954" y="4532845"/>
            <a:ext cx="3050438" cy="57626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29" name="Picture Placeholder 2"/>
          <p:cNvSpPr>
            <a:spLocks noGrp="1" noChangeAspect="1"/>
          </p:cNvSpPr>
          <p:nvPr>
            <p:ph type="pic" idx="15"/>
          </p:nvPr>
        </p:nvSpPr>
        <p:spPr>
          <a:xfrm>
            <a:off x="1334552" y="2610916"/>
            <a:ext cx="2691242" cy="1584094"/>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22" name="Text Placeholder 3"/>
          <p:cNvSpPr>
            <a:spLocks noGrp="1"/>
          </p:cNvSpPr>
          <p:nvPr>
            <p:ph type="body" sz="half" idx="18"/>
          </p:nvPr>
        </p:nvSpPr>
        <p:spPr>
          <a:xfrm>
            <a:off x="1154954" y="5109107"/>
            <a:ext cx="3050438"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Text Placeholder 4"/>
          <p:cNvSpPr>
            <a:spLocks noGrp="1"/>
          </p:cNvSpPr>
          <p:nvPr>
            <p:ph type="body" sz="quarter" idx="3"/>
          </p:nvPr>
        </p:nvSpPr>
        <p:spPr>
          <a:xfrm>
            <a:off x="4568865" y="4532842"/>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30" name="Picture Placeholder 2"/>
          <p:cNvSpPr>
            <a:spLocks noGrp="1" noChangeAspect="1"/>
          </p:cNvSpPr>
          <p:nvPr>
            <p:ph type="pic" idx="21"/>
          </p:nvPr>
        </p:nvSpPr>
        <p:spPr>
          <a:xfrm>
            <a:off x="474846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23" name="Text Placeholder 3"/>
          <p:cNvSpPr>
            <a:spLocks noGrp="1"/>
          </p:cNvSpPr>
          <p:nvPr>
            <p:ph type="body" sz="half" idx="19"/>
          </p:nvPr>
        </p:nvSpPr>
        <p:spPr>
          <a:xfrm>
            <a:off x="4568865" y="5109108"/>
            <a:ext cx="3050438" cy="91257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14" name="Text Placeholder 4"/>
          <p:cNvSpPr>
            <a:spLocks noGrp="1"/>
          </p:cNvSpPr>
          <p:nvPr>
            <p:ph type="body" sz="quarter" idx="13"/>
          </p:nvPr>
        </p:nvSpPr>
        <p:spPr>
          <a:xfrm>
            <a:off x="7983433" y="4532842"/>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24" name="Text Placeholder 3"/>
          <p:cNvSpPr>
            <a:spLocks noGrp="1"/>
          </p:cNvSpPr>
          <p:nvPr>
            <p:ph type="body" sz="half" idx="20"/>
          </p:nvPr>
        </p:nvSpPr>
        <p:spPr>
          <a:xfrm>
            <a:off x="7983433" y="5109107"/>
            <a:ext cx="3050438" cy="91794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cxnSp>
        <p:nvCxnSpPr>
          <p:cNvPr id="17" name="Straight Connector 16"/>
          <p:cNvCxnSpPr/>
          <p:nvPr/>
        </p:nvCxnSpPr>
        <p:spPr>
          <a:xfrm>
            <a:off x="4384245" y="2603500"/>
            <a:ext cx="1" cy="3461811"/>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7352" y="2603500"/>
            <a:ext cx="0" cy="3461811"/>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6909AC7D-18CA-4236-82B9-D75EB1D66EAE}" type="datetimeFigureOut">
              <a:rPr lang="en-US" dirty="0"/>
              <a:t>11/22/2023</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a:prstGeom prst="rect">
            <a:avLst/>
          </a:prstGeom>
        </p:spPr>
        <p:txBody>
          <a:bodyPr/>
          <a:lstStyle/>
          <a:p>
            <a:r>
              <a:rPr lang="pl-PL"/>
              <a:t>Kliknij, aby edytować styl</a:t>
            </a:r>
            <a:endParaRPr lang="en-US" dirty="0"/>
          </a:p>
        </p:txBody>
      </p:sp>
      <p:sp>
        <p:nvSpPr>
          <p:cNvPr id="3" name="Vertical Text Placeholder 2"/>
          <p:cNvSpPr>
            <a:spLocks noGrp="1"/>
          </p:cNvSpPr>
          <p:nvPr>
            <p:ph type="body" orient="vert" idx="1"/>
          </p:nvPr>
        </p:nvSpPr>
        <p:spPr>
          <a:xfrm>
            <a:off x="1154954" y="2595033"/>
            <a:ext cx="8825659" cy="3424768"/>
          </a:xfrm>
        </p:spPr>
        <p:txBody>
          <a:bodyPr vert="eaVert" anchor="t" anchorCtr="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5568300E-C023-45CD-A0BE-EDB7A8C6EA8B}" type="datetimeFigureOut">
              <a:rPr lang="en-US" dirty="0"/>
              <a:t>11/22/2023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ytuł pionowy i tekst">
    <p:spTree>
      <p:nvGrpSpPr>
        <p:cNvPr id="1" name=""/>
        <p:cNvGrpSpPr/>
        <p:nvPr/>
      </p:nvGrpSpPr>
      <p:grpSpPr>
        <a:xfrm>
          <a:off x="0" y="0"/>
          <a:ext cx="0" cy="0"/>
          <a:chOff x="0" y="0"/>
          <a:chExt cx="0" cy="0"/>
        </a:xfrm>
      </p:grpSpPr>
      <p:grpSp>
        <p:nvGrpSpPr>
          <p:cNvPr id="8" name="Group 7"/>
          <p:cNvGrpSpPr/>
          <p:nvPr/>
        </p:nvGrpSpPr>
        <p:grpSpPr>
          <a:xfrm>
            <a:off x="-1588" y="0"/>
            <a:ext cx="12193588" cy="6861555"/>
            <a:chOff x="-1588" y="0"/>
            <a:chExt cx="12193588" cy="6861555"/>
          </a:xfrm>
        </p:grpSpPr>
        <p:sp>
          <p:nvSpPr>
            <p:cNvPr id="15" name="Rectangle 14"/>
            <p:cNvSpPr/>
            <p:nvPr/>
          </p:nvSpPr>
          <p:spPr>
            <a:xfrm>
              <a:off x="0" y="0"/>
              <a:ext cx="12192000" cy="6858000"/>
            </a:xfrm>
            <a:prstGeom prst="rect">
              <a:avLst/>
            </a:prstGeom>
            <a:blipFill>
              <a:blip r:embed="rId2" cstate="email">
                <a:duotone>
                  <a:schemeClr val="dk2">
                    <a:shade val="69000"/>
                    <a:hueMod val="108000"/>
                    <a:satMod val="164000"/>
                    <a:lumMod val="74000"/>
                  </a:schemeClr>
                  <a:schemeClr val="dk2">
                    <a:tint val="96000"/>
                    <a:hueMod val="88000"/>
                    <a:satMod val="140000"/>
                    <a:lumMod val="13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Rectangle 12"/>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6"/>
            <a:ext cx="1441567" cy="4748591"/>
          </a:xfrm>
          <a:prstGeom prst="rect">
            <a:avLst/>
          </a:prstGeom>
        </p:spPr>
        <p:txBody>
          <a:bodyPr vert="eaVert" anchor="b" anchorCtr="0"/>
          <a:lstStyle/>
          <a:p>
            <a:r>
              <a:rPr lang="pl-PL"/>
              <a:t>Kliknij, aby edytować styl</a:t>
            </a:r>
            <a:endParaRPr lang="en-US" dirty="0"/>
          </a:p>
        </p:txBody>
      </p:sp>
      <p:sp>
        <p:nvSpPr>
          <p:cNvPr id="3" name="Vertical Text Placeholder 2"/>
          <p:cNvSpPr>
            <a:spLocks noGrp="1"/>
          </p:cNvSpPr>
          <p:nvPr>
            <p:ph type="body" orient="vert" idx="1"/>
          </p:nvPr>
        </p:nvSpPr>
        <p:spPr>
          <a:xfrm>
            <a:off x="1154954" y="1278465"/>
            <a:ext cx="6256025" cy="4748591"/>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3B620EAD-E369-4933-8469-ED7764B56A1B}" type="datetimeFigureOut">
              <a:rPr lang="en-US" dirty="0"/>
              <a:t>11/22/2023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20" name="Rectangle 1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9"/>
            <a:ext cx="8825659" cy="706964"/>
          </a:xfrm>
          <a:prstGeom prst="rect">
            <a:avLst/>
          </a:prstGeom>
        </p:spPr>
        <p:txBody>
          <a:bodyPr anchor="ctr"/>
          <a:lstStyle/>
          <a:p>
            <a:r>
              <a:rPr lang="pl-PL"/>
              <a:t>Kliknij, aby edytować styl</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076C0EF2-9919-473B-8215-8616BAF10692}" type="datetimeFigureOut">
              <a:rPr lang="en-US" dirty="0"/>
              <a:t>11/22/2023</a:t>
            </a:fld>
            <a:endParaRPr lang="en-US" dirty="0"/>
          </a:p>
        </p:txBody>
      </p:sp>
      <p:sp>
        <p:nvSpPr>
          <p:cNvPr id="5" name="Footer Placeholder 4"/>
          <p:cNvSpPr>
            <a:spLocks noGrp="1"/>
          </p:cNvSpPr>
          <p:nvPr>
            <p:ph type="ftr" sz="quarter" idx="11"/>
          </p:nvPr>
        </p:nvSpPr>
        <p:spPr/>
        <p:txBody>
          <a:bodyPr/>
          <a:lstStyle>
            <a:lvl1pPr>
              <a:defRPr sz="1000" b="1"/>
            </a:lvl1p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spTree>
      <p:nvGrpSpPr>
        <p:cNvPr id="1" name=""/>
        <p:cNvGrpSpPr/>
        <p:nvPr/>
      </p:nvGrpSpPr>
      <p:grpSpPr>
        <a:xfrm>
          <a:off x="0" y="0"/>
          <a:ext cx="0" cy="0"/>
          <a:chOff x="0" y="0"/>
          <a:chExt cx="0" cy="0"/>
        </a:xfrm>
      </p:grpSpPr>
      <p:grpSp>
        <p:nvGrpSpPr>
          <p:cNvPr id="17" name="Group 16"/>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 cstate="email">
                <a:duotone>
                  <a:schemeClr val="dk2">
                    <a:shade val="69000"/>
                    <a:hueMod val="108000"/>
                    <a:satMod val="164000"/>
                    <a:lumMod val="74000"/>
                  </a:schemeClr>
                  <a:schemeClr val="dk2">
                    <a:tint val="96000"/>
                    <a:hueMod val="88000"/>
                    <a:satMod val="140000"/>
                    <a:lumMod val="13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Rectangle 8"/>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9192"/>
            <a:ext cx="4343400" cy="2286000"/>
          </a:xfrm>
          <a:prstGeom prst="rect">
            <a:avLst/>
          </a:prstGeom>
        </p:spPr>
        <p:txBody>
          <a:bodyPr anchor="ctr" anchorCtr="0"/>
          <a:lstStyle>
            <a:lvl1pPr algn="l">
              <a:defRPr sz="4000" b="0" cap="none"/>
            </a:lvl1pPr>
          </a:lstStyle>
          <a:p>
            <a:r>
              <a:rPr lang="pl-PL"/>
              <a:t>Kliknij, aby edytować styl</a:t>
            </a:r>
            <a:endParaRPr lang="en-US" dirty="0"/>
          </a:p>
        </p:txBody>
      </p:sp>
      <p:sp>
        <p:nvSpPr>
          <p:cNvPr id="3" name="Text Placeholder 2"/>
          <p:cNvSpPr>
            <a:spLocks noGrp="1"/>
          </p:cNvSpPr>
          <p:nvPr>
            <p:ph type="body" idx="1"/>
          </p:nvPr>
        </p:nvSpPr>
        <p:spPr>
          <a:xfrm>
            <a:off x="6894576" y="2679192"/>
            <a:ext cx="3758184" cy="2286000"/>
          </a:xfrm>
        </p:spPr>
        <p:txBody>
          <a:bodyPr anchor="ctr" anchorCtr="0"/>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A09472EB-AC54-4713-BFC2-BEB621108C63}" type="datetimeFigureOut">
              <a:rPr lang="en-US" dirty="0"/>
              <a:t>11/22/2023</a:t>
            </a:fld>
            <a:endParaRPr lang="en-US" dirty="0"/>
          </a:p>
        </p:txBody>
      </p:sp>
      <p:sp>
        <p:nvSpPr>
          <p:cNvPr id="5" name="Footer Placeholder 4"/>
          <p:cNvSpPr>
            <a:spLocks noGrp="1"/>
          </p:cNvSpPr>
          <p:nvPr>
            <p:ph type="ftr" sz="quarter" idx="11"/>
          </p:nvPr>
        </p:nvSpPr>
        <p:spPr/>
        <p:txBody>
          <a:bodyPr/>
          <a:lstStyle>
            <a:lvl1pPr>
              <a:defRPr sz="1000" b="1"/>
            </a:lvl1pPr>
          </a:lstStyle>
          <a:p>
            <a:r>
              <a:rPr lang="en-US" dirty="0"/>
              <a:t>
              </a:t>
            </a:r>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a:xfrm>
            <a:off x="1154953" y="969264"/>
            <a:ext cx="8825659" cy="704088"/>
          </a:xfrm>
          <a:prstGeom prst="rect">
            <a:avLst/>
          </a:prstGeom>
        </p:spPr>
        <p:txBody>
          <a:bodyPr/>
          <a:lstStyle/>
          <a:p>
            <a:r>
              <a:rPr lang="pl-PL"/>
              <a:t>Kliknij, aby edytować styl</a:t>
            </a:r>
            <a:endParaRPr lang="en-US" dirty="0"/>
          </a:p>
        </p:txBody>
      </p:sp>
      <p:sp>
        <p:nvSpPr>
          <p:cNvPr id="3" name="Content Placeholder 2"/>
          <p:cNvSpPr>
            <a:spLocks noGrp="1"/>
          </p:cNvSpPr>
          <p:nvPr>
            <p:ph sz="half" idx="1"/>
          </p:nvPr>
        </p:nvSpPr>
        <p:spPr>
          <a:xfrm>
            <a:off x="1154954" y="2603500"/>
            <a:ext cx="4828032" cy="3416301"/>
          </a:xfrm>
        </p:spPr>
        <p:txBody>
          <a:bodyPr>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6208776" y="2603500"/>
            <a:ext cx="4828032" cy="3416300"/>
          </a:xfrm>
        </p:spPr>
        <p:txBody>
          <a:bodyPr>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99455A0C-791E-4545-B787-F98AD45CD761}" type="datetimeFigureOut">
              <a:rPr lang="en-US" dirty="0"/>
              <a:t>11/22/2023</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a:xfrm>
            <a:off x="1154954" y="969264"/>
            <a:ext cx="8825659" cy="704088"/>
          </a:xfrm>
          <a:prstGeom prst="rect">
            <a:avLst/>
          </a:prstGeom>
        </p:spPr>
        <p:txBody>
          <a:bodyPr/>
          <a:lstStyle>
            <a:lvl1pPr>
              <a:defRPr/>
            </a:lvl1pPr>
          </a:lstStyle>
          <a:p>
            <a:r>
              <a:rPr lang="pl-PL"/>
              <a:t>Kliknij, aby edytować styl</a:t>
            </a:r>
            <a:endParaRPr lang="en-US" dirty="0"/>
          </a:p>
        </p:txBody>
      </p:sp>
      <p:sp>
        <p:nvSpPr>
          <p:cNvPr id="3" name="Text Placeholder 2"/>
          <p:cNvSpPr>
            <a:spLocks noGrp="1"/>
          </p:cNvSpPr>
          <p:nvPr>
            <p:ph type="body" idx="1"/>
          </p:nvPr>
        </p:nvSpPr>
        <p:spPr>
          <a:xfrm>
            <a:off x="1154954" y="2606040"/>
            <a:ext cx="482803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Content Placeholder 3"/>
          <p:cNvSpPr>
            <a:spLocks noGrp="1"/>
          </p:cNvSpPr>
          <p:nvPr>
            <p:ph sz="half" idx="2"/>
          </p:nvPr>
        </p:nvSpPr>
        <p:spPr>
          <a:xfrm>
            <a:off x="1154954" y="3198448"/>
            <a:ext cx="4828032" cy="2843784"/>
          </a:xfrm>
        </p:spPr>
        <p:txBody>
          <a:bodyPr>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6208776" y="2606040"/>
            <a:ext cx="482803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Content Placeholder 5"/>
          <p:cNvSpPr>
            <a:spLocks noGrp="1"/>
          </p:cNvSpPr>
          <p:nvPr>
            <p:ph sz="quarter" idx="4"/>
          </p:nvPr>
        </p:nvSpPr>
        <p:spPr>
          <a:xfrm>
            <a:off x="6208711" y="3187921"/>
            <a:ext cx="4825160" cy="2854311"/>
          </a:xfrm>
        </p:spPr>
        <p:txBody>
          <a:bodyPr>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42536B77-F4F4-4427-AC4F-9A623798AD82}" type="datetimeFigureOut">
              <a:rPr lang="en-US" dirty="0"/>
              <a:t>11/22/2023</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a:xfrm>
            <a:off x="1152144" y="969264"/>
            <a:ext cx="8825659" cy="704088"/>
          </a:xfrm>
          <a:prstGeom prst="rect">
            <a:avLst/>
          </a:prstGeom>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fld id="{D8BE790C-34EB-4565-8437-CACF4CDB7822}" type="datetimeFigureOut">
              <a:rPr lang="en-US" dirty="0"/>
              <a:t>11/22/2023</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4A4C11-22B8-4A4E-8126-B3AF6B948A8E}" type="datetimeFigureOut">
              <a:rPr lang="en-US" dirty="0"/>
              <a:t>11/22/2023</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6" name="Rectangle 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spTree>
      <p:nvGrpSpPr>
        <p:cNvPr id="1" name=""/>
        <p:cNvGrpSpPr/>
        <p:nvPr/>
      </p:nvGrpSpPr>
      <p:grpSpPr>
        <a:xfrm>
          <a:off x="0" y="0"/>
          <a:ext cx="0" cy="0"/>
          <a:chOff x="0" y="0"/>
          <a:chExt cx="0" cy="0"/>
        </a:xfrm>
      </p:grpSpPr>
      <p:grpSp>
        <p:nvGrpSpPr>
          <p:cNvPr id="18" name="Group 17"/>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 cstate="email">
                <a:duotone>
                  <a:schemeClr val="dk2">
                    <a:shade val="69000"/>
                    <a:hueMod val="108000"/>
                    <a:satMod val="164000"/>
                    <a:lumMod val="74000"/>
                  </a:schemeClr>
                  <a:schemeClr val="dk2">
                    <a:tint val="96000"/>
                    <a:hueMod val="88000"/>
                    <a:satMod val="140000"/>
                    <a:lumMod val="13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3" y="1298448"/>
            <a:ext cx="2793159" cy="1597152"/>
          </a:xfrm>
          <a:prstGeom prst="rect">
            <a:avLst/>
          </a:prstGeom>
        </p:spPr>
        <p:txBody>
          <a:bodyPr anchor="b"/>
          <a:lstStyle>
            <a:lvl1pPr algn="l">
              <a:defRPr sz="2400" b="0"/>
            </a:lvl1pPr>
          </a:lstStyle>
          <a:p>
            <a:r>
              <a:rPr lang="pl-PL"/>
              <a:t>Kliknij, aby edytować styl</a:t>
            </a:r>
            <a:endParaRPr lang="en-US" dirty="0"/>
          </a:p>
        </p:txBody>
      </p:sp>
      <p:sp>
        <p:nvSpPr>
          <p:cNvPr id="3" name="Content Placeholder 2"/>
          <p:cNvSpPr>
            <a:spLocks noGrp="1"/>
          </p:cNvSpPr>
          <p:nvPr>
            <p:ph idx="1"/>
          </p:nvPr>
        </p:nvSpPr>
        <p:spPr>
          <a:xfrm>
            <a:off x="5779008" y="1447800"/>
            <a:ext cx="5195997" cy="4572000"/>
          </a:xfrm>
        </p:spPr>
        <p:txBody>
          <a:bodyPr anchor="ctr">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bwMode="gray">
          <a:xfrm>
            <a:off x="1154953" y="3129280"/>
            <a:ext cx="2793159" cy="2895599"/>
          </a:xfrm>
        </p:spPr>
        <p:txBody>
          <a:bodyPr/>
          <a:lstStyle>
            <a:lvl1pPr marL="0" indent="0">
              <a:buNone/>
              <a:defRPr sz="14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16ED06B6-C816-4861-964D-15A98395707D}" type="datetimeFigureOut">
              <a:rPr lang="en-US" dirty="0"/>
              <a:t>11/22/2023</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grpSp>
        <p:nvGrpSpPr>
          <p:cNvPr id="18" name="Group 17"/>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 cstate="email">
                <a:duotone>
                  <a:schemeClr val="dk2">
                    <a:shade val="69000"/>
                    <a:hueMod val="108000"/>
                    <a:satMod val="164000"/>
                    <a:lumMod val="74000"/>
                  </a:schemeClr>
                  <a:schemeClr val="dk2">
                    <a:tint val="96000"/>
                    <a:hueMod val="88000"/>
                    <a:satMod val="140000"/>
                    <a:lumMod val="13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59" cy="1735668"/>
          </a:xfrm>
          <a:prstGeom prst="rect">
            <a:avLst/>
          </a:prstGeom>
        </p:spPr>
        <p:txBody>
          <a:bodyPr anchor="b">
            <a:normAutofit/>
          </a:bodyPr>
          <a:lstStyle>
            <a:lvl1pPr algn="l">
              <a:defRPr sz="3600" b="0"/>
            </a:lvl1pPr>
          </a:lstStyle>
          <a:p>
            <a:r>
              <a:rPr lang="pl-PL"/>
              <a:t>Kliknij, aby edytować styl</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00B1A8AB-EA7C-4B1B-9D73-E2551851FABE}" type="datetimeFigureOut">
              <a:rPr lang="en-US" dirty="0"/>
              <a:t>11/22/2023</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 name="Group 1"/>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19" cstate="email">
                <a:duotone>
                  <a:schemeClr val="dk2">
                    <a:shade val="69000"/>
                    <a:hueMod val="108000"/>
                    <a:satMod val="164000"/>
                    <a:lumMod val="74000"/>
                  </a:schemeClr>
                  <a:schemeClr val="dk2">
                    <a:tint val="96000"/>
                    <a:hueMod val="88000"/>
                    <a:satMod val="140000"/>
                    <a:lumMod val="13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4"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30"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pl-PL"/>
              <a:t>Kliknij, aby edytować styl</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10652760" y="6391656"/>
            <a:ext cx="990599" cy="304799"/>
          </a:xfrm>
          <a:prstGeom prst="rect">
            <a:avLst/>
          </a:prstGeom>
        </p:spPr>
        <p:txBody>
          <a:bodyPr vert="horz" lIns="91440" tIns="45720" rIns="91440" bIns="45720" rtlCol="0" anchor="ctr" anchorCtr="0"/>
          <a:lstStyle>
            <a:lvl1pPr algn="r">
              <a:defRPr sz="1000" b="1" i="0">
                <a:solidFill>
                  <a:schemeClr val="accent1"/>
                </a:solidFill>
              </a:defRPr>
            </a:lvl1pPr>
          </a:lstStyle>
          <a:p>
            <a:fld id="{90786BE5-D2A3-4BF0-8B30-D7403E61B3DC}" type="datetimeFigureOut">
              <a:rPr lang="en-US" dirty="0"/>
              <a:t>11/22/2023</a:t>
            </a:fld>
            <a:endParaRPr lang="en-US" dirty="0"/>
          </a:p>
        </p:txBody>
      </p:sp>
      <p:sp>
        <p:nvSpPr>
          <p:cNvPr id="5" name="Footer Placeholder 4"/>
          <p:cNvSpPr>
            <a:spLocks noGrp="1"/>
          </p:cNvSpPr>
          <p:nvPr>
            <p:ph type="ftr" sz="quarter" idx="3"/>
          </p:nvPr>
        </p:nvSpPr>
        <p:spPr>
          <a:xfrm>
            <a:off x="557784" y="6391656"/>
            <a:ext cx="3867912" cy="310896"/>
          </a:xfrm>
          <a:prstGeom prst="rect">
            <a:avLst/>
          </a:prstGeom>
        </p:spPr>
        <p:txBody>
          <a:bodyPr vert="horz" lIns="91440" tIns="45720" rIns="91440" bIns="45720" rtlCol="0" anchor="ctr" anchorCtr="0"/>
          <a:lstStyle>
            <a:lvl1pPr algn="l">
              <a:defRPr sz="1000" b="1" i="0">
                <a:solidFill>
                  <a:schemeClr val="accent1"/>
                </a:solidFill>
              </a:defRPr>
            </a:lvl1pPr>
          </a:lstStyle>
          <a:p>
            <a:r>
              <a:rPr lang="en-US" dirty="0"/>
              <a:t>
              </a:t>
            </a:r>
          </a:p>
        </p:txBody>
      </p:sp>
      <p:sp>
        <p:nvSpPr>
          <p:cNvPr id="29" name="Rectangle 2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867719" y="2406423"/>
            <a:ext cx="10362058" cy="1633890"/>
          </a:xfrm>
        </p:spPr>
        <p:txBody>
          <a:bodyPr/>
          <a:lstStyle/>
          <a:p>
            <a:r>
              <a:rPr lang="pl-PL" sz="2400" b="1" dirty="0"/>
              <a:t>Wsparcie osób z niepełnosprawnościami. </a:t>
            </a:r>
            <a:br>
              <a:rPr lang="pl-PL" sz="2400" b="1" dirty="0"/>
            </a:br>
            <a:r>
              <a:rPr lang="pl-PL" sz="2400" b="1" dirty="0"/>
              <a:t>Prezentacja nowych instrumentów dla osób z niepełnosprawnościami rekomendowanych do wdrożenia do systemu.</a:t>
            </a:r>
          </a:p>
        </p:txBody>
      </p:sp>
      <p:sp>
        <p:nvSpPr>
          <p:cNvPr id="4" name="Rectangle 2"/>
          <p:cNvSpPr>
            <a:spLocks noChangeArrowheads="1"/>
          </p:cNvSpPr>
          <p:nvPr/>
        </p:nvSpPr>
        <p:spPr bwMode="auto">
          <a:xfrm>
            <a:off x="3291839" y="201168"/>
            <a:ext cx="12408211" cy="788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pl-PL"/>
          </a:p>
        </p:txBody>
      </p:sp>
      <p:pic>
        <p:nvPicPr>
          <p:cNvPr id="1025" name="image2.png" descr="W stopce widnieją trzy logotypy: Fundusze Europejskie, barwy Rzeczypospolitej Polskiej, Unia Europejska Europejske Fundusze Strukturalne i Inwestycyjne.&#10;Pod logotypami znajduje się nazwa projektu: „Włączenie wyłączonych – aktywne instrumenty wsparcia osób niepełnosprawnych na rynku pracy” &#10;Nr projektu: POWR.02.06.00-00-0065/19&#10;"/>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050210" y="478840"/>
            <a:ext cx="9179567" cy="109920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2808667" y="1587126"/>
            <a:ext cx="13852397"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l-PL" altLang="pl-PL" sz="900" b="0" i="0" u="none" strike="noStrike" cap="none" normalizeH="0" baseline="0" dirty="0">
                <a:ln>
                  <a:noFill/>
                </a:ln>
                <a:solidFill>
                  <a:schemeClr val="bg1"/>
                </a:solidFill>
                <a:effectLst/>
                <a:latin typeface="Arial" panose="020B0604020202020204" pitchFamily="34" charset="0"/>
                <a:ea typeface="Calibri" panose="020F0502020204030204" pitchFamily="34" charset="0"/>
              </a:rPr>
              <a:t>„Włączenie wyłączonych – aktywne instrumenty wsparcia osób niepełnosprawnych na rynku pracy” Nr projektu: POWR.02.06.00-00-0065/19</a:t>
            </a:r>
            <a:endParaRPr kumimoji="0" lang="pl-PL" altLang="pl-PL" sz="800" b="0" i="0" u="none" strike="noStrike" cap="none" normalizeH="0" baseline="0" dirty="0">
              <a:ln>
                <a:noFill/>
              </a:ln>
              <a:solidFill>
                <a:schemeClr val="bg1"/>
              </a:solidFill>
              <a:effectLst/>
              <a:latin typeface="Arial" panose="020B0604020202020204" pitchFamily="34" charset="0"/>
            </a:endParaRPr>
          </a:p>
        </p:txBody>
      </p:sp>
      <p:pic>
        <p:nvPicPr>
          <p:cNvPr id="1028" name="image1.png" descr="Kolejnośc logotypów: znaku Ministerstwa Rodziny i Polityki Społecznej, znak Polskiego Związku Głuchych z siedzibą w Warszawie, znak Polskiej Organizacji Pracodawców Osób Niepełnosprawnych z siedzibą &#10;w Warszawie oraz znak Stowarzyszenia Czas Przestrzeń Tożsamość z siedzibą w Szczecini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91839" y="5564326"/>
            <a:ext cx="5765800" cy="59055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a:spLocks noChangeArrowheads="1"/>
          </p:cNvSpPr>
          <p:nvPr/>
        </p:nvSpPr>
        <p:spPr bwMode="auto">
          <a:xfrm>
            <a:off x="2535810" y="620856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
        <p:nvSpPr>
          <p:cNvPr id="6" name="pole tekstowe 5"/>
          <p:cNvSpPr txBox="1"/>
          <p:nvPr/>
        </p:nvSpPr>
        <p:spPr>
          <a:xfrm>
            <a:off x="867719" y="4501565"/>
            <a:ext cx="10614040" cy="369332"/>
          </a:xfrm>
          <a:prstGeom prst="rect">
            <a:avLst/>
          </a:prstGeom>
          <a:noFill/>
        </p:spPr>
        <p:txBody>
          <a:bodyPr wrap="square" rtlCol="0">
            <a:spAutoFit/>
          </a:bodyPr>
          <a:lstStyle/>
          <a:p>
            <a:r>
              <a:rPr lang="pl-PL" b="1" dirty="0">
                <a:solidFill>
                  <a:schemeClr val="bg1"/>
                </a:solidFill>
              </a:rPr>
              <a:t>Agata </a:t>
            </a:r>
            <a:r>
              <a:rPr lang="pl-PL" b="1" dirty="0" err="1">
                <a:solidFill>
                  <a:schemeClr val="bg1"/>
                </a:solidFill>
              </a:rPr>
              <a:t>Gawska</a:t>
            </a:r>
            <a:r>
              <a:rPr lang="pl-PL" b="1" dirty="0">
                <a:solidFill>
                  <a:schemeClr val="bg1"/>
                </a:solidFill>
              </a:rPr>
              <a:t>, Krzysztof </a:t>
            </a:r>
            <a:r>
              <a:rPr lang="pl-PL" b="1" dirty="0" err="1">
                <a:solidFill>
                  <a:schemeClr val="bg1"/>
                </a:solidFill>
              </a:rPr>
              <a:t>Kotyniewicz</a:t>
            </a:r>
            <a:endParaRPr lang="pl-PL" b="1" dirty="0">
              <a:solidFill>
                <a:schemeClr val="bg1"/>
              </a:solidFill>
            </a:endParaRPr>
          </a:p>
        </p:txBody>
      </p:sp>
    </p:spTree>
    <p:extLst>
      <p:ext uri="{BB962C8B-B14F-4D97-AF65-F5344CB8AC3E}">
        <p14:creationId xmlns:p14="http://schemas.microsoft.com/office/powerpoint/2010/main" val="20614406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3000" dirty="0"/>
              <a:t>INSTRUMENT: KOMPENSACJA I DOSTĘP</a:t>
            </a:r>
          </a:p>
        </p:txBody>
      </p:sp>
      <p:sp>
        <p:nvSpPr>
          <p:cNvPr id="6" name="pole tekstowe 5">
            <a:extLst>
              <a:ext uri="{FF2B5EF4-FFF2-40B4-BE49-F238E27FC236}">
                <a16:creationId xmlns:a16="http://schemas.microsoft.com/office/drawing/2014/main" id="{EC025B78-8DC7-C3F7-E44B-AB8D50805D64}"/>
              </a:ext>
            </a:extLst>
          </p:cNvPr>
          <p:cNvSpPr txBox="1"/>
          <p:nvPr/>
        </p:nvSpPr>
        <p:spPr>
          <a:xfrm>
            <a:off x="769120" y="2371266"/>
            <a:ext cx="9938759" cy="3693319"/>
          </a:xfrm>
          <a:prstGeom prst="rect">
            <a:avLst/>
          </a:prstGeom>
          <a:noFill/>
        </p:spPr>
        <p:txBody>
          <a:bodyPr wrap="square">
            <a:spAutoFit/>
          </a:bodyPr>
          <a:lstStyle/>
          <a:p>
            <a:r>
              <a:rPr lang="pl-PL" dirty="0">
                <a:latin typeface="Calibri" panose="020F0502020204030204" pitchFamily="34" charset="0"/>
                <a:cs typeface="Calibri" panose="020F0502020204030204" pitchFamily="34" charset="0"/>
              </a:rPr>
              <a:t>Pilotaż przebiegał dwuetapowo i miał charakter ekspercko- badawczy. </a:t>
            </a:r>
          </a:p>
          <a:p>
            <a:endParaRPr lang="pl-PL" dirty="0">
              <a:latin typeface="Calibri" panose="020F0502020204030204" pitchFamily="34" charset="0"/>
              <a:cs typeface="Calibri" panose="020F0502020204030204" pitchFamily="34" charset="0"/>
            </a:endParaRPr>
          </a:p>
          <a:p>
            <a:r>
              <a:rPr lang="pl-PL" dirty="0">
                <a:latin typeface="Calibri" panose="020F0502020204030204" pitchFamily="34" charset="0"/>
                <a:cs typeface="Calibri" panose="020F0502020204030204" pitchFamily="34" charset="0"/>
              </a:rPr>
              <a:t>1. W pierwszym etapie realizacji wykonano przez ekspertów i specjalistów zatrudnionych w projekcie analizę </a:t>
            </a:r>
            <a:r>
              <a:rPr lang="pl-PL" dirty="0" err="1">
                <a:latin typeface="Calibri" panose="020F0502020204030204" pitchFamily="34" charset="0"/>
                <a:cs typeface="Calibri" panose="020F0502020204030204" pitchFamily="34" charset="0"/>
              </a:rPr>
              <a:t>desk</a:t>
            </a:r>
            <a:r>
              <a:rPr lang="pl-PL" dirty="0">
                <a:latin typeface="Calibri" panose="020F0502020204030204" pitchFamily="34" charset="0"/>
                <a:cs typeface="Calibri" panose="020F0502020204030204" pitchFamily="34" charset="0"/>
              </a:rPr>
              <a:t> </a:t>
            </a:r>
            <a:r>
              <a:rPr lang="pl-PL" dirty="0" err="1">
                <a:latin typeface="Calibri" panose="020F0502020204030204" pitchFamily="34" charset="0"/>
                <a:cs typeface="Calibri" panose="020F0502020204030204" pitchFamily="34" charset="0"/>
              </a:rPr>
              <a:t>research</a:t>
            </a:r>
            <a:r>
              <a:rPr lang="pl-PL" dirty="0">
                <a:latin typeface="Calibri" panose="020F0502020204030204" pitchFamily="34" charset="0"/>
                <a:cs typeface="Calibri" panose="020F0502020204030204" pitchFamily="34" charset="0"/>
              </a:rPr>
              <a:t>, której założeniem było ustalenie warunków brzegowych dla danego instrumentu          w zakresie możliwych zmian legislacyjnych od czasu przygotowania pierwszej wersji opisu instrumentu. </a:t>
            </a:r>
          </a:p>
          <a:p>
            <a:endParaRPr lang="pl-PL" dirty="0">
              <a:latin typeface="Calibri" panose="020F0502020204030204" pitchFamily="34" charset="0"/>
              <a:cs typeface="Calibri" panose="020F0502020204030204" pitchFamily="34" charset="0"/>
            </a:endParaRPr>
          </a:p>
          <a:p>
            <a:r>
              <a:rPr lang="pl-PL" dirty="0">
                <a:latin typeface="Calibri" panose="020F0502020204030204" pitchFamily="34" charset="0"/>
                <a:cs typeface="Calibri" panose="020F0502020204030204" pitchFamily="34" charset="0"/>
              </a:rPr>
              <a:t>2. W drugim etapie:</a:t>
            </a:r>
          </a:p>
          <a:p>
            <a:r>
              <a:rPr lang="pl-PL" dirty="0">
                <a:latin typeface="Calibri" panose="020F0502020204030204" pitchFamily="34" charset="0"/>
                <a:cs typeface="Calibri" panose="020F0502020204030204" pitchFamily="34" charset="0"/>
              </a:rPr>
              <a:t>•	przeprowadzono badanie ankietowe, które zrealizowano w okresie luty- marzec 2023. </a:t>
            </a:r>
          </a:p>
          <a:p>
            <a:r>
              <a:rPr lang="pl-PL" dirty="0">
                <a:latin typeface="Calibri" panose="020F0502020204030204" pitchFamily="34" charset="0"/>
                <a:cs typeface="Calibri" panose="020F0502020204030204" pitchFamily="34" charset="0"/>
              </a:rPr>
              <a:t>•	zorganizowano i przeprowadzono panel ekspercki w czerwcu 2023, z udziałem min. przedstawicieli osób z niepełnosprawnościami i organizacji pozarządowych, ekspertów środowiska akademickiego oraz przedstawicieli Polskiego Związku Głuchych.</a:t>
            </a:r>
          </a:p>
          <a:p>
            <a:endParaRPr lang="pl-PL" dirty="0"/>
          </a:p>
          <a:p>
            <a:r>
              <a:rPr lang="pl-PL" dirty="0">
                <a:latin typeface="Calibri" panose="020F0502020204030204" pitchFamily="34" charset="0"/>
                <a:cs typeface="Calibri" panose="020F0502020204030204" pitchFamily="34" charset="0"/>
              </a:rPr>
              <a:t>Na tej podstawie przygotowano wytyczne do wdrożenia instrumentu.</a:t>
            </a:r>
          </a:p>
        </p:txBody>
      </p:sp>
    </p:spTree>
    <p:extLst>
      <p:ext uri="{BB962C8B-B14F-4D97-AF65-F5344CB8AC3E}">
        <p14:creationId xmlns:p14="http://schemas.microsoft.com/office/powerpoint/2010/main" val="6190901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3000" dirty="0"/>
              <a:t>INSTRUMENT: KOMPENSACJA I DOSTĘP</a:t>
            </a:r>
          </a:p>
        </p:txBody>
      </p:sp>
      <p:sp>
        <p:nvSpPr>
          <p:cNvPr id="8" name="Prostokąt 7"/>
          <p:cNvSpPr/>
          <p:nvPr/>
        </p:nvSpPr>
        <p:spPr>
          <a:xfrm>
            <a:off x="931492" y="2892643"/>
            <a:ext cx="9537105" cy="1711366"/>
          </a:xfrm>
          <a:prstGeom prst="rect">
            <a:avLst/>
          </a:prstGeom>
        </p:spPr>
        <p:txBody>
          <a:bodyPr wrap="square">
            <a:spAutoFit/>
          </a:bodyPr>
          <a:lstStyle/>
          <a:p>
            <a:pPr>
              <a:lnSpc>
                <a:spcPct val="150000"/>
              </a:lnSpc>
              <a:spcAft>
                <a:spcPts val="0"/>
              </a:spcAft>
            </a:pPr>
            <a:r>
              <a:rPr lang="pl-PL" dirty="0">
                <a:latin typeface="Calibri" panose="020F0502020204030204" pitchFamily="34" charset="0"/>
                <a:ea typeface="Calibri" panose="020F0502020204030204" pitchFamily="34" charset="0"/>
                <a:cs typeface="Times New Roman" panose="02020603050405020304" pitchFamily="18" charset="0"/>
              </a:rPr>
              <a:t>Niespełna 40% badanych </a:t>
            </a:r>
            <a:r>
              <a:rPr lang="pl-PL" b="1" dirty="0">
                <a:latin typeface="Calibri" panose="020F0502020204030204" pitchFamily="34" charset="0"/>
                <a:ea typeface="Calibri" panose="020F0502020204030204" pitchFamily="34" charset="0"/>
                <a:cs typeface="Times New Roman" panose="02020603050405020304" pitchFamily="18" charset="0"/>
              </a:rPr>
              <a:t>uważa, że zna dobrze zasady </a:t>
            </a:r>
            <a:r>
              <a:rPr lang="pl-PL" dirty="0">
                <a:latin typeface="Calibri" panose="020F0502020204030204" pitchFamily="34" charset="0"/>
                <a:ea typeface="Calibri" panose="020F0502020204030204" pitchFamily="34" charset="0"/>
                <a:cs typeface="Times New Roman" panose="02020603050405020304" pitchFamily="18" charset="0"/>
              </a:rPr>
              <a:t>jakie dotyczą możliwości zarobkowania, kiedy osoba pobiera rentę socjalną. </a:t>
            </a:r>
          </a:p>
          <a:p>
            <a:pPr>
              <a:lnSpc>
                <a:spcPct val="150000"/>
              </a:lnSpc>
              <a:spcAft>
                <a:spcPts val="0"/>
              </a:spcAft>
            </a:pPr>
            <a:r>
              <a:rPr lang="pl-PL" dirty="0">
                <a:latin typeface="Calibri" panose="020F0502020204030204" pitchFamily="34" charset="0"/>
                <a:ea typeface="Calibri" panose="020F0502020204030204" pitchFamily="34" charset="0"/>
                <a:cs typeface="Times New Roman" panose="02020603050405020304" pitchFamily="18" charset="0"/>
              </a:rPr>
              <a:t>Liczna grupa badanych (31%) </a:t>
            </a:r>
            <a:r>
              <a:rPr lang="pl-PL" b="1" dirty="0">
                <a:latin typeface="Calibri" panose="020F0502020204030204" pitchFamily="34" charset="0"/>
                <a:ea typeface="Calibri" panose="020F0502020204030204" pitchFamily="34" charset="0"/>
                <a:cs typeface="Times New Roman" panose="02020603050405020304" pitchFamily="18" charset="0"/>
              </a:rPr>
              <a:t>wskazuje, że nie zna tych zasad</a:t>
            </a:r>
            <a:r>
              <a:rPr lang="pl-PL" dirty="0">
                <a:latin typeface="Calibri" panose="020F0502020204030204" pitchFamily="34" charset="0"/>
                <a:ea typeface="Calibri" panose="020F0502020204030204" pitchFamily="34" charset="0"/>
                <a:cs typeface="Times New Roman" panose="02020603050405020304" pitchFamily="18" charset="0"/>
              </a:rPr>
              <a:t>, tyle samo osób wskazuje, że zasady zna, ale tylko częściowo.</a:t>
            </a:r>
            <a:endParaRPr lang="pl-PL"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771335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3000" dirty="0"/>
              <a:t>INSTRUMENT: KOMPENSACJA I DOSTĘP</a:t>
            </a:r>
          </a:p>
        </p:txBody>
      </p:sp>
      <p:sp>
        <p:nvSpPr>
          <p:cNvPr id="4" name="Rectangle 2"/>
          <p:cNvSpPr>
            <a:spLocks noChangeArrowheads="1"/>
          </p:cNvSpPr>
          <p:nvPr/>
        </p:nvSpPr>
        <p:spPr bwMode="auto">
          <a:xfrm>
            <a:off x="1998263" y="2858212"/>
            <a:ext cx="6004464" cy="5026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25392"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l-PL" altLang="pl-PL" sz="1300" b="0" i="0" u="sng" strike="noStrike" cap="none" normalizeH="0" baseline="0" dirty="0" bmk="_Toc134781024">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Możliwość podejmowania zatrudnienia przez osobę pobierającą rentę socjalną (N=94)</a:t>
            </a:r>
            <a:endParaRPr kumimoji="0" lang="pl-PL" altLang="pl-PL" sz="1300" b="0" i="0" u="sng"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altLang="pl-PL" sz="1800" b="0" i="0" u="none" strike="noStrike" cap="none" normalizeH="0" baseline="0" dirty="0">
              <a:ln>
                <a:noFill/>
              </a:ln>
              <a:solidFill>
                <a:schemeClr val="tx1"/>
              </a:solidFill>
              <a:effectLst/>
              <a:latin typeface="Arial" panose="020B0604020202020204" pitchFamily="34" charset="0"/>
            </a:endParaRPr>
          </a:p>
        </p:txBody>
      </p:sp>
      <p:graphicFrame>
        <p:nvGraphicFramePr>
          <p:cNvPr id="5" name="Wykres 4" descr="Tak 87%&#10;Nie 3%&#10;Nie wiem 10%&#10;" title="Możliwość podejmowania zatrudnienia przez osobę pobierającą rentę socjalną (N=94)"/>
          <p:cNvGraphicFramePr/>
          <p:nvPr>
            <p:extLst>
              <p:ext uri="{D42A27DB-BD31-4B8C-83A1-F6EECF244321}">
                <p14:modId xmlns:p14="http://schemas.microsoft.com/office/powerpoint/2010/main" val="369583398"/>
              </p:ext>
            </p:extLst>
          </p:nvPr>
        </p:nvGraphicFramePr>
        <p:xfrm>
          <a:off x="2517645" y="3748613"/>
          <a:ext cx="4965700" cy="27082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359859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3000" dirty="0"/>
              <a:t>INSTRUMENT: KOMPENSACJA I DOSTĘP</a:t>
            </a:r>
          </a:p>
        </p:txBody>
      </p:sp>
      <p:sp>
        <p:nvSpPr>
          <p:cNvPr id="4" name="Rectangle 2"/>
          <p:cNvSpPr>
            <a:spLocks noChangeArrowheads="1"/>
          </p:cNvSpPr>
          <p:nvPr/>
        </p:nvSpPr>
        <p:spPr bwMode="auto">
          <a:xfrm>
            <a:off x="3154680" y="2747885"/>
            <a:ext cx="6058518" cy="5026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25392" rIns="91440" bIns="0" numCol="1" anchor="ctr" anchorCtr="0" compatLnSpc="1">
            <a:prstTxWarp prst="textNoShape">
              <a:avLst/>
            </a:prstTxWarp>
            <a:spAutoFit/>
          </a:bodyPr>
          <a:lstStyle/>
          <a:p>
            <a:r>
              <a:rPr lang="pl-PL" sz="1300" u="sng" dirty="0">
                <a:latin typeface="Calibri" panose="020F0502020204030204" pitchFamily="34" charset="0"/>
                <a:cs typeface="Calibri" panose="020F0502020204030204" pitchFamily="34" charset="0"/>
              </a:rPr>
              <a:t>Ocena wpływu faktu pobierania renty na decyzje o podejmowaniu zatrudnienia (N=94)</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altLang="pl-PL" sz="180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graphicFrame>
        <p:nvGraphicFramePr>
          <p:cNvPr id="6" name="Wykres 5" descr="renta ma bardzo duży wpływ 29%&#10;renta ma wpływ, ale niewielki 22%&#10;renta nie ma wpływu 33%&#10;nie wiem 16%&#10;" title="Ocena wpływu faktu pobierania renty na decyzje o podejmowaniu zatrudnienia (N=94)"/>
          <p:cNvGraphicFramePr/>
          <p:nvPr/>
        </p:nvGraphicFramePr>
        <p:xfrm>
          <a:off x="3005328" y="3419856"/>
          <a:ext cx="6650736" cy="2743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178411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3000" dirty="0"/>
              <a:t>INSTRUMENT: KOMPENSACJA I DOSTĘP</a:t>
            </a:r>
          </a:p>
        </p:txBody>
      </p:sp>
      <p:sp>
        <p:nvSpPr>
          <p:cNvPr id="4" name="Rectangle 2"/>
          <p:cNvSpPr>
            <a:spLocks noChangeArrowheads="1"/>
          </p:cNvSpPr>
          <p:nvPr/>
        </p:nvSpPr>
        <p:spPr bwMode="auto">
          <a:xfrm>
            <a:off x="1645920" y="2622880"/>
            <a:ext cx="9616607" cy="8258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25392" rIns="91440" bIns="0" numCol="1" anchor="ctr" anchorCtr="0" compatLnSpc="1">
            <a:prstTxWarp prst="textNoShape">
              <a:avLst/>
            </a:prstTxWarp>
            <a:spAutoFit/>
          </a:bodyPr>
          <a:lstStyle/>
          <a:p>
            <a:r>
              <a:rPr lang="pl-PL" sz="1300" dirty="0">
                <a:latin typeface="Calibri" panose="020F0502020204030204" pitchFamily="34" charset="0"/>
                <a:cs typeface="Calibri" panose="020F0502020204030204" pitchFamily="34" charset="0"/>
              </a:rPr>
              <a:t>Rozkład odpowiedzi na pytanie;</a:t>
            </a:r>
          </a:p>
          <a:p>
            <a:r>
              <a:rPr lang="pl-PL" sz="1300" dirty="0">
                <a:latin typeface="Calibri" panose="020F0502020204030204" pitchFamily="34" charset="0"/>
                <a:cs typeface="Calibri" panose="020F0502020204030204" pitchFamily="34" charset="0"/>
              </a:rPr>
              <a:t>„Jeśli osoba z niepełnosprawnością pracuje, to powinna mieć taki sam dostęp do możliwości dofinansowania niezbędnych dla niej pomocy, </a:t>
            </a:r>
            <a:br>
              <a:rPr lang="pl-PL" sz="1300" dirty="0">
                <a:latin typeface="Calibri" panose="020F0502020204030204" pitchFamily="34" charset="0"/>
                <a:cs typeface="Calibri" panose="020F0502020204030204" pitchFamily="34" charset="0"/>
              </a:rPr>
            </a:br>
            <a:r>
              <a:rPr lang="pl-PL" sz="1300" dirty="0">
                <a:latin typeface="Calibri" panose="020F0502020204030204" pitchFamily="34" charset="0"/>
                <a:cs typeface="Calibri" panose="020F0502020204030204" pitchFamily="34" charset="0"/>
              </a:rPr>
              <a:t>jak osoba niepracująca?” (N=94)</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altLang="pl-PL" sz="1300" i="0"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graphicFrame>
        <p:nvGraphicFramePr>
          <p:cNvPr id="5" name="Wykres 4" descr="&quot;Tak, państwo powinno wspierać wszystkie osoby z&#10;niepełnosprawnościami&quot; 91%&#10;&quot;Tak, ale to wsparcie powinno być mniejsze niż&#10;dla niepracujących&quot; 6%&#10;&quot;Nie, jeśli osoba pracuje powinna sama&#10;sfinansować swoje potrzeby&quot; 3%&#10;" title="Rozkład odpowiedzi na pytanie „Jeśli osoba z niepełnosprawnością pracuje, to"/>
          <p:cNvGraphicFramePr/>
          <p:nvPr/>
        </p:nvGraphicFramePr>
        <p:xfrm>
          <a:off x="2267648" y="3383280"/>
          <a:ext cx="7031800" cy="2743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298685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3000" dirty="0"/>
              <a:t>INSTRUMENT: KOMPENSACJA I DOSTĘP</a:t>
            </a:r>
          </a:p>
        </p:txBody>
      </p:sp>
      <p:sp>
        <p:nvSpPr>
          <p:cNvPr id="6" name="pole tekstowe 5">
            <a:extLst>
              <a:ext uri="{FF2B5EF4-FFF2-40B4-BE49-F238E27FC236}">
                <a16:creationId xmlns:a16="http://schemas.microsoft.com/office/drawing/2014/main" id="{B6D8AAA2-1BD9-2EBC-218E-29431F662E93}"/>
              </a:ext>
            </a:extLst>
          </p:cNvPr>
          <p:cNvSpPr txBox="1"/>
          <p:nvPr/>
        </p:nvSpPr>
        <p:spPr>
          <a:xfrm>
            <a:off x="640935" y="2268428"/>
            <a:ext cx="10673697" cy="3788858"/>
          </a:xfrm>
          <a:prstGeom prst="rect">
            <a:avLst/>
          </a:prstGeom>
          <a:noFill/>
        </p:spPr>
        <p:txBody>
          <a:bodyPr wrap="square">
            <a:spAutoFit/>
          </a:bodyPr>
          <a:lstStyle/>
          <a:p>
            <a:pPr>
              <a:lnSpc>
                <a:spcPct val="150000"/>
              </a:lnSpc>
            </a:pPr>
            <a:r>
              <a:rPr lang="pl-PL" dirty="0">
                <a:latin typeface="Calibri" panose="020F0502020204030204" pitchFamily="34" charset="0"/>
                <a:cs typeface="Calibri" panose="020F0502020204030204" pitchFamily="34" charset="0"/>
              </a:rPr>
              <a:t>Uczestnicy badania ilościowego, jak i ekspertki i eksperci uczestniczący w badaniu jakościowym oraz zespół projektu zgodzili się co do tego, że likwidacja pułapki rentowej jak i świadczeniowej jest pożądanym kierunkiem zmian. Proponowane zmiany będą bowiem stanowić bodziec do aktywności zawodowej wśród osób nieaktywnych, jak również  poprawią sytuację już pracujących osób z niepełnosprawnością. </a:t>
            </a:r>
          </a:p>
          <a:p>
            <a:pPr>
              <a:lnSpc>
                <a:spcPct val="150000"/>
              </a:lnSpc>
            </a:pPr>
            <a:endParaRPr lang="pl-PL" dirty="0">
              <a:latin typeface="Calibri" panose="020F0502020204030204" pitchFamily="34" charset="0"/>
              <a:cs typeface="Calibri" panose="020F0502020204030204" pitchFamily="34" charset="0"/>
            </a:endParaRPr>
          </a:p>
          <a:p>
            <a:pPr>
              <a:lnSpc>
                <a:spcPct val="150000"/>
              </a:lnSpc>
            </a:pPr>
            <a:r>
              <a:rPr lang="pl-PL" dirty="0">
                <a:latin typeface="Calibri" panose="020F0502020204030204" pitchFamily="34" charset="0"/>
                <a:cs typeface="Calibri" panose="020F0502020204030204" pitchFamily="34" charset="0"/>
              </a:rPr>
              <a:t>Wśród potencjalnych konsekwencji wprowadzenia rozwiązania wskazywano takie zjawiska jak możliwość awansu, szanse na lepsze wynagrodzenie czy możliwość znalezienia pracy bardziej dopasowanej do potrzeb. Przewidywaną konsekwencją wprowadzenia rozwiązań jest poprawa sytuacji osób z niepełnosprawnością na rynku pracy. </a:t>
            </a:r>
          </a:p>
        </p:txBody>
      </p:sp>
    </p:spTree>
    <p:extLst>
      <p:ext uri="{BB962C8B-B14F-4D97-AF65-F5344CB8AC3E}">
        <p14:creationId xmlns:p14="http://schemas.microsoft.com/office/powerpoint/2010/main" val="34182947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3532169" y="2874197"/>
            <a:ext cx="10362058" cy="1633890"/>
          </a:xfrm>
        </p:spPr>
        <p:txBody>
          <a:bodyPr/>
          <a:lstStyle/>
          <a:p>
            <a:br>
              <a:rPr lang="pl-PL" sz="3000" dirty="0"/>
            </a:br>
            <a:br>
              <a:rPr lang="pl-PL" sz="3000" dirty="0"/>
            </a:br>
            <a:r>
              <a:rPr lang="pl-PL" sz="3000" b="1" dirty="0">
                <a:solidFill>
                  <a:schemeClr val="bg1"/>
                </a:solidFill>
              </a:rPr>
              <a:t>Moje Dostępne Miejsce Pracy</a:t>
            </a:r>
            <a:br>
              <a:rPr lang="pl-PL" sz="3000" b="1" dirty="0">
                <a:solidFill>
                  <a:schemeClr val="bg1"/>
                </a:solidFill>
              </a:rPr>
            </a:br>
            <a:br>
              <a:rPr lang="pl-PL" sz="3000" b="1" dirty="0">
                <a:solidFill>
                  <a:schemeClr val="bg1"/>
                </a:solidFill>
              </a:rPr>
            </a:br>
            <a:r>
              <a:rPr lang="pl-PL" sz="3000" b="1" dirty="0">
                <a:solidFill>
                  <a:schemeClr val="bg1"/>
                </a:solidFill>
              </a:rPr>
              <a:t>ZAŁOŻENIA</a:t>
            </a:r>
            <a:br>
              <a:rPr lang="pl-PL" sz="3000" b="1" dirty="0">
                <a:solidFill>
                  <a:schemeClr val="bg1"/>
                </a:solidFill>
              </a:rPr>
            </a:br>
            <a:endParaRPr lang="pl-PL" sz="3000" dirty="0"/>
          </a:p>
        </p:txBody>
      </p:sp>
      <p:sp>
        <p:nvSpPr>
          <p:cNvPr id="4" name="Rectangle 2"/>
          <p:cNvSpPr>
            <a:spLocks noChangeArrowheads="1"/>
          </p:cNvSpPr>
          <p:nvPr/>
        </p:nvSpPr>
        <p:spPr bwMode="auto">
          <a:xfrm>
            <a:off x="3291839" y="201168"/>
            <a:ext cx="12408211" cy="788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pl-PL"/>
          </a:p>
        </p:txBody>
      </p:sp>
      <p:sp>
        <p:nvSpPr>
          <p:cNvPr id="7" name="Rectangle 6"/>
          <p:cNvSpPr>
            <a:spLocks noChangeArrowheads="1"/>
          </p:cNvSpPr>
          <p:nvPr/>
        </p:nvSpPr>
        <p:spPr bwMode="auto">
          <a:xfrm>
            <a:off x="2535810" y="620856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Tree>
    <p:extLst>
      <p:ext uri="{BB962C8B-B14F-4D97-AF65-F5344CB8AC3E}">
        <p14:creationId xmlns:p14="http://schemas.microsoft.com/office/powerpoint/2010/main" val="21226790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3000" dirty="0"/>
              <a:t>INSTRUMENT: MOJE DOSTĘPNE MIEJSCE PRACY</a:t>
            </a:r>
          </a:p>
        </p:txBody>
      </p:sp>
      <p:sp>
        <p:nvSpPr>
          <p:cNvPr id="3" name="pole tekstowe 2"/>
          <p:cNvSpPr txBox="1"/>
          <p:nvPr/>
        </p:nvSpPr>
        <p:spPr>
          <a:xfrm>
            <a:off x="557785" y="2922309"/>
            <a:ext cx="10603552" cy="1754326"/>
          </a:xfrm>
          <a:prstGeom prst="rect">
            <a:avLst/>
          </a:prstGeom>
          <a:noFill/>
        </p:spPr>
        <p:txBody>
          <a:bodyPr wrap="square" rtlCol="0">
            <a:spAutoFit/>
          </a:bodyPr>
          <a:lstStyle/>
          <a:p>
            <a:r>
              <a:rPr lang="pl-PL" dirty="0">
                <a:latin typeface="Calibri" panose="020F0502020204030204" pitchFamily="34" charset="0"/>
                <a:cs typeface="Calibri" panose="020F0502020204030204" pitchFamily="34" charset="0"/>
              </a:rPr>
              <a:t>ISTOTA NOWEGO INSTRUMENTU - CEL INSTRUMENTU:</a:t>
            </a:r>
          </a:p>
          <a:p>
            <a:endParaRPr lang="pl-PL" dirty="0">
              <a:latin typeface="Calibri" panose="020F0502020204030204" pitchFamily="34" charset="0"/>
              <a:cs typeface="Calibri" panose="020F0502020204030204" pitchFamily="34" charset="0"/>
            </a:endParaRPr>
          </a:p>
          <a:p>
            <a:r>
              <a:rPr lang="pl-PL" dirty="0">
                <a:latin typeface="Calibri" panose="020F0502020204030204" pitchFamily="34" charset="0"/>
                <a:cs typeface="Calibri" panose="020F0502020204030204" pitchFamily="34" charset="0"/>
              </a:rPr>
              <a:t>Celem instrumentu Moje Dostępne Miejsce Pracy jest dostosowanie miejsca pracy osoby z niepełnosprawnością do jej indywidualnych potrzeb poprzez dofinansowanie zakupu sprzętu, urządzeń i oprogramowania, technologii asystujących i kompensacyjnych, w celu indywidualnego wyposażenia stanowiska pracy.</a:t>
            </a:r>
          </a:p>
          <a:p>
            <a:endParaRPr lang="pl-PL"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249813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3000" dirty="0"/>
              <a:t>INSTRUMENT: MOJE DOSTĘPNE MIEJSCE PRACY</a:t>
            </a:r>
          </a:p>
        </p:txBody>
      </p:sp>
      <p:sp>
        <p:nvSpPr>
          <p:cNvPr id="3" name="pole tekstowe 2"/>
          <p:cNvSpPr txBox="1"/>
          <p:nvPr/>
        </p:nvSpPr>
        <p:spPr>
          <a:xfrm>
            <a:off x="566929" y="2413261"/>
            <a:ext cx="10528420" cy="3416320"/>
          </a:xfrm>
          <a:prstGeom prst="rect">
            <a:avLst/>
          </a:prstGeom>
          <a:noFill/>
        </p:spPr>
        <p:txBody>
          <a:bodyPr wrap="square" rtlCol="0">
            <a:spAutoFit/>
          </a:bodyPr>
          <a:lstStyle/>
          <a:p>
            <a:r>
              <a:rPr lang="pl-PL" dirty="0">
                <a:latin typeface="Calibri" panose="020F0502020204030204" pitchFamily="34" charset="0"/>
                <a:cs typeface="Calibri" panose="020F0502020204030204" pitchFamily="34" charset="0"/>
              </a:rPr>
              <a:t>ISTOTA NOWEGO INSTRUMENTU - ZAŁOŻENIA INSTRUMENTU: </a:t>
            </a:r>
          </a:p>
          <a:p>
            <a:endParaRPr lang="pl-PL" dirty="0">
              <a:latin typeface="Calibri" panose="020F0502020204030204" pitchFamily="34" charset="0"/>
              <a:cs typeface="Calibri" panose="020F0502020204030204" pitchFamily="34" charset="0"/>
            </a:endParaRPr>
          </a:p>
          <a:p>
            <a:r>
              <a:rPr lang="pl-PL" dirty="0">
                <a:latin typeface="Calibri" panose="020F0502020204030204" pitchFamily="34" charset="0"/>
                <a:cs typeface="Calibri" panose="020F0502020204030204" pitchFamily="34" charset="0"/>
              </a:rPr>
              <a:t>Przedmiotem finansowania jest </a:t>
            </a:r>
            <a:r>
              <a:rPr lang="pl-PL" b="1" dirty="0">
                <a:latin typeface="Calibri" panose="020F0502020204030204" pitchFamily="34" charset="0"/>
                <a:cs typeface="Calibri" panose="020F0502020204030204" pitchFamily="34" charset="0"/>
              </a:rPr>
              <a:t>indywidualnie dopasowany </a:t>
            </a:r>
            <a:r>
              <a:rPr lang="pl-PL" dirty="0">
                <a:latin typeface="Calibri" panose="020F0502020204030204" pitchFamily="34" charset="0"/>
                <a:cs typeface="Calibri" panose="020F0502020204030204" pitchFamily="34" charset="0"/>
              </a:rPr>
              <a:t>sprzęt zwiększający efektywność wykonywania pracy przez daną osobę, posiadający następujące cechy: </a:t>
            </a:r>
          </a:p>
          <a:p>
            <a:pPr marL="285750" lvl="0" indent="-285750">
              <a:buFont typeface="Arial" panose="020B0604020202020204" pitchFamily="34" charset="0"/>
              <a:buChar char="•"/>
            </a:pPr>
            <a:r>
              <a:rPr lang="pl-PL" dirty="0">
                <a:latin typeface="Calibri" panose="020F0502020204030204" pitchFamily="34" charset="0"/>
                <a:cs typeface="Calibri" panose="020F0502020204030204" pitchFamily="34" charset="0"/>
              </a:rPr>
              <a:t>indywidualne dopasowanie do potrzeb i możliwości osoby z niepełnosprawnością, </a:t>
            </a:r>
          </a:p>
          <a:p>
            <a:pPr marL="285750" lvl="0" indent="-285750">
              <a:buFont typeface="Arial" panose="020B0604020202020204" pitchFamily="34" charset="0"/>
              <a:buChar char="•"/>
            </a:pPr>
            <a:r>
              <a:rPr lang="pl-PL" dirty="0">
                <a:latin typeface="Calibri" panose="020F0502020204030204" pitchFamily="34" charset="0"/>
                <a:cs typeface="Calibri" panose="020F0502020204030204" pitchFamily="34" charset="0"/>
              </a:rPr>
              <a:t>możliwość wykorzystania na różnych stanowiskach pracy (u tego samego lub różnych pracodawców), </a:t>
            </a:r>
          </a:p>
          <a:p>
            <a:pPr marL="285750" lvl="0" indent="-285750">
              <a:buFont typeface="Arial" panose="020B0604020202020204" pitchFamily="34" charset="0"/>
              <a:buChar char="•"/>
            </a:pPr>
            <a:r>
              <a:rPr lang="pl-PL" dirty="0">
                <a:latin typeface="Calibri" panose="020F0502020204030204" pitchFamily="34" charset="0"/>
                <a:cs typeface="Calibri" panose="020F0502020204030204" pitchFamily="34" charset="0"/>
              </a:rPr>
              <a:t>możliwość łatwego przeniesienia z jednego na inne miejsce pracy w obrębie jednego lub różnych pracodawców, </a:t>
            </a:r>
          </a:p>
          <a:p>
            <a:pPr marL="285750" indent="-285750">
              <a:buFont typeface="Arial" panose="020B0604020202020204" pitchFamily="34" charset="0"/>
              <a:buChar char="•"/>
            </a:pPr>
            <a:r>
              <a:rPr lang="pl-PL" dirty="0">
                <a:latin typeface="Calibri" panose="020F0502020204030204" pitchFamily="34" charset="0"/>
                <a:cs typeface="Calibri" panose="020F0502020204030204" pitchFamily="34" charset="0"/>
              </a:rPr>
              <a:t>powinien wspierać mobilność (rozumianą jako możliwość awansu lub zmiany pracy) i elastyczność danej osoby na rynku pracy.</a:t>
            </a:r>
          </a:p>
          <a:p>
            <a:endParaRPr lang="pl-PL" dirty="0">
              <a:latin typeface="Calibri" panose="020F0502020204030204" pitchFamily="34" charset="0"/>
              <a:cs typeface="Calibri" panose="020F0502020204030204" pitchFamily="34" charset="0"/>
            </a:endParaRPr>
          </a:p>
          <a:p>
            <a:r>
              <a:rPr lang="pl-PL" dirty="0">
                <a:latin typeface="Calibri" panose="020F0502020204030204" pitchFamily="34" charset="0"/>
                <a:cs typeface="Calibri" panose="020F0502020204030204" pitchFamily="34" charset="0"/>
              </a:rPr>
              <a:t>(Przygotowany został specjalny katalog sprzętu, który jest wskazówką i podpowiedzią dla osób wnioskujących)</a:t>
            </a:r>
          </a:p>
        </p:txBody>
      </p:sp>
    </p:spTree>
    <p:extLst>
      <p:ext uri="{BB962C8B-B14F-4D97-AF65-F5344CB8AC3E}">
        <p14:creationId xmlns:p14="http://schemas.microsoft.com/office/powerpoint/2010/main" val="39922702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3000" dirty="0"/>
              <a:t>INSTRUMENT: MOJE DOSTĘPNE MIEJSCE PRACY</a:t>
            </a:r>
          </a:p>
        </p:txBody>
      </p:sp>
      <p:sp>
        <p:nvSpPr>
          <p:cNvPr id="3" name="pole tekstowe 2"/>
          <p:cNvSpPr txBox="1"/>
          <p:nvPr/>
        </p:nvSpPr>
        <p:spPr>
          <a:xfrm>
            <a:off x="566928" y="2413261"/>
            <a:ext cx="11269471" cy="3693319"/>
          </a:xfrm>
          <a:prstGeom prst="rect">
            <a:avLst/>
          </a:prstGeom>
          <a:noFill/>
        </p:spPr>
        <p:txBody>
          <a:bodyPr wrap="square" rtlCol="0">
            <a:spAutoFit/>
          </a:bodyPr>
          <a:lstStyle/>
          <a:p>
            <a:r>
              <a:rPr lang="pl-PL" dirty="0">
                <a:latin typeface="Calibri" panose="020F0502020204030204" pitchFamily="34" charset="0"/>
                <a:cs typeface="Calibri" panose="020F0502020204030204" pitchFamily="34" charset="0"/>
              </a:rPr>
              <a:t>ISTOTA NOWEGO INSTRUMENTU - WYSOKOŚĆ DOFINANSOWANIA: </a:t>
            </a:r>
          </a:p>
          <a:p>
            <a:endParaRPr lang="pl-PL" dirty="0">
              <a:latin typeface="Calibri" panose="020F0502020204030204" pitchFamily="34" charset="0"/>
              <a:cs typeface="Calibri" panose="020F0502020204030204" pitchFamily="34" charset="0"/>
            </a:endParaRPr>
          </a:p>
          <a:p>
            <a:r>
              <a:rPr lang="pl-PL" dirty="0">
                <a:latin typeface="Calibri" panose="020F0502020204030204" pitchFamily="34" charset="0"/>
                <a:cs typeface="Calibri" panose="020F0502020204030204" pitchFamily="34" charset="0"/>
              </a:rPr>
              <a:t>Jako kwotę podstawową dofinansowania rekomendujemy </a:t>
            </a:r>
            <a:r>
              <a:rPr lang="pl-PL" b="1" dirty="0">
                <a:latin typeface="Calibri" panose="020F0502020204030204" pitchFamily="34" charset="0"/>
                <a:cs typeface="Calibri" panose="020F0502020204030204" pitchFamily="34" charset="0"/>
              </a:rPr>
              <a:t>kwotę równą minimalnemu wynagrodzeniu za pracę</a:t>
            </a:r>
            <a:r>
              <a:rPr lang="pl-PL" dirty="0">
                <a:latin typeface="Calibri" panose="020F0502020204030204" pitchFamily="34" charset="0"/>
                <a:cs typeface="Calibri" panose="020F0502020204030204" pitchFamily="34" charset="0"/>
              </a:rPr>
              <a:t>. Przy czym kwota ta, powinna być ustalana jako kwota równa wysokości pensji minimalnej obowiązującej w grudniu roku poprzedzającego złożenie wniosku. Takie rozwiązanie pozwoli na utrzymanie stałej rewaloryzacji kwoty.</a:t>
            </a:r>
          </a:p>
          <a:p>
            <a:endParaRPr lang="pl-PL" dirty="0">
              <a:latin typeface="Calibri" panose="020F0502020204030204" pitchFamily="34" charset="0"/>
              <a:cs typeface="Calibri" panose="020F0502020204030204" pitchFamily="34" charset="0"/>
            </a:endParaRPr>
          </a:p>
          <a:p>
            <a:r>
              <a:rPr lang="pl-PL" dirty="0">
                <a:latin typeface="Calibri" panose="020F0502020204030204" pitchFamily="34" charset="0"/>
                <a:cs typeface="Calibri" panose="020F0502020204030204" pitchFamily="34" charset="0"/>
              </a:rPr>
              <a:t>W uzasadnionych przypadkach wysokość dofinansowania może wynosić </a:t>
            </a:r>
            <a:r>
              <a:rPr lang="pl-PL" b="1" dirty="0">
                <a:latin typeface="Calibri" panose="020F0502020204030204" pitchFamily="34" charset="0"/>
                <a:cs typeface="Calibri" panose="020F0502020204030204" pitchFamily="34" charset="0"/>
              </a:rPr>
              <a:t>do trzykrotności kwoty podstawowej</a:t>
            </a:r>
            <a:r>
              <a:rPr lang="pl-PL" dirty="0">
                <a:latin typeface="Calibri" panose="020F0502020204030204" pitchFamily="34" charset="0"/>
                <a:cs typeface="Calibri" panose="020F0502020204030204" pitchFamily="34" charset="0"/>
              </a:rPr>
              <a:t>.</a:t>
            </a:r>
          </a:p>
          <a:p>
            <a:endParaRPr lang="pl-PL" dirty="0">
              <a:latin typeface="Calibri" panose="020F0502020204030204" pitchFamily="34" charset="0"/>
              <a:cs typeface="Calibri" panose="020F0502020204030204" pitchFamily="34" charset="0"/>
            </a:endParaRPr>
          </a:p>
          <a:p>
            <a:r>
              <a:rPr lang="pl-PL" dirty="0">
                <a:latin typeface="Calibri" panose="020F0502020204030204" pitchFamily="34" charset="0"/>
                <a:cs typeface="Calibri" panose="020F0502020204030204" pitchFamily="34" charset="0"/>
              </a:rPr>
              <a:t>Na chwilę obecną kwoty te wynoszą: kwota podstawowa </a:t>
            </a:r>
            <a:r>
              <a:rPr lang="pl-PL" b="1" dirty="0">
                <a:latin typeface="Calibri" panose="020F0502020204030204" pitchFamily="34" charset="0"/>
                <a:cs typeface="Calibri" panose="020F0502020204030204" pitchFamily="34" charset="0"/>
              </a:rPr>
              <a:t>3.600 zł</a:t>
            </a:r>
            <a:r>
              <a:rPr lang="pl-PL" dirty="0">
                <a:latin typeface="Calibri" panose="020F0502020204030204" pitchFamily="34" charset="0"/>
                <a:cs typeface="Calibri" panose="020F0502020204030204" pitchFamily="34" charset="0"/>
              </a:rPr>
              <a:t>, trzykrotność </a:t>
            </a:r>
            <a:r>
              <a:rPr lang="pl-PL" b="1" dirty="0">
                <a:latin typeface="Calibri" panose="020F0502020204030204" pitchFamily="34" charset="0"/>
                <a:cs typeface="Calibri" panose="020F0502020204030204" pitchFamily="34" charset="0"/>
              </a:rPr>
              <a:t>10.800 zł.</a:t>
            </a:r>
          </a:p>
          <a:p>
            <a:endParaRPr lang="pl-PL" b="1" dirty="0">
              <a:latin typeface="Calibri" panose="020F0502020204030204" pitchFamily="34" charset="0"/>
              <a:cs typeface="Calibri" panose="020F0502020204030204" pitchFamily="34" charset="0"/>
            </a:endParaRPr>
          </a:p>
          <a:p>
            <a:r>
              <a:rPr lang="pl-PL" b="1" dirty="0">
                <a:latin typeface="Calibri" panose="020F0502020204030204" pitchFamily="34" charset="0"/>
                <a:cs typeface="Calibri" panose="020F0502020204030204" pitchFamily="34" charset="0"/>
              </a:rPr>
              <a:t>Kwota dofinansowania nie podlega opodatkowaniu.</a:t>
            </a:r>
          </a:p>
          <a:p>
            <a:endParaRPr lang="pl-PL" dirty="0">
              <a:latin typeface="Calibri" panose="020F0502020204030204" pitchFamily="34" charset="0"/>
              <a:cs typeface="Calibri" panose="020F0502020204030204" pitchFamily="34" charset="0"/>
            </a:endParaRPr>
          </a:p>
          <a:p>
            <a:endParaRPr lang="pl-PL"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233311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3000" dirty="0"/>
              <a:t>PRZEBIEG PROJEKTU</a:t>
            </a:r>
          </a:p>
        </p:txBody>
      </p:sp>
      <p:graphicFrame>
        <p:nvGraphicFramePr>
          <p:cNvPr id="3" name="Diagram 2">
            <a:extLst>
              <a:ext uri="{FF2B5EF4-FFF2-40B4-BE49-F238E27FC236}">
                <a16:creationId xmlns:a16="http://schemas.microsoft.com/office/drawing/2014/main" id="{074C52A1-55C3-F273-670E-4BEDEC6E760D}"/>
              </a:ext>
            </a:extLst>
          </p:cNvPr>
          <p:cNvGraphicFramePr/>
          <p:nvPr>
            <p:extLst>
              <p:ext uri="{D42A27DB-BD31-4B8C-83A1-F6EECF244321}">
                <p14:modId xmlns:p14="http://schemas.microsoft.com/office/powerpoint/2010/main" val="3126827142"/>
              </p:ext>
            </p:extLst>
          </p:nvPr>
        </p:nvGraphicFramePr>
        <p:xfrm>
          <a:off x="388620" y="3081528"/>
          <a:ext cx="11414760" cy="35834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383846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3000" dirty="0"/>
              <a:t>INSTRUMENT: MOJE DOSTĘPNE MIEJSCE PRACY</a:t>
            </a:r>
          </a:p>
        </p:txBody>
      </p:sp>
      <p:sp>
        <p:nvSpPr>
          <p:cNvPr id="3" name="pole tekstowe 2"/>
          <p:cNvSpPr txBox="1"/>
          <p:nvPr/>
        </p:nvSpPr>
        <p:spPr>
          <a:xfrm>
            <a:off x="566928" y="2636781"/>
            <a:ext cx="11269471" cy="3139321"/>
          </a:xfrm>
          <a:prstGeom prst="rect">
            <a:avLst/>
          </a:prstGeom>
          <a:noFill/>
        </p:spPr>
        <p:txBody>
          <a:bodyPr wrap="square" rtlCol="0">
            <a:spAutoFit/>
          </a:bodyPr>
          <a:lstStyle/>
          <a:p>
            <a:r>
              <a:rPr lang="pl-PL" dirty="0">
                <a:latin typeface="Calibri" panose="020F0502020204030204" pitchFamily="34" charset="0"/>
                <a:cs typeface="Calibri" panose="020F0502020204030204" pitchFamily="34" charset="0"/>
              </a:rPr>
              <a:t>ISTOTA NOWEGO INSTRUMENTU - WYSOKOŚĆ DOFINANSOWANIA/ZASADY: </a:t>
            </a:r>
          </a:p>
          <a:p>
            <a:endParaRPr lang="pl-PL" dirty="0">
              <a:latin typeface="Calibri" panose="020F0502020204030204" pitchFamily="34" charset="0"/>
              <a:cs typeface="Calibri" panose="020F0502020204030204" pitchFamily="34" charset="0"/>
            </a:endParaRPr>
          </a:p>
          <a:p>
            <a:endParaRPr lang="pl-PL" dirty="0">
              <a:latin typeface="Calibri" panose="020F0502020204030204" pitchFamily="34" charset="0"/>
              <a:cs typeface="Calibri" panose="020F0502020204030204" pitchFamily="34" charset="0"/>
            </a:endParaRPr>
          </a:p>
          <a:p>
            <a:r>
              <a:rPr lang="pl-PL" dirty="0">
                <a:latin typeface="Calibri" panose="020F0502020204030204" pitchFamily="34" charset="0"/>
                <a:cs typeface="Calibri" panose="020F0502020204030204" pitchFamily="34" charset="0"/>
              </a:rPr>
              <a:t>Dodatkowo osoba z niepełnosprawnością w okresie 3 lat od daty podpisania umowy nie może się ubiegać o dofinansowanie na ten sam rodzaj sprzętu, za wyjątkiem sytuacji, gdy sfinansowany sprzęt uległ udokumentowanemu zniszczeniu lub kradzieży niezawinionej przez użytkownika. </a:t>
            </a:r>
          </a:p>
          <a:p>
            <a:endParaRPr lang="pl-PL" dirty="0">
              <a:latin typeface="Calibri" panose="020F0502020204030204" pitchFamily="34" charset="0"/>
              <a:cs typeface="Calibri" panose="020F0502020204030204" pitchFamily="34" charset="0"/>
            </a:endParaRPr>
          </a:p>
          <a:p>
            <a:r>
              <a:rPr lang="pl-PL" dirty="0">
                <a:latin typeface="Calibri" panose="020F0502020204030204" pitchFamily="34" charset="0"/>
                <a:cs typeface="Calibri" panose="020F0502020204030204" pitchFamily="34" charset="0"/>
              </a:rPr>
              <a:t>Jednocześnie w okresie 3 lat od daty podpisania umowy, osoba z niepełnosprawnością może wnioskować o dofinansowanie innego sprzętu, przy czym łączna kwota udzielonych w okresie 3 lat dofinansowań nie może przekroczyć trzykrotności kwoty podstawowej.</a:t>
            </a:r>
          </a:p>
          <a:p>
            <a:endParaRPr lang="pl-PL"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332233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3000" dirty="0"/>
              <a:t>INSTRUMENT: MOJE DOSTĘPNE MIEJSCE PRACY</a:t>
            </a:r>
          </a:p>
        </p:txBody>
      </p:sp>
      <p:sp>
        <p:nvSpPr>
          <p:cNvPr id="3" name="pole tekstowe 2"/>
          <p:cNvSpPr txBox="1"/>
          <p:nvPr/>
        </p:nvSpPr>
        <p:spPr>
          <a:xfrm>
            <a:off x="921219" y="2624621"/>
            <a:ext cx="10793261" cy="3416320"/>
          </a:xfrm>
          <a:prstGeom prst="rect">
            <a:avLst/>
          </a:prstGeom>
          <a:noFill/>
        </p:spPr>
        <p:txBody>
          <a:bodyPr wrap="square" rtlCol="0">
            <a:spAutoFit/>
          </a:bodyPr>
          <a:lstStyle/>
          <a:p>
            <a:r>
              <a:rPr lang="pl-PL" dirty="0">
                <a:latin typeface="Calibri" panose="020F0502020204030204" pitchFamily="34" charset="0"/>
                <a:cs typeface="Calibri" panose="020F0502020204030204" pitchFamily="34" charset="0"/>
              </a:rPr>
              <a:t>PODMIOTY NA KTÓRE BĘDZIE ODDZIAŁYWAĆ INSTRUMENT:</a:t>
            </a:r>
          </a:p>
          <a:p>
            <a:endParaRPr lang="pl-PL" dirty="0">
              <a:latin typeface="Calibri" panose="020F0502020204030204" pitchFamily="34" charset="0"/>
              <a:cs typeface="Calibri" panose="020F0502020204030204" pitchFamily="34" charset="0"/>
            </a:endParaRPr>
          </a:p>
          <a:p>
            <a:r>
              <a:rPr lang="pl-PL" dirty="0">
                <a:latin typeface="Calibri" panose="020F0502020204030204" pitchFamily="34" charset="0"/>
                <a:cs typeface="Calibri" panose="020F0502020204030204" pitchFamily="34" charset="0"/>
              </a:rPr>
              <a:t>Grupę docelową instrumentu stanowią osoby z niepełnosprawnością, które: </a:t>
            </a:r>
          </a:p>
          <a:p>
            <a:r>
              <a:rPr lang="pl-PL" dirty="0">
                <a:latin typeface="Calibri" panose="020F0502020204030204" pitchFamily="34" charset="0"/>
                <a:cs typeface="Calibri" panose="020F0502020204030204" pitchFamily="34" charset="0"/>
              </a:rPr>
              <a:t>• posiadają aktualne orzeczenie o niepełnosprawności lub stopniu niepełnosprawności albo orzeczenie równoważne, </a:t>
            </a:r>
          </a:p>
          <a:p>
            <a:r>
              <a:rPr lang="pl-PL" dirty="0">
                <a:latin typeface="Calibri" panose="020F0502020204030204" pitchFamily="34" charset="0"/>
                <a:cs typeface="Calibri" panose="020F0502020204030204" pitchFamily="34" charset="0"/>
              </a:rPr>
              <a:t>• pozostają w zatrudnieniu u jednego lub kilku pracodawców w łącznym wymiarze odpowiadającym nie mniej niż 1⁄2 etatu, a okres przewidywanego dalszego zatrudnienia jest nie mniejszy niż 9 miesięcy, liczony od daty złożenia wniosku o dofinansowanie.</a:t>
            </a:r>
          </a:p>
          <a:p>
            <a:endParaRPr lang="pl-PL" dirty="0">
              <a:latin typeface="Calibri" panose="020F0502020204030204" pitchFamily="34" charset="0"/>
              <a:cs typeface="Calibri" panose="020F0502020204030204" pitchFamily="34" charset="0"/>
            </a:endParaRPr>
          </a:p>
          <a:p>
            <a:r>
              <a:rPr lang="pl-PL" dirty="0">
                <a:latin typeface="Calibri" panose="020F0502020204030204" pitchFamily="34" charset="0"/>
                <a:cs typeface="Calibri" panose="020F0502020204030204" pitchFamily="34" charset="0"/>
              </a:rPr>
              <a:t>Instrument będzie oddziaływać głównie na pracujące osoby z niepełnosprawnościami, do których jest adresowany.</a:t>
            </a:r>
          </a:p>
          <a:p>
            <a:r>
              <a:rPr lang="pl-PL" dirty="0">
                <a:latin typeface="Calibri" panose="020F0502020204030204" pitchFamily="34" charset="0"/>
                <a:cs typeface="Calibri" panose="020F0502020204030204" pitchFamily="34" charset="0"/>
              </a:rPr>
              <a:t> </a:t>
            </a:r>
          </a:p>
          <a:p>
            <a:r>
              <a:rPr lang="pl-PL" dirty="0">
                <a:latin typeface="Calibri" panose="020F0502020204030204" pitchFamily="34" charset="0"/>
                <a:cs typeface="Calibri" panose="020F0502020204030204" pitchFamily="34" charset="0"/>
              </a:rPr>
              <a:t>Instrument pośrednio będzie oddziaływał także na pracodawców zatrudniających osoby z niepełnosprawnościami.</a:t>
            </a:r>
          </a:p>
        </p:txBody>
      </p:sp>
    </p:spTree>
    <p:extLst>
      <p:ext uri="{BB962C8B-B14F-4D97-AF65-F5344CB8AC3E}">
        <p14:creationId xmlns:p14="http://schemas.microsoft.com/office/powerpoint/2010/main" val="34916320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3000" dirty="0"/>
              <a:t>INSTRUMENT: MOJE DOSTĘPNE MIEJSCE PRACY</a:t>
            </a:r>
          </a:p>
        </p:txBody>
      </p:sp>
      <p:sp>
        <p:nvSpPr>
          <p:cNvPr id="3" name="pole tekstowe 2"/>
          <p:cNvSpPr txBox="1"/>
          <p:nvPr/>
        </p:nvSpPr>
        <p:spPr>
          <a:xfrm>
            <a:off x="1063459" y="2726221"/>
            <a:ext cx="10356381" cy="2585323"/>
          </a:xfrm>
          <a:prstGeom prst="rect">
            <a:avLst/>
          </a:prstGeom>
          <a:noFill/>
        </p:spPr>
        <p:txBody>
          <a:bodyPr wrap="square" rtlCol="0">
            <a:spAutoFit/>
          </a:bodyPr>
          <a:lstStyle/>
          <a:p>
            <a:r>
              <a:rPr lang="pl-PL" dirty="0">
                <a:latin typeface="Calibri" panose="020F0502020204030204" pitchFamily="34" charset="0"/>
                <a:cs typeface="Calibri" panose="020F0502020204030204" pitchFamily="34" charset="0"/>
              </a:rPr>
              <a:t>REALIZATORZY INSTRUMENTU:</a:t>
            </a:r>
          </a:p>
          <a:p>
            <a:endParaRPr lang="pl-PL" dirty="0">
              <a:latin typeface="Calibri" panose="020F0502020204030204" pitchFamily="34" charset="0"/>
              <a:cs typeface="Calibri" panose="020F0502020204030204" pitchFamily="34" charset="0"/>
            </a:endParaRPr>
          </a:p>
          <a:p>
            <a:r>
              <a:rPr lang="pl-PL" dirty="0">
                <a:latin typeface="Calibri" panose="020F0502020204030204" pitchFamily="34" charset="0"/>
                <a:cs typeface="Calibri" panose="020F0502020204030204" pitchFamily="34" charset="0"/>
              </a:rPr>
              <a:t>Instrument powinien realizacyjnie być umiejscowiony w Powiatowych (Miejskich) Centrach Pomocy Rodzinie, które realizować go będą we współpracy z ekspertkami i ekspertami środowiska osób z niepełnosprawnościami. </a:t>
            </a:r>
          </a:p>
          <a:p>
            <a:endParaRPr lang="pl-PL" dirty="0">
              <a:latin typeface="Calibri" panose="020F0502020204030204" pitchFamily="34" charset="0"/>
              <a:cs typeface="Calibri" panose="020F0502020204030204" pitchFamily="34" charset="0"/>
            </a:endParaRPr>
          </a:p>
          <a:p>
            <a:r>
              <a:rPr lang="pl-PL" dirty="0">
                <a:latin typeface="Calibri" panose="020F0502020204030204" pitchFamily="34" charset="0"/>
                <a:cs typeface="Calibri" panose="020F0502020204030204" pitchFamily="34" charset="0"/>
              </a:rPr>
              <a:t>Ekspertki i eksperci będą odpowiedzialni za ocenę merytoryczną wniosków, wykonywaną odpłatnie na zlecenie powiatu.</a:t>
            </a:r>
          </a:p>
          <a:p>
            <a:endParaRPr lang="pl-PL"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796948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3000" dirty="0"/>
              <a:t>INSTRUMENT: MOJE DOSTĘPNE MIEJSCE PRACY</a:t>
            </a:r>
          </a:p>
        </p:txBody>
      </p:sp>
      <p:sp>
        <p:nvSpPr>
          <p:cNvPr id="3" name="pole tekstowe 2"/>
          <p:cNvSpPr txBox="1"/>
          <p:nvPr/>
        </p:nvSpPr>
        <p:spPr>
          <a:xfrm>
            <a:off x="475849" y="2258861"/>
            <a:ext cx="11240301" cy="4524315"/>
          </a:xfrm>
          <a:prstGeom prst="rect">
            <a:avLst/>
          </a:prstGeom>
          <a:noFill/>
        </p:spPr>
        <p:txBody>
          <a:bodyPr wrap="square" rtlCol="0">
            <a:spAutoFit/>
          </a:bodyPr>
          <a:lstStyle/>
          <a:p>
            <a:r>
              <a:rPr lang="pl-PL" dirty="0">
                <a:latin typeface="Calibri" panose="020F0502020204030204" pitchFamily="34" charset="0"/>
                <a:cs typeface="Calibri" panose="020F0502020204030204" pitchFamily="34" charset="0"/>
              </a:rPr>
              <a:t>ZAŁOŻENIA I FUNKCJONOWANIE INSTRUMENTU: </a:t>
            </a:r>
          </a:p>
          <a:p>
            <a:endParaRPr lang="pl-PL" dirty="0">
              <a:latin typeface="Calibri" panose="020F0502020204030204" pitchFamily="34" charset="0"/>
              <a:cs typeface="Calibri" panose="020F0502020204030204" pitchFamily="34" charset="0"/>
            </a:endParaRPr>
          </a:p>
          <a:p>
            <a:r>
              <a:rPr lang="pl-PL" dirty="0">
                <a:latin typeface="Calibri" panose="020F0502020204030204" pitchFamily="34" charset="0"/>
                <a:cs typeface="Calibri" panose="020F0502020204030204" pitchFamily="34" charset="0"/>
              </a:rPr>
              <a:t>Realizacja instrumentu następować powinna zgodnie z następującym schematem: </a:t>
            </a:r>
          </a:p>
          <a:p>
            <a:pPr marL="285750" indent="-285750">
              <a:buFont typeface="Arial" panose="020B0604020202020204" pitchFamily="34" charset="0"/>
              <a:buChar char="•"/>
            </a:pPr>
            <a:r>
              <a:rPr lang="pl-PL" dirty="0">
                <a:latin typeface="Calibri" panose="020F0502020204030204" pitchFamily="34" charset="0"/>
                <a:cs typeface="Calibri" panose="020F0502020204030204" pitchFamily="34" charset="0"/>
              </a:rPr>
              <a:t>Złożenie wniosku, zawierającego m.in. informacje o: wnioskodawcy, stanowisku pracy, dodatkowych potrzebach w zakresie wyposażenia stanowiska pracy, wnioskowanym wyposażeniu wraz z uzasadnieniem oraz przewidywaną wartością – wnioski składane są w PCPR;</a:t>
            </a:r>
          </a:p>
          <a:p>
            <a:pPr marL="285750" indent="-285750">
              <a:buFont typeface="Arial" panose="020B0604020202020204" pitchFamily="34" charset="0"/>
              <a:buChar char="•"/>
            </a:pPr>
            <a:r>
              <a:rPr lang="pl-PL" dirty="0">
                <a:latin typeface="Calibri" panose="020F0502020204030204" pitchFamily="34" charset="0"/>
                <a:cs typeface="Calibri" panose="020F0502020204030204" pitchFamily="34" charset="0"/>
              </a:rPr>
              <a:t>Weryfikacja formalna wniosków dokonywana przez realizatora instrumentu – wnioski niekompletne podlegają uzupełnieniu przez wnioskodawców;</a:t>
            </a:r>
          </a:p>
          <a:p>
            <a:pPr marL="285750" indent="-285750">
              <a:buFont typeface="Arial" panose="020B0604020202020204" pitchFamily="34" charset="0"/>
              <a:buChar char="•"/>
            </a:pPr>
            <a:r>
              <a:rPr lang="pl-PL" dirty="0">
                <a:latin typeface="Calibri" panose="020F0502020204030204" pitchFamily="34" charset="0"/>
                <a:cs typeface="Calibri" panose="020F0502020204030204" pitchFamily="34" charset="0"/>
              </a:rPr>
              <a:t>Ocena merytoryczna wniosków dokonywana przez ekspertów zewnętrznych – wnioski z pozytywną oceną formalną podlegają ocenie ekspertów zewnętrznych, którzy wydają opinię o zasadności wniosku, przyznają ocenę punktową oraz proponują kwotę dofinansowania. Od oceny negatywnej przysługuje odwołanie, składane wraz z dodatkowym uzasadnieniem, wyjaśnieniem, itp. </a:t>
            </a:r>
          </a:p>
          <a:p>
            <a:pPr marL="285750" indent="-285750">
              <a:buFont typeface="Arial" panose="020B0604020202020204" pitchFamily="34" charset="0"/>
              <a:buChar char="•"/>
            </a:pPr>
            <a:r>
              <a:rPr lang="pl-PL" dirty="0">
                <a:latin typeface="Calibri" panose="020F0502020204030204" pitchFamily="34" charset="0"/>
                <a:cs typeface="Calibri" panose="020F0502020204030204" pitchFamily="34" charset="0"/>
              </a:rPr>
              <a:t>Decyzja o przyznaniu dofinansowania – określa rodzaj oraz wartość sprzętu, objętego dofinansowaniem;</a:t>
            </a:r>
          </a:p>
          <a:p>
            <a:pPr marL="285750" indent="-285750">
              <a:buFont typeface="Arial" panose="020B0604020202020204" pitchFamily="34" charset="0"/>
              <a:buChar char="•"/>
            </a:pPr>
            <a:r>
              <a:rPr lang="pl-PL" dirty="0">
                <a:latin typeface="Calibri" panose="020F0502020204030204" pitchFamily="34" charset="0"/>
                <a:cs typeface="Calibri" panose="020F0502020204030204" pitchFamily="34" charset="0"/>
              </a:rPr>
              <a:t>Podpisanie umowy i realizacja dofinansowania– po podpisaniu umowy i dostarczeniu faktury pro forma, środki przekazywane są na rachunek dostawcy sprzętu.</a:t>
            </a:r>
          </a:p>
          <a:p>
            <a:pPr marL="285750" indent="-285750">
              <a:buFont typeface="Arial" panose="020B0604020202020204" pitchFamily="34" charset="0"/>
              <a:buChar char="•"/>
            </a:pPr>
            <a:endParaRPr lang="pl-PL"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181515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3000" dirty="0"/>
              <a:t>INSTRUMENT: MOJE DOSTĘPNE MIEJSCE PRACY</a:t>
            </a:r>
          </a:p>
        </p:txBody>
      </p:sp>
      <p:sp>
        <p:nvSpPr>
          <p:cNvPr id="3" name="pole tekstowe 2"/>
          <p:cNvSpPr txBox="1"/>
          <p:nvPr/>
        </p:nvSpPr>
        <p:spPr>
          <a:xfrm>
            <a:off x="524979" y="2492541"/>
            <a:ext cx="11240301" cy="4524315"/>
          </a:xfrm>
          <a:prstGeom prst="rect">
            <a:avLst/>
          </a:prstGeom>
          <a:noFill/>
        </p:spPr>
        <p:txBody>
          <a:bodyPr wrap="square" rtlCol="0">
            <a:spAutoFit/>
          </a:bodyPr>
          <a:lstStyle/>
          <a:p>
            <a:r>
              <a:rPr lang="pl-PL" dirty="0">
                <a:latin typeface="Calibri" panose="020F0502020204030204" pitchFamily="34" charset="0"/>
                <a:cs typeface="Calibri" panose="020F0502020204030204" pitchFamily="34" charset="0"/>
              </a:rPr>
              <a:t>ZAŁOŻENIA I FUNKCJONOWANIE INSTRUMENTU - cd: </a:t>
            </a:r>
          </a:p>
          <a:p>
            <a:endParaRPr lang="pl-PL"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pl-PL" dirty="0">
                <a:latin typeface="Calibri" panose="020F0502020204030204" pitchFamily="34" charset="0"/>
                <a:cs typeface="Calibri" panose="020F0502020204030204" pitchFamily="34" charset="0"/>
              </a:rPr>
              <a:t>Opracowana została rekomendowana procedura realizacji instrumentu wraz załącznikami – wzorem wniosku, katalogiem sprzętu, formularzem oceny oraz wzorem umowy.</a:t>
            </a:r>
          </a:p>
          <a:p>
            <a:pPr marL="285750" indent="-285750">
              <a:buFont typeface="Arial" panose="020B0604020202020204" pitchFamily="34" charset="0"/>
              <a:buChar char="•"/>
            </a:pPr>
            <a:endParaRPr lang="pl-PL"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pl-PL" dirty="0">
                <a:latin typeface="Calibri" panose="020F0502020204030204" pitchFamily="34" charset="0"/>
                <a:cs typeface="Calibri" panose="020F0502020204030204" pitchFamily="34" charset="0"/>
              </a:rPr>
              <a:t>Ważnym elementem procedury jest ocena merytoryczna wniosków. </a:t>
            </a:r>
            <a:br>
              <a:rPr lang="pl-PL" dirty="0">
                <a:latin typeface="Calibri" panose="020F0502020204030204" pitchFamily="34" charset="0"/>
                <a:cs typeface="Calibri" panose="020F0502020204030204" pitchFamily="34" charset="0"/>
              </a:rPr>
            </a:br>
            <a:r>
              <a:rPr lang="pl-PL" dirty="0">
                <a:latin typeface="Calibri" panose="020F0502020204030204" pitchFamily="34" charset="0"/>
                <a:cs typeface="Calibri" panose="020F0502020204030204" pitchFamily="34" charset="0"/>
              </a:rPr>
              <a:t>Na podstawie danych zawartych we wniosku, ekspert zewnętrzny ocenia w skali 0- 3 następujące parametry:</a:t>
            </a:r>
          </a:p>
          <a:p>
            <a:pPr marL="540000" lvl="0" indent="-285750">
              <a:buFont typeface="Courier New" panose="02070309020205020404" pitchFamily="49" charset="0"/>
              <a:buChar char="o"/>
            </a:pPr>
            <a:r>
              <a:rPr lang="pl-PL" dirty="0">
                <a:latin typeface="Calibri" panose="020F0502020204030204" pitchFamily="34" charset="0"/>
                <a:cs typeface="Calibri" panose="020F0502020204030204" pitchFamily="34" charset="0"/>
              </a:rPr>
              <a:t>Adekwatność nakładów do planowanych efektów wsparcia jakie zapewni sprzęt</a:t>
            </a:r>
          </a:p>
          <a:p>
            <a:pPr marL="540000" lvl="0" indent="-285750">
              <a:buFont typeface="Courier New" panose="02070309020205020404" pitchFamily="49" charset="0"/>
              <a:buChar char="o"/>
            </a:pPr>
            <a:r>
              <a:rPr lang="pl-PL" dirty="0">
                <a:latin typeface="Calibri" panose="020F0502020204030204" pitchFamily="34" charset="0"/>
                <a:cs typeface="Calibri" panose="020F0502020204030204" pitchFamily="34" charset="0"/>
              </a:rPr>
              <a:t>Czy zakupiony sprzęt umożliwi wykonywanie codziennej pracy? </a:t>
            </a:r>
          </a:p>
          <a:p>
            <a:pPr marL="540000" lvl="0" indent="-285750">
              <a:buFont typeface="Courier New" panose="02070309020205020404" pitchFamily="49" charset="0"/>
              <a:buChar char="o"/>
            </a:pPr>
            <a:r>
              <a:rPr lang="pl-PL" dirty="0">
                <a:latin typeface="Calibri" panose="020F0502020204030204" pitchFamily="34" charset="0"/>
                <a:cs typeface="Calibri" panose="020F0502020204030204" pitchFamily="34" charset="0"/>
              </a:rPr>
              <a:t>Czy zakupiony sprzęt zwiększy efektywność w pracy? </a:t>
            </a:r>
          </a:p>
          <a:p>
            <a:pPr marL="540000" lvl="0" indent="-285750">
              <a:buFont typeface="Courier New" panose="02070309020205020404" pitchFamily="49" charset="0"/>
              <a:buChar char="o"/>
            </a:pPr>
            <a:r>
              <a:rPr lang="pl-PL" dirty="0">
                <a:latin typeface="Calibri" panose="020F0502020204030204" pitchFamily="34" charset="0"/>
                <a:cs typeface="Calibri" panose="020F0502020204030204" pitchFamily="34" charset="0"/>
              </a:rPr>
              <a:t>Czy zakupiony sprzęt pozwoli na wykonywanie zadań, których osoba wcześniej nie mogła lub miała trudności z wykonaniem?</a:t>
            </a:r>
          </a:p>
          <a:p>
            <a:pPr marL="540000" lvl="0" indent="-285750">
              <a:buFont typeface="Courier New" panose="02070309020205020404" pitchFamily="49" charset="0"/>
              <a:buChar char="o"/>
            </a:pPr>
            <a:endParaRPr lang="pl-PL"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pl-PL" dirty="0">
                <a:latin typeface="Calibri" panose="020F0502020204030204" pitchFamily="34" charset="0"/>
                <a:cs typeface="Calibri" panose="020F0502020204030204" pitchFamily="34" charset="0"/>
              </a:rPr>
              <a:t>Przyznanie 0 pkt w którymkolwiek kryterium, skutkuje negatywną oceną merytoryczną wniosku.</a:t>
            </a:r>
          </a:p>
          <a:p>
            <a:endParaRPr lang="pl-PL" dirty="0">
              <a:latin typeface="Calibri" panose="020F0502020204030204" pitchFamily="34" charset="0"/>
              <a:cs typeface="Calibri" panose="020F0502020204030204" pitchFamily="34" charset="0"/>
            </a:endParaRPr>
          </a:p>
          <a:p>
            <a:endParaRPr lang="pl-PL"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049538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3532169" y="2874197"/>
            <a:ext cx="10362058" cy="1633890"/>
          </a:xfrm>
        </p:spPr>
        <p:txBody>
          <a:bodyPr/>
          <a:lstStyle/>
          <a:p>
            <a:br>
              <a:rPr lang="pl-PL" sz="3000" dirty="0"/>
            </a:br>
            <a:br>
              <a:rPr lang="pl-PL" sz="3000" dirty="0"/>
            </a:br>
            <a:r>
              <a:rPr lang="pl-PL" sz="3000" b="1" dirty="0">
                <a:solidFill>
                  <a:schemeClr val="bg1"/>
                </a:solidFill>
              </a:rPr>
              <a:t>Moje Dostępne Miejsce Pracy</a:t>
            </a:r>
            <a:br>
              <a:rPr lang="pl-PL" sz="3000" b="1" dirty="0">
                <a:solidFill>
                  <a:schemeClr val="bg1"/>
                </a:solidFill>
              </a:rPr>
            </a:br>
            <a:br>
              <a:rPr lang="pl-PL" sz="3000" b="1" dirty="0">
                <a:solidFill>
                  <a:schemeClr val="bg1"/>
                </a:solidFill>
              </a:rPr>
            </a:br>
            <a:r>
              <a:rPr lang="pl-PL" sz="3000" b="1" dirty="0">
                <a:solidFill>
                  <a:schemeClr val="bg1"/>
                </a:solidFill>
              </a:rPr>
              <a:t>PILOTAŻ</a:t>
            </a:r>
            <a:br>
              <a:rPr lang="pl-PL" sz="3000" b="1" dirty="0">
                <a:solidFill>
                  <a:schemeClr val="bg1"/>
                </a:solidFill>
              </a:rPr>
            </a:br>
            <a:endParaRPr lang="pl-PL" sz="3000" dirty="0"/>
          </a:p>
        </p:txBody>
      </p:sp>
      <p:sp>
        <p:nvSpPr>
          <p:cNvPr id="4" name="Rectangle 2"/>
          <p:cNvSpPr>
            <a:spLocks noChangeArrowheads="1"/>
          </p:cNvSpPr>
          <p:nvPr/>
        </p:nvSpPr>
        <p:spPr bwMode="auto">
          <a:xfrm>
            <a:off x="3291839" y="201168"/>
            <a:ext cx="12408211" cy="788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pl-PL"/>
          </a:p>
        </p:txBody>
      </p:sp>
      <p:sp>
        <p:nvSpPr>
          <p:cNvPr id="7" name="Rectangle 6"/>
          <p:cNvSpPr>
            <a:spLocks noChangeArrowheads="1"/>
          </p:cNvSpPr>
          <p:nvPr/>
        </p:nvSpPr>
        <p:spPr bwMode="auto">
          <a:xfrm>
            <a:off x="2535810" y="620856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Tree>
    <p:extLst>
      <p:ext uri="{BB962C8B-B14F-4D97-AF65-F5344CB8AC3E}">
        <p14:creationId xmlns:p14="http://schemas.microsoft.com/office/powerpoint/2010/main" val="5098351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3000" dirty="0"/>
              <a:t>INSTRUMENT: MOJE DOSTĘPNE MIEJSCE PRACY</a:t>
            </a:r>
          </a:p>
        </p:txBody>
      </p:sp>
      <p:sp>
        <p:nvSpPr>
          <p:cNvPr id="3" name="Prostokąt 2"/>
          <p:cNvSpPr/>
          <p:nvPr/>
        </p:nvSpPr>
        <p:spPr>
          <a:xfrm>
            <a:off x="301752" y="2328327"/>
            <a:ext cx="11777472" cy="4116768"/>
          </a:xfrm>
          <a:prstGeom prst="rect">
            <a:avLst/>
          </a:prstGeom>
        </p:spPr>
        <p:txBody>
          <a:bodyPr wrap="square">
            <a:spAutoFit/>
          </a:bodyPr>
          <a:lstStyle/>
          <a:p>
            <a:pPr>
              <a:lnSpc>
                <a:spcPct val="150000"/>
              </a:lnSpc>
              <a:spcAft>
                <a:spcPts val="0"/>
              </a:spcAft>
            </a:pPr>
            <a:r>
              <a:rPr lang="pl-PL" sz="1600" dirty="0">
                <a:latin typeface="Calibri" panose="020F0502020204030204" pitchFamily="34" charset="0"/>
                <a:ea typeface="Calibri" panose="020F0502020204030204" pitchFamily="34" charset="0"/>
                <a:cs typeface="Times New Roman" panose="02020603050405020304" pitchFamily="18" charset="0"/>
              </a:rPr>
              <a:t>Pilotaż przeprowadzono w następujących etapach (dla każdego z dwóch naborów etapy postępowania były jednakowe):</a:t>
            </a:r>
          </a:p>
          <a:p>
            <a:pPr marL="342900" lvl="0" indent="-342900">
              <a:lnSpc>
                <a:spcPct val="150000"/>
              </a:lnSpc>
              <a:spcAft>
                <a:spcPts val="0"/>
              </a:spcAft>
              <a:buFont typeface="Symbol" panose="05050102010706020507" pitchFamily="18" charset="2"/>
              <a:buChar char=""/>
            </a:pPr>
            <a:r>
              <a:rPr lang="pl-PL" sz="1600" dirty="0">
                <a:latin typeface="Calibri" panose="020F0502020204030204" pitchFamily="34" charset="0"/>
                <a:ea typeface="Calibri" panose="020F0502020204030204" pitchFamily="34" charset="0"/>
                <a:cs typeface="Times New Roman" panose="02020603050405020304" pitchFamily="18" charset="0"/>
              </a:rPr>
              <a:t>ogłoszenie naboru,</a:t>
            </a:r>
          </a:p>
          <a:p>
            <a:pPr marL="342900" lvl="0" indent="-342900">
              <a:lnSpc>
                <a:spcPct val="150000"/>
              </a:lnSpc>
              <a:spcAft>
                <a:spcPts val="0"/>
              </a:spcAft>
              <a:buFont typeface="Symbol" panose="05050102010706020507" pitchFamily="18" charset="2"/>
              <a:buChar char=""/>
            </a:pPr>
            <a:r>
              <a:rPr lang="pl-PL" sz="1600" dirty="0">
                <a:latin typeface="Calibri" panose="020F0502020204030204" pitchFamily="34" charset="0"/>
                <a:ea typeface="Calibri" panose="020F0502020204030204" pitchFamily="34" charset="0"/>
                <a:cs typeface="Times New Roman" panose="02020603050405020304" pitchFamily="18" charset="0"/>
              </a:rPr>
              <a:t>składanie wniosków,</a:t>
            </a:r>
          </a:p>
          <a:p>
            <a:pPr marL="342900" lvl="0" indent="-342900">
              <a:lnSpc>
                <a:spcPct val="150000"/>
              </a:lnSpc>
              <a:spcAft>
                <a:spcPts val="0"/>
              </a:spcAft>
              <a:buFont typeface="Symbol" panose="05050102010706020507" pitchFamily="18" charset="2"/>
              <a:buChar char=""/>
            </a:pPr>
            <a:r>
              <a:rPr lang="pl-PL" sz="1600" dirty="0">
                <a:latin typeface="Calibri" panose="020F0502020204030204" pitchFamily="34" charset="0"/>
                <a:ea typeface="Calibri" panose="020F0502020204030204" pitchFamily="34" charset="0"/>
                <a:cs typeface="Times New Roman" panose="02020603050405020304" pitchFamily="18" charset="0"/>
              </a:rPr>
              <a:t>ocena formalna wraz z uzupełnianiem ewentualnych braków przez osoby spełniające kryteria formalne oraz odrzucenie wniosków osób, które nie spełniają kryteriów formalnych,</a:t>
            </a:r>
          </a:p>
          <a:p>
            <a:pPr marL="342900" lvl="0" indent="-342900">
              <a:lnSpc>
                <a:spcPct val="150000"/>
              </a:lnSpc>
              <a:spcAft>
                <a:spcPts val="0"/>
              </a:spcAft>
              <a:buFont typeface="Symbol" panose="05050102010706020507" pitchFamily="18" charset="2"/>
              <a:buChar char=""/>
            </a:pPr>
            <a:r>
              <a:rPr lang="pl-PL" sz="1600" dirty="0">
                <a:latin typeface="Calibri" panose="020F0502020204030204" pitchFamily="34" charset="0"/>
                <a:ea typeface="Calibri" panose="020F0502020204030204" pitchFamily="34" charset="0"/>
                <a:cs typeface="Times New Roman" panose="02020603050405020304" pitchFamily="18" charset="0"/>
              </a:rPr>
              <a:t>ocena przez zewnętrznych ekspertów merytorycznych wraz z procesem odwołania od oceny i powtórną oceną po odwołaniu,</a:t>
            </a:r>
          </a:p>
          <a:p>
            <a:pPr marL="342900" lvl="0" indent="-342900">
              <a:lnSpc>
                <a:spcPct val="150000"/>
              </a:lnSpc>
              <a:spcAft>
                <a:spcPts val="0"/>
              </a:spcAft>
              <a:buFont typeface="Symbol" panose="05050102010706020507" pitchFamily="18" charset="2"/>
              <a:buChar char=""/>
            </a:pPr>
            <a:r>
              <a:rPr lang="pl-PL" sz="1600" dirty="0">
                <a:latin typeface="Calibri" panose="020F0502020204030204" pitchFamily="34" charset="0"/>
                <a:ea typeface="Calibri" panose="020F0502020204030204" pitchFamily="34" charset="0"/>
                <a:cs typeface="Times New Roman" panose="02020603050405020304" pitchFamily="18" charset="0"/>
              </a:rPr>
              <a:t>tworzenie listy rankingowej, w tym uwzględnienie założonych wskaźników maksymalnych udziału osób zatrudnionych na rynku chronionym,</a:t>
            </a:r>
          </a:p>
          <a:p>
            <a:pPr marL="342900" lvl="0" indent="-342900">
              <a:lnSpc>
                <a:spcPct val="150000"/>
              </a:lnSpc>
              <a:spcAft>
                <a:spcPts val="0"/>
              </a:spcAft>
              <a:buFont typeface="Symbol" panose="05050102010706020507" pitchFamily="18" charset="2"/>
              <a:buChar char=""/>
            </a:pPr>
            <a:r>
              <a:rPr lang="pl-PL" sz="1600" dirty="0">
                <a:latin typeface="Calibri" panose="020F0502020204030204" pitchFamily="34" charset="0"/>
                <a:ea typeface="Calibri" panose="020F0502020204030204" pitchFamily="34" charset="0"/>
                <a:cs typeface="Times New Roman" panose="02020603050405020304" pitchFamily="18" charset="0"/>
              </a:rPr>
              <a:t>przyznanie dofinansowań,</a:t>
            </a:r>
          </a:p>
          <a:p>
            <a:pPr marL="342900" lvl="0" indent="-342900">
              <a:lnSpc>
                <a:spcPct val="150000"/>
              </a:lnSpc>
              <a:spcAft>
                <a:spcPts val="0"/>
              </a:spcAft>
              <a:buFont typeface="Symbol" panose="05050102010706020507" pitchFamily="18" charset="2"/>
              <a:buChar char=""/>
            </a:pPr>
            <a:r>
              <a:rPr lang="pl-PL" sz="1600" dirty="0">
                <a:latin typeface="Calibri" panose="020F0502020204030204" pitchFamily="34" charset="0"/>
                <a:ea typeface="Calibri" panose="020F0502020204030204" pitchFamily="34" charset="0"/>
                <a:cs typeface="Times New Roman" panose="02020603050405020304" pitchFamily="18" charset="0"/>
              </a:rPr>
              <a:t>realizacji zakupu sprzętu i zakupu ubezpieczenia oraz dodatkowej gwarancji,</a:t>
            </a:r>
          </a:p>
          <a:p>
            <a:pPr marL="342900" lvl="0" indent="-342900">
              <a:lnSpc>
                <a:spcPct val="150000"/>
              </a:lnSpc>
              <a:spcAft>
                <a:spcPts val="0"/>
              </a:spcAft>
              <a:buFont typeface="Symbol" panose="05050102010706020507" pitchFamily="18" charset="2"/>
              <a:buChar char=""/>
            </a:pPr>
            <a:r>
              <a:rPr lang="pl-PL" sz="1600" dirty="0">
                <a:latin typeface="Calibri" panose="020F0502020204030204" pitchFamily="34" charset="0"/>
                <a:ea typeface="Calibri" panose="020F0502020204030204" pitchFamily="34" charset="0"/>
                <a:cs typeface="Times New Roman" panose="02020603050405020304" pitchFamily="18" charset="0"/>
              </a:rPr>
              <a:t>ewaluacja.</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489762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3000" dirty="0"/>
              <a:t>INSTRUMENT: MOJE DOSTĘPNE MIEJSCE PRACY</a:t>
            </a:r>
          </a:p>
        </p:txBody>
      </p:sp>
      <p:graphicFrame>
        <p:nvGraphicFramePr>
          <p:cNvPr id="4" name="Tabela 3"/>
          <p:cNvGraphicFramePr>
            <a:graphicFrameLocks noGrp="1"/>
          </p:cNvGraphicFramePr>
          <p:nvPr>
            <p:extLst>
              <p:ext uri="{D42A27DB-BD31-4B8C-83A1-F6EECF244321}">
                <p14:modId xmlns:p14="http://schemas.microsoft.com/office/powerpoint/2010/main" val="209585568"/>
              </p:ext>
            </p:extLst>
          </p:nvPr>
        </p:nvGraphicFramePr>
        <p:xfrm>
          <a:off x="541306" y="2940050"/>
          <a:ext cx="4780502" cy="1650238"/>
        </p:xfrm>
        <a:graphic>
          <a:graphicData uri="http://schemas.openxmlformats.org/drawingml/2006/table">
            <a:tbl>
              <a:tblPr firstRow="1" firstCol="1" bandRow="1">
                <a:tableStyleId>{7DF18680-E054-41AD-8BC1-D1AEF772440D}</a:tableStyleId>
              </a:tblPr>
              <a:tblGrid>
                <a:gridCol w="2389854">
                  <a:extLst>
                    <a:ext uri="{9D8B030D-6E8A-4147-A177-3AD203B41FA5}">
                      <a16:colId xmlns:a16="http://schemas.microsoft.com/office/drawing/2014/main" val="20000"/>
                    </a:ext>
                  </a:extLst>
                </a:gridCol>
                <a:gridCol w="2390648">
                  <a:extLst>
                    <a:ext uri="{9D8B030D-6E8A-4147-A177-3AD203B41FA5}">
                      <a16:colId xmlns:a16="http://schemas.microsoft.com/office/drawing/2014/main" val="20001"/>
                    </a:ext>
                  </a:extLst>
                </a:gridCol>
              </a:tblGrid>
              <a:tr h="849284">
                <a:tc>
                  <a:txBody>
                    <a:bodyPr/>
                    <a:lstStyle/>
                    <a:p>
                      <a:pPr>
                        <a:lnSpc>
                          <a:spcPct val="150000"/>
                        </a:lnSpc>
                        <a:spcAft>
                          <a:spcPts val="0"/>
                        </a:spcAft>
                      </a:pPr>
                      <a:r>
                        <a:rPr lang="pl-PL" sz="1400" b="1" dirty="0">
                          <a:solidFill>
                            <a:schemeClr val="bg1"/>
                          </a:solidFill>
                          <a:effectLst/>
                        </a:rPr>
                        <a:t>Data naboru</a:t>
                      </a:r>
                      <a:endParaRPr lang="pl-PL"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pPr>
                      <a:r>
                        <a:rPr lang="pl-PL" sz="1400" b="1" dirty="0">
                          <a:solidFill>
                            <a:schemeClr val="bg1"/>
                          </a:solidFill>
                          <a:effectLst/>
                        </a:rPr>
                        <a:t>Liczba złożonych wniosków ogółem</a:t>
                      </a:r>
                      <a:endParaRPr lang="pl-PL"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400477">
                <a:tc>
                  <a:txBody>
                    <a:bodyPr/>
                    <a:lstStyle/>
                    <a:p>
                      <a:pPr>
                        <a:lnSpc>
                          <a:spcPct val="150000"/>
                        </a:lnSpc>
                        <a:spcAft>
                          <a:spcPts val="0"/>
                        </a:spcAft>
                      </a:pPr>
                      <a:r>
                        <a:rPr lang="pl-PL" sz="1400" b="1" dirty="0">
                          <a:solidFill>
                            <a:schemeClr val="bg1"/>
                          </a:solidFill>
                          <a:effectLst/>
                        </a:rPr>
                        <a:t>01-30 czerwca 2022</a:t>
                      </a:r>
                      <a:endParaRPr lang="pl-PL"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pPr>
                      <a:r>
                        <a:rPr lang="pl-PL" sz="1400" b="1" dirty="0">
                          <a:solidFill>
                            <a:schemeClr val="tx2"/>
                          </a:solidFill>
                          <a:effectLst/>
                        </a:rPr>
                        <a:t>31</a:t>
                      </a:r>
                      <a:endParaRPr lang="pl-PL" sz="14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400477">
                <a:tc>
                  <a:txBody>
                    <a:bodyPr/>
                    <a:lstStyle/>
                    <a:p>
                      <a:pPr>
                        <a:lnSpc>
                          <a:spcPct val="150000"/>
                        </a:lnSpc>
                        <a:spcAft>
                          <a:spcPts val="0"/>
                        </a:spcAft>
                      </a:pPr>
                      <a:r>
                        <a:rPr lang="pl-PL" sz="1400" b="1" dirty="0">
                          <a:solidFill>
                            <a:schemeClr val="bg1"/>
                          </a:solidFill>
                          <a:effectLst/>
                        </a:rPr>
                        <a:t>01-30 listopada 2022</a:t>
                      </a:r>
                      <a:endParaRPr lang="pl-PL"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pPr>
                      <a:r>
                        <a:rPr lang="pl-PL" sz="1400" b="1" dirty="0">
                          <a:solidFill>
                            <a:schemeClr val="tx2"/>
                          </a:solidFill>
                          <a:effectLst/>
                        </a:rPr>
                        <a:t>52</a:t>
                      </a:r>
                      <a:endParaRPr lang="pl-PL" sz="14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bl>
          </a:graphicData>
        </a:graphic>
      </p:graphicFrame>
      <p:graphicFrame>
        <p:nvGraphicFramePr>
          <p:cNvPr id="5" name="Wykres 4" descr="01-U 0&#10;02-P 8&#10;03-L 15&#10;04-O 7&#10;05-R 21&#10;06-E 2&#10;07-S 5&#10;08-T 5&#10;09-M 2&#10;10-N 13&#10;11-I 5&#10;12-C 0&#10;" title="Złożone wnioski wg rodzaju niepełnosprawności (N=83)"/>
          <p:cNvGraphicFramePr/>
          <p:nvPr>
            <p:extLst>
              <p:ext uri="{D42A27DB-BD31-4B8C-83A1-F6EECF244321}">
                <p14:modId xmlns:p14="http://schemas.microsoft.com/office/powerpoint/2010/main" val="3585143206"/>
              </p:ext>
            </p:extLst>
          </p:nvPr>
        </p:nvGraphicFramePr>
        <p:xfrm>
          <a:off x="5988685" y="2970402"/>
          <a:ext cx="5152390" cy="3421253"/>
        </p:xfrm>
        <a:graphic>
          <a:graphicData uri="http://schemas.openxmlformats.org/drawingml/2006/chart">
            <c:chart xmlns:c="http://schemas.openxmlformats.org/drawingml/2006/chart" xmlns:r="http://schemas.openxmlformats.org/officeDocument/2006/relationships" r:id="rId2"/>
          </a:graphicData>
        </a:graphic>
      </p:graphicFrame>
      <p:sp>
        <p:nvSpPr>
          <p:cNvPr id="6" name="pole tekstowe 5"/>
          <p:cNvSpPr txBox="1"/>
          <p:nvPr/>
        </p:nvSpPr>
        <p:spPr>
          <a:xfrm>
            <a:off x="448056" y="5056632"/>
            <a:ext cx="4681728" cy="923330"/>
          </a:xfrm>
          <a:prstGeom prst="rect">
            <a:avLst/>
          </a:prstGeom>
          <a:noFill/>
        </p:spPr>
        <p:txBody>
          <a:bodyPr wrap="square" rtlCol="0">
            <a:spAutoFit/>
          </a:bodyPr>
          <a:lstStyle/>
          <a:p>
            <a:r>
              <a:rPr lang="pl-PL" dirty="0"/>
              <a:t>PRZYZNANO 50 DOFINANSOWAŃ,</a:t>
            </a:r>
          </a:p>
          <a:p>
            <a:r>
              <a:rPr lang="pl-PL" b="1" dirty="0"/>
              <a:t>PODPISANO I ZREALIZOWANO 47 UMÓW </a:t>
            </a:r>
            <a:r>
              <a:rPr lang="pl-PL" dirty="0"/>
              <a:t>(3 OSOBY ZREZYGNOWAŁY)</a:t>
            </a:r>
          </a:p>
        </p:txBody>
      </p:sp>
      <p:sp>
        <p:nvSpPr>
          <p:cNvPr id="3" name="Prostokąt 2"/>
          <p:cNvSpPr/>
          <p:nvPr/>
        </p:nvSpPr>
        <p:spPr>
          <a:xfrm>
            <a:off x="6038088" y="2654988"/>
            <a:ext cx="7376160" cy="774571"/>
          </a:xfrm>
          <a:prstGeom prst="rect">
            <a:avLst/>
          </a:prstGeom>
        </p:spPr>
        <p:txBody>
          <a:bodyPr wrap="square">
            <a:spAutoFit/>
          </a:bodyPr>
          <a:lstStyle/>
          <a:p>
            <a:pPr>
              <a:spcAft>
                <a:spcPts val="1000"/>
              </a:spcAft>
            </a:pPr>
            <a:r>
              <a:rPr lang="pl-PL" sz="1200" dirty="0"/>
              <a:t>Rodzaj niepełnosprawności uczestniczek i uczestników pilotażu (N=47)</a:t>
            </a:r>
          </a:p>
          <a:p>
            <a:br>
              <a:rPr lang="pl-PL" sz="1200" dirty="0"/>
            </a:br>
            <a:endParaRPr lang="pl-PL" sz="1200" dirty="0"/>
          </a:p>
        </p:txBody>
      </p:sp>
    </p:spTree>
    <p:extLst>
      <p:ext uri="{BB962C8B-B14F-4D97-AF65-F5344CB8AC3E}">
        <p14:creationId xmlns:p14="http://schemas.microsoft.com/office/powerpoint/2010/main" val="14108564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3000" dirty="0"/>
              <a:t>INSTRUMENT: MOJE DOSTĘPNE MIEJSCE PRACY</a:t>
            </a:r>
          </a:p>
        </p:txBody>
      </p:sp>
      <p:sp>
        <p:nvSpPr>
          <p:cNvPr id="3" name="Prostokąt 2"/>
          <p:cNvSpPr/>
          <p:nvPr/>
        </p:nvSpPr>
        <p:spPr>
          <a:xfrm>
            <a:off x="585216" y="2404904"/>
            <a:ext cx="9528048" cy="2308324"/>
          </a:xfrm>
          <a:prstGeom prst="rect">
            <a:avLst/>
          </a:prstGeom>
        </p:spPr>
        <p:txBody>
          <a:bodyPr wrap="square">
            <a:spAutoFit/>
          </a:bodyPr>
          <a:lstStyle/>
          <a:p>
            <a:r>
              <a:rPr lang="pl-PL" dirty="0">
                <a:latin typeface="Calibri" panose="020F0502020204030204" pitchFamily="34" charset="0"/>
                <a:cs typeface="Calibri" panose="020F0502020204030204" pitchFamily="34" charset="0"/>
              </a:rPr>
              <a:t> </a:t>
            </a:r>
          </a:p>
          <a:p>
            <a:r>
              <a:rPr lang="pl-PL" dirty="0">
                <a:latin typeface="Calibri" panose="020F0502020204030204" pitchFamily="34" charset="0"/>
                <a:cs typeface="Calibri" panose="020F0502020204030204" pitchFamily="34" charset="0"/>
              </a:rPr>
              <a:t>Najczęściej dofinansowanym sprzętem był telefon (30%) oraz zestaw sprzętu (30%), </a:t>
            </a:r>
            <a:br>
              <a:rPr lang="pl-PL" dirty="0">
                <a:latin typeface="Calibri" panose="020F0502020204030204" pitchFamily="34" charset="0"/>
                <a:cs typeface="Calibri" panose="020F0502020204030204" pitchFamily="34" charset="0"/>
              </a:rPr>
            </a:br>
            <a:r>
              <a:rPr lang="pl-PL" dirty="0">
                <a:latin typeface="Calibri" panose="020F0502020204030204" pitchFamily="34" charset="0"/>
                <a:cs typeface="Calibri" panose="020F0502020204030204" pitchFamily="34" charset="0"/>
              </a:rPr>
              <a:t>a także komputer/ laptop (19%). W ramach zestawów sprzętów znalazły się m.in.:</a:t>
            </a:r>
          </a:p>
          <a:p>
            <a:endParaRPr lang="pl-PL" dirty="0">
              <a:latin typeface="Calibri" panose="020F0502020204030204" pitchFamily="34" charset="0"/>
              <a:cs typeface="Calibri" panose="020F0502020204030204" pitchFamily="34" charset="0"/>
            </a:endParaRPr>
          </a:p>
          <a:p>
            <a:pPr marL="285750" lvl="0" indent="-285750">
              <a:buFont typeface="Arial" panose="020B0604020202020204" pitchFamily="34" charset="0"/>
              <a:buChar char="•"/>
            </a:pPr>
            <a:r>
              <a:rPr lang="pl-PL" dirty="0">
                <a:latin typeface="Calibri" panose="020F0502020204030204" pitchFamily="34" charset="0"/>
                <a:cs typeface="Calibri" panose="020F0502020204030204" pitchFamily="34" charset="0"/>
              </a:rPr>
              <a:t>zestaw: biurko, słuchawki,</a:t>
            </a:r>
          </a:p>
          <a:p>
            <a:pPr marL="285750" lvl="0" indent="-285750">
              <a:buFont typeface="Arial" panose="020B0604020202020204" pitchFamily="34" charset="0"/>
              <a:buChar char="•"/>
            </a:pPr>
            <a:r>
              <a:rPr lang="pl-PL" dirty="0">
                <a:latin typeface="Calibri" panose="020F0502020204030204" pitchFamily="34" charset="0"/>
                <a:cs typeface="Calibri" panose="020F0502020204030204" pitchFamily="34" charset="0"/>
              </a:rPr>
              <a:t>zestaw: monitor, mysz, krzesło,</a:t>
            </a:r>
          </a:p>
          <a:p>
            <a:pPr marL="285750" lvl="0" indent="-285750">
              <a:buFont typeface="Arial" panose="020B0604020202020204" pitchFamily="34" charset="0"/>
              <a:buChar char="•"/>
            </a:pPr>
            <a:r>
              <a:rPr lang="pl-PL" dirty="0">
                <a:latin typeface="Calibri" panose="020F0502020204030204" pitchFamily="34" charset="0"/>
                <a:cs typeface="Calibri" panose="020F0502020204030204" pitchFamily="34" charset="0"/>
              </a:rPr>
              <a:t>zestaw: oczyszczacz powietrza, telefon, biurko, ścianka działowa,</a:t>
            </a:r>
          </a:p>
          <a:p>
            <a:pPr marL="285750" lvl="0" indent="-285750">
              <a:buFont typeface="Arial" panose="020B0604020202020204" pitchFamily="34" charset="0"/>
              <a:buChar char="•"/>
            </a:pPr>
            <a:r>
              <a:rPr lang="pl-PL" dirty="0">
                <a:latin typeface="Calibri" panose="020F0502020204030204" pitchFamily="34" charset="0"/>
                <a:cs typeface="Calibri" panose="020F0502020204030204" pitchFamily="34" charset="0"/>
              </a:rPr>
              <a:t>zestaw mikrofonów.</a:t>
            </a:r>
          </a:p>
        </p:txBody>
      </p:sp>
      <p:sp>
        <p:nvSpPr>
          <p:cNvPr id="4" name="Prostokąt 3"/>
          <p:cNvSpPr/>
          <p:nvPr/>
        </p:nvSpPr>
        <p:spPr>
          <a:xfrm>
            <a:off x="6096000" y="4650939"/>
            <a:ext cx="6096000" cy="1938992"/>
          </a:xfrm>
          <a:prstGeom prst="rect">
            <a:avLst/>
          </a:prstGeom>
        </p:spPr>
        <p:txBody>
          <a:bodyPr>
            <a:spAutoFit/>
          </a:bodyPr>
          <a:lstStyle/>
          <a:p>
            <a:pPr marL="548640" marR="548640" algn="just">
              <a:lnSpc>
                <a:spcPct val="150000"/>
              </a:lnSpc>
              <a:spcBef>
                <a:spcPts val="1800"/>
              </a:spcBef>
              <a:spcAft>
                <a:spcPts val="1800"/>
              </a:spcAft>
            </a:pPr>
            <a:r>
              <a:rPr lang="pl-PL" sz="1600" dirty="0">
                <a:solidFill>
                  <a:schemeClr val="tx2"/>
                </a:solidFill>
                <a:latin typeface="Calibri" panose="020F0502020204030204" pitchFamily="34" charset="0"/>
                <a:ea typeface="Calibri" panose="020F0502020204030204" pitchFamily="34" charset="0"/>
                <a:cs typeface="Times New Roman" panose="02020603050405020304" pitchFamily="18" charset="0"/>
              </a:rPr>
              <a:t>„Biurko mi zrobiło więcej miejsca, bo biuro jest bardzo małe, jeżdżę na wózku wiec teraz mogę się lepiej poruszać po biurze, nie drętwieją mi ręce bo jest elektryczne biurko, mogę zmieniać pozycje gdy jest mi nie wygodnie.”  (kobieta z niepełnosprawnością narządu ruchu)</a:t>
            </a:r>
            <a:endParaRPr lang="pl-PL"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59100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3000" dirty="0"/>
              <a:t>INSTRUMENT: MOJE DOSTĘPNE MIEJSCE PRACY</a:t>
            </a:r>
          </a:p>
        </p:txBody>
      </p:sp>
      <p:sp>
        <p:nvSpPr>
          <p:cNvPr id="3" name="Prostokąt 2"/>
          <p:cNvSpPr/>
          <p:nvPr/>
        </p:nvSpPr>
        <p:spPr>
          <a:xfrm>
            <a:off x="420624" y="2267744"/>
            <a:ext cx="11484864" cy="4524315"/>
          </a:xfrm>
          <a:prstGeom prst="rect">
            <a:avLst/>
          </a:prstGeom>
        </p:spPr>
        <p:txBody>
          <a:bodyPr wrap="square">
            <a:spAutoFit/>
          </a:bodyPr>
          <a:lstStyle/>
          <a:p>
            <a:pPr>
              <a:lnSpc>
                <a:spcPct val="150000"/>
              </a:lnSpc>
              <a:spcAft>
                <a:spcPts val="0"/>
              </a:spcAft>
            </a:pPr>
            <a:r>
              <a:rPr lang="pl-PL" sz="1600" dirty="0">
                <a:latin typeface="Calibri" panose="020F0502020204030204" pitchFamily="34" charset="0"/>
                <a:ea typeface="Calibri" panose="020F0502020204030204" pitchFamily="34" charset="0"/>
                <a:cs typeface="Times New Roman" panose="02020603050405020304" pitchFamily="18" charset="0"/>
              </a:rPr>
              <a:t>Suma kwot dofinansowanego sprzętu wraz z gwarancją i ubezpieczeniem oraz wkładem własnym wnioskodawców </a:t>
            </a:r>
          </a:p>
          <a:p>
            <a:pPr>
              <a:lnSpc>
                <a:spcPct val="150000"/>
              </a:lnSpc>
              <a:spcAft>
                <a:spcPts val="0"/>
              </a:spcAft>
            </a:pPr>
            <a:r>
              <a:rPr lang="pl-PL" sz="1600" dirty="0">
                <a:latin typeface="Calibri" panose="020F0502020204030204" pitchFamily="34" charset="0"/>
                <a:ea typeface="Calibri" panose="020F0502020204030204" pitchFamily="34" charset="0"/>
                <a:cs typeface="Times New Roman" panose="02020603050405020304" pitchFamily="18" charset="0"/>
              </a:rPr>
              <a:t>(47 sprzętów/zestawów) wyniosła: 223.384,22 zł, z czego:</a:t>
            </a:r>
          </a:p>
          <a:p>
            <a:pPr marL="342900" lvl="0" indent="-342900">
              <a:lnSpc>
                <a:spcPct val="150000"/>
              </a:lnSpc>
              <a:spcAft>
                <a:spcPts val="0"/>
              </a:spcAft>
              <a:buFont typeface="Symbol" panose="05050102010706020507" pitchFamily="18" charset="2"/>
              <a:buChar char=""/>
            </a:pPr>
            <a:r>
              <a:rPr lang="pl-PL" sz="1600" dirty="0">
                <a:latin typeface="Calibri" panose="020F0502020204030204" pitchFamily="34" charset="0"/>
                <a:ea typeface="Calibri" panose="020F0502020204030204" pitchFamily="34" charset="0"/>
                <a:cs typeface="Times New Roman" panose="02020603050405020304" pitchFamily="18" charset="0"/>
              </a:rPr>
              <a:t>kwota sprzętu: 192.301,32</a:t>
            </a:r>
          </a:p>
          <a:p>
            <a:pPr marL="342900" lvl="0" indent="-342900">
              <a:lnSpc>
                <a:spcPct val="150000"/>
              </a:lnSpc>
              <a:spcAft>
                <a:spcPts val="0"/>
              </a:spcAft>
              <a:buFont typeface="Symbol" panose="05050102010706020507" pitchFamily="18" charset="2"/>
              <a:buChar char=""/>
            </a:pPr>
            <a:r>
              <a:rPr lang="pl-PL" sz="1600" dirty="0">
                <a:latin typeface="Calibri" panose="020F0502020204030204" pitchFamily="34" charset="0"/>
                <a:ea typeface="Calibri" panose="020F0502020204030204" pitchFamily="34" charset="0"/>
                <a:cs typeface="Times New Roman" panose="02020603050405020304" pitchFamily="18" charset="0"/>
              </a:rPr>
              <a:t>kwota ubezpieczenia: 20.889,91</a:t>
            </a:r>
          </a:p>
          <a:p>
            <a:pPr marL="342900" lvl="0" indent="-342900">
              <a:lnSpc>
                <a:spcPct val="150000"/>
              </a:lnSpc>
              <a:spcAft>
                <a:spcPts val="0"/>
              </a:spcAft>
              <a:buFont typeface="Symbol" panose="05050102010706020507" pitchFamily="18" charset="2"/>
              <a:buChar char=""/>
            </a:pPr>
            <a:r>
              <a:rPr lang="pl-PL" sz="1600" dirty="0">
                <a:latin typeface="Calibri" panose="020F0502020204030204" pitchFamily="34" charset="0"/>
                <a:ea typeface="Calibri" panose="020F0502020204030204" pitchFamily="34" charset="0"/>
                <a:cs typeface="Times New Roman" panose="02020603050405020304" pitchFamily="18" charset="0"/>
              </a:rPr>
              <a:t>kwota gwarancji: 10.192,99</a:t>
            </a:r>
          </a:p>
          <a:p>
            <a:pPr marL="342900" lvl="0" indent="-342900">
              <a:lnSpc>
                <a:spcPct val="150000"/>
              </a:lnSpc>
              <a:spcAft>
                <a:spcPts val="0"/>
              </a:spcAft>
              <a:buFont typeface="Symbol" panose="05050102010706020507" pitchFamily="18" charset="2"/>
              <a:buChar char=""/>
            </a:pPr>
            <a:r>
              <a:rPr lang="pl-PL" sz="1600" dirty="0">
                <a:latin typeface="Calibri" panose="020F0502020204030204" pitchFamily="34" charset="0"/>
                <a:ea typeface="Calibri" panose="020F0502020204030204" pitchFamily="34" charset="0"/>
                <a:cs typeface="Times New Roman" panose="02020603050405020304" pitchFamily="18" charset="0"/>
              </a:rPr>
              <a:t>wkład własny: 17.408,65 </a:t>
            </a:r>
          </a:p>
          <a:p>
            <a:pPr>
              <a:lnSpc>
                <a:spcPct val="150000"/>
              </a:lnSpc>
              <a:spcAft>
                <a:spcPts val="0"/>
              </a:spcAft>
            </a:pPr>
            <a:r>
              <a:rPr lang="pl-PL" sz="1600" dirty="0">
                <a:latin typeface="Calibri" panose="020F0502020204030204" pitchFamily="34" charset="0"/>
                <a:ea typeface="Calibri" panose="020F0502020204030204" pitchFamily="34" charset="0"/>
                <a:cs typeface="Times New Roman" panose="02020603050405020304" pitchFamily="18" charset="0"/>
              </a:rPr>
              <a:t> Suma wypłaconego dofinansowania wyniosła: 205.955,58 zł.</a:t>
            </a:r>
          </a:p>
          <a:p>
            <a:pPr>
              <a:lnSpc>
                <a:spcPct val="150000"/>
              </a:lnSpc>
              <a:spcAft>
                <a:spcPts val="0"/>
              </a:spcAft>
            </a:pPr>
            <a:r>
              <a:rPr lang="pl-PL" sz="1600" dirty="0">
                <a:latin typeface="Calibri" panose="020F0502020204030204" pitchFamily="34" charset="0"/>
                <a:ea typeface="Calibri" panose="020F0502020204030204" pitchFamily="34" charset="0"/>
                <a:cs typeface="Times New Roman" panose="02020603050405020304" pitchFamily="18" charset="0"/>
              </a:rPr>
              <a:t> </a:t>
            </a:r>
          </a:p>
          <a:p>
            <a:pPr>
              <a:lnSpc>
                <a:spcPct val="150000"/>
              </a:lnSpc>
              <a:spcAft>
                <a:spcPts val="0"/>
              </a:spcAft>
            </a:pPr>
            <a:r>
              <a:rPr lang="pl-PL" sz="1600" dirty="0">
                <a:latin typeface="Calibri" panose="020F0502020204030204" pitchFamily="34" charset="0"/>
                <a:ea typeface="Calibri" panose="020F0502020204030204" pitchFamily="34" charset="0"/>
                <a:cs typeface="Times New Roman" panose="02020603050405020304" pitchFamily="18" charset="0"/>
              </a:rPr>
              <a:t>Średnia kwota  dofinansowania na osobę (sprzęt) wyniosła: </a:t>
            </a:r>
            <a:r>
              <a:rPr lang="pl-PL" sz="1600" b="1" dirty="0">
                <a:latin typeface="Calibri" panose="020F0502020204030204" pitchFamily="34" charset="0"/>
                <a:ea typeface="Calibri" panose="020F0502020204030204" pitchFamily="34" charset="0"/>
                <a:cs typeface="Times New Roman" panose="02020603050405020304" pitchFamily="18" charset="0"/>
              </a:rPr>
              <a:t>4.091,52 zł </a:t>
            </a:r>
            <a:r>
              <a:rPr lang="pl-PL" sz="1600" dirty="0">
                <a:latin typeface="Calibri" panose="020F0502020204030204" pitchFamily="34" charset="0"/>
                <a:ea typeface="Calibri" panose="020F0502020204030204" pitchFamily="34" charset="0"/>
                <a:cs typeface="Times New Roman" panose="02020603050405020304" pitchFamily="18" charset="0"/>
              </a:rPr>
              <a:t>przy czym mediana wyniosła: 3.170,83 zł. </a:t>
            </a:r>
          </a:p>
          <a:p>
            <a:pPr>
              <a:lnSpc>
                <a:spcPct val="150000"/>
              </a:lnSpc>
              <a:spcAft>
                <a:spcPts val="0"/>
              </a:spcAft>
            </a:pPr>
            <a:r>
              <a:rPr lang="pl-PL" sz="1600" dirty="0">
                <a:latin typeface="Calibri" panose="020F0502020204030204" pitchFamily="34" charset="0"/>
                <a:ea typeface="Calibri" panose="020F0502020204030204" pitchFamily="34" charset="0"/>
                <a:cs typeface="Times New Roman" panose="02020603050405020304" pitchFamily="18" charset="0"/>
              </a:rPr>
              <a:t>Maksymalna kwota dofinansowania wyniosła : 9.000,00 zł, minimalna 1.150,00 zł.</a:t>
            </a:r>
          </a:p>
          <a:p>
            <a:pPr>
              <a:lnSpc>
                <a:spcPct val="150000"/>
              </a:lnSpc>
              <a:spcAft>
                <a:spcPts val="0"/>
              </a:spcAft>
            </a:pPr>
            <a:r>
              <a:rPr lang="pl-PL" sz="1600" dirty="0">
                <a:latin typeface="Calibri" panose="020F0502020204030204" pitchFamily="34" charset="0"/>
                <a:ea typeface="Calibri" panose="020F0502020204030204" pitchFamily="34" charset="0"/>
                <a:cs typeface="Times New Roman" panose="02020603050405020304" pitchFamily="18" charset="0"/>
              </a:rPr>
              <a:t> </a:t>
            </a:r>
          </a:p>
          <a:p>
            <a:pPr>
              <a:lnSpc>
                <a:spcPct val="150000"/>
              </a:lnSpc>
              <a:spcAft>
                <a:spcPts val="0"/>
              </a:spcAft>
            </a:pPr>
            <a:r>
              <a:rPr lang="pl-PL" sz="1600" dirty="0">
                <a:latin typeface="Calibri" panose="020F0502020204030204" pitchFamily="34" charset="0"/>
                <a:ea typeface="Calibri" panose="020F0502020204030204" pitchFamily="34" charset="0"/>
                <a:cs typeface="Times New Roman" panose="02020603050405020304" pitchFamily="18" charset="0"/>
              </a:rPr>
              <a:t>Koszty ubezpieczenia średnio na osobę wyniosły: 444,47 zł, gwarancji: 216,87 zł.</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995443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3000" dirty="0"/>
              <a:t>WYPRACOWANE ROZWIĄZANIA- INSTRUMENTY</a:t>
            </a:r>
          </a:p>
        </p:txBody>
      </p:sp>
      <p:graphicFrame>
        <p:nvGraphicFramePr>
          <p:cNvPr id="3" name="Diagram 2">
            <a:extLst>
              <a:ext uri="{FF2B5EF4-FFF2-40B4-BE49-F238E27FC236}">
                <a16:creationId xmlns:a16="http://schemas.microsoft.com/office/drawing/2014/main" id="{074C52A1-55C3-F273-670E-4BEDEC6E760D}"/>
              </a:ext>
            </a:extLst>
          </p:cNvPr>
          <p:cNvGraphicFramePr/>
          <p:nvPr>
            <p:extLst>
              <p:ext uri="{D42A27DB-BD31-4B8C-83A1-F6EECF244321}">
                <p14:modId xmlns:p14="http://schemas.microsoft.com/office/powerpoint/2010/main" val="3492525180"/>
              </p:ext>
            </p:extLst>
          </p:nvPr>
        </p:nvGraphicFramePr>
        <p:xfrm>
          <a:off x="776224" y="2686304"/>
          <a:ext cx="10989056" cy="36027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190666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3000" dirty="0"/>
              <a:t>INSTRUMENT: MOJE DOSTĘPNE MIEJSCE PRACY</a:t>
            </a:r>
          </a:p>
        </p:txBody>
      </p:sp>
      <p:graphicFrame>
        <p:nvGraphicFramePr>
          <p:cNvPr id="6" name="Wykres 5" descr="Zakupiony sprzęt umożliwił mi wykonywanie&#10;codziennej pracy:&#10;zdecydowanie tak- 95%&#10;raczej tak- 5%&#10;&#10;Zakupiony sprzęt zwiększył moją efektywność&#10;w pracy:&#10;zdecydowanie tak- 90%&#10;raczej tak- 10%&#10;&#10;Zakupiony sprzęt pozwolił mi na wykonywanie&#10;zadań, których wcześniej nie mogłem/am&#10;wykonywać:&#10;zdecydowanie tak- 65%&#10;raczej tak- 18%&#10;trudno powiedzieć- 15%&#10;raczej nie- 2%&#10;&#10;Zakupiony sprzęt zwiększył moje szanse na&#10;awans w pracy:&#10;zdecydowanie tak- 26%&#10;raczej tak- 24%&#10;trudno powiedzieć- 37%&#10;raczej nie- 10%&#10;zdecydowanie nie- 3%&#10;" title="Wpływ zakupionego sprzętu na codzienną pracę (N=40)"/>
          <p:cNvGraphicFramePr/>
          <p:nvPr>
            <p:extLst>
              <p:ext uri="{D42A27DB-BD31-4B8C-83A1-F6EECF244321}">
                <p14:modId xmlns:p14="http://schemas.microsoft.com/office/powerpoint/2010/main" val="2695645530"/>
              </p:ext>
            </p:extLst>
          </p:nvPr>
        </p:nvGraphicFramePr>
        <p:xfrm>
          <a:off x="201168" y="2587752"/>
          <a:ext cx="6525768" cy="4069080"/>
        </p:xfrm>
        <a:graphic>
          <a:graphicData uri="http://schemas.openxmlformats.org/drawingml/2006/chart">
            <c:chart xmlns:c="http://schemas.openxmlformats.org/drawingml/2006/chart" xmlns:r="http://schemas.openxmlformats.org/officeDocument/2006/relationships" r:id="rId2"/>
          </a:graphicData>
        </a:graphic>
      </p:graphicFrame>
      <p:sp>
        <p:nvSpPr>
          <p:cNvPr id="4" name="Prostokąt 3"/>
          <p:cNvSpPr/>
          <p:nvPr/>
        </p:nvSpPr>
        <p:spPr>
          <a:xfrm>
            <a:off x="7107936" y="2445779"/>
            <a:ext cx="4459224" cy="4154984"/>
          </a:xfrm>
          <a:prstGeom prst="rect">
            <a:avLst/>
          </a:prstGeom>
        </p:spPr>
        <p:txBody>
          <a:bodyPr wrap="square">
            <a:spAutoFit/>
          </a:bodyPr>
          <a:lstStyle/>
          <a:p>
            <a:pPr>
              <a:lnSpc>
                <a:spcPct val="150000"/>
              </a:lnSpc>
              <a:spcAft>
                <a:spcPts val="0"/>
              </a:spcAft>
            </a:pPr>
            <a:r>
              <a:rPr lang="pl-PL" sz="1600" dirty="0">
                <a:latin typeface="Calibri" panose="020F0502020204030204" pitchFamily="34" charset="0"/>
                <a:ea typeface="Calibri" panose="020F0502020204030204" pitchFamily="34" charset="0"/>
                <a:cs typeface="Times New Roman" panose="02020603050405020304" pitchFamily="18" charset="0"/>
              </a:rPr>
              <a:t>Badani, w badaniu ilościowym poproszeni zostali </a:t>
            </a:r>
            <a:br>
              <a:rPr lang="pl-PL" sz="1600" dirty="0">
                <a:latin typeface="Calibri" panose="020F0502020204030204" pitchFamily="34" charset="0"/>
                <a:ea typeface="Calibri" panose="020F0502020204030204" pitchFamily="34" charset="0"/>
                <a:cs typeface="Times New Roman" panose="02020603050405020304" pitchFamily="18" charset="0"/>
              </a:rPr>
            </a:br>
            <a:r>
              <a:rPr lang="pl-PL" sz="1600" dirty="0">
                <a:latin typeface="Calibri" panose="020F0502020204030204" pitchFamily="34" charset="0"/>
                <a:ea typeface="Calibri" panose="020F0502020204030204" pitchFamily="34" charset="0"/>
                <a:cs typeface="Times New Roman" panose="02020603050405020304" pitchFamily="18" charset="0"/>
              </a:rPr>
              <a:t>o ocenę procedur przyznawanego dofinansowania. W ocenie 88% badanych procedury były jasne i zrozumiałe. Badani (w badaniu jakościowym IDI) podkreślali, że wszystkie wątpliwości, jakie powstały na etapie składania wniosków zostały wyjaśnione dzięki wsparciu udzielonemu przez personel projektu. Wsparcie to zostało uznane za bardzo wysokiej jakości, pomocne, zwracano także uwagę na dużą empatię, jaką wykazywały się osoby w biurze projektu.</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276692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3532169" y="2874197"/>
            <a:ext cx="10362058" cy="1633890"/>
          </a:xfrm>
        </p:spPr>
        <p:txBody>
          <a:bodyPr/>
          <a:lstStyle/>
          <a:p>
            <a:br>
              <a:rPr lang="pl-PL" sz="3000" dirty="0"/>
            </a:br>
            <a:br>
              <a:rPr lang="pl-PL" sz="3000" dirty="0"/>
            </a:br>
            <a:r>
              <a:rPr lang="pl-PL" sz="3000" b="1" dirty="0">
                <a:solidFill>
                  <a:schemeClr val="bg1"/>
                </a:solidFill>
              </a:rPr>
              <a:t>Bon na Start</a:t>
            </a:r>
            <a:br>
              <a:rPr lang="pl-PL" sz="3000" b="1" dirty="0">
                <a:solidFill>
                  <a:schemeClr val="bg1"/>
                </a:solidFill>
              </a:rPr>
            </a:br>
            <a:br>
              <a:rPr lang="pl-PL" sz="3000" b="1" dirty="0">
                <a:solidFill>
                  <a:schemeClr val="bg1"/>
                </a:solidFill>
              </a:rPr>
            </a:br>
            <a:r>
              <a:rPr lang="pl-PL" sz="3000" b="1" dirty="0">
                <a:solidFill>
                  <a:schemeClr val="bg1"/>
                </a:solidFill>
              </a:rPr>
              <a:t>ZAŁOŻENIA</a:t>
            </a:r>
            <a:br>
              <a:rPr lang="pl-PL" sz="3000" b="1" dirty="0">
                <a:solidFill>
                  <a:schemeClr val="bg1"/>
                </a:solidFill>
              </a:rPr>
            </a:br>
            <a:endParaRPr lang="pl-PL" sz="3000" dirty="0"/>
          </a:p>
        </p:txBody>
      </p:sp>
      <p:sp>
        <p:nvSpPr>
          <p:cNvPr id="4" name="Rectangle 2"/>
          <p:cNvSpPr>
            <a:spLocks noChangeArrowheads="1"/>
          </p:cNvSpPr>
          <p:nvPr/>
        </p:nvSpPr>
        <p:spPr bwMode="auto">
          <a:xfrm>
            <a:off x="3291839" y="201168"/>
            <a:ext cx="12408211" cy="788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pl-PL"/>
          </a:p>
        </p:txBody>
      </p:sp>
      <p:sp>
        <p:nvSpPr>
          <p:cNvPr id="7" name="Rectangle 6"/>
          <p:cNvSpPr>
            <a:spLocks noChangeArrowheads="1"/>
          </p:cNvSpPr>
          <p:nvPr/>
        </p:nvSpPr>
        <p:spPr bwMode="auto">
          <a:xfrm>
            <a:off x="2535810" y="620856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Tree>
    <p:extLst>
      <p:ext uri="{BB962C8B-B14F-4D97-AF65-F5344CB8AC3E}">
        <p14:creationId xmlns:p14="http://schemas.microsoft.com/office/powerpoint/2010/main" val="32058119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INSTRUMENT: BON NA START</a:t>
            </a:r>
          </a:p>
        </p:txBody>
      </p:sp>
      <p:sp>
        <p:nvSpPr>
          <p:cNvPr id="3" name="pole tekstowe 2"/>
          <p:cNvSpPr txBox="1"/>
          <p:nvPr/>
        </p:nvSpPr>
        <p:spPr>
          <a:xfrm>
            <a:off x="1649691" y="2922309"/>
            <a:ext cx="9511645" cy="2862322"/>
          </a:xfrm>
          <a:prstGeom prst="rect">
            <a:avLst/>
          </a:prstGeom>
          <a:noFill/>
        </p:spPr>
        <p:txBody>
          <a:bodyPr wrap="square" rtlCol="0">
            <a:spAutoFit/>
          </a:bodyPr>
          <a:lstStyle/>
          <a:p>
            <a:r>
              <a:rPr lang="pl-PL" dirty="0">
                <a:latin typeface="Calibri" panose="020F0502020204030204" pitchFamily="34" charset="0"/>
                <a:cs typeface="Calibri" panose="020F0502020204030204" pitchFamily="34" charset="0"/>
              </a:rPr>
              <a:t>ISTOTA NOWEGO INSTRUMENTU - CEL INSTRUMENTU:</a:t>
            </a:r>
          </a:p>
          <a:p>
            <a:endParaRPr lang="pl-PL" dirty="0"/>
          </a:p>
          <a:p>
            <a:r>
              <a:rPr lang="pl-PL" dirty="0">
                <a:latin typeface="Calibri" panose="020F0502020204030204" pitchFamily="34" charset="0"/>
                <a:cs typeface="Calibri" panose="020F0502020204030204" pitchFamily="34" charset="0"/>
              </a:rPr>
              <a:t>Zwiększenie liczby pracujących osób z niepełnosprawnościami poprzez zniwelowanie problemu „pierwszego miesiąca” oraz kompensację częściową kosztów niskich zarobków, a także oddziaływanie na osoby z niepełnosprawnością motywująco do utrzymania pracy. </a:t>
            </a:r>
          </a:p>
          <a:p>
            <a:endParaRPr lang="pl-PL" dirty="0">
              <a:latin typeface="Calibri" panose="020F0502020204030204" pitchFamily="34" charset="0"/>
              <a:cs typeface="Calibri" panose="020F0502020204030204" pitchFamily="34" charset="0"/>
            </a:endParaRPr>
          </a:p>
          <a:p>
            <a:r>
              <a:rPr lang="pl-PL" dirty="0">
                <a:latin typeface="Calibri" panose="020F0502020204030204" pitchFamily="34" charset="0"/>
                <a:cs typeface="Calibri" panose="020F0502020204030204" pitchFamily="34" charset="0"/>
              </a:rPr>
              <a:t>Jednocześnie Instrument powinien ułatwiać podejmowanie decyzji o zatrudnieniu, a tym samym umożliwiać skuteczniejsze przejście z edukacji do pracy</a:t>
            </a:r>
            <a:r>
              <a:rPr lang="pl-PL" dirty="0"/>
              <a:t>.</a:t>
            </a:r>
          </a:p>
          <a:p>
            <a:endParaRPr lang="pl-PL" dirty="0"/>
          </a:p>
          <a:p>
            <a:endParaRPr lang="pl-PL" dirty="0"/>
          </a:p>
        </p:txBody>
      </p:sp>
    </p:spTree>
    <p:extLst>
      <p:ext uri="{BB962C8B-B14F-4D97-AF65-F5344CB8AC3E}">
        <p14:creationId xmlns:p14="http://schemas.microsoft.com/office/powerpoint/2010/main" val="39512479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INSTRUMENT: BON NA START</a:t>
            </a:r>
          </a:p>
        </p:txBody>
      </p:sp>
      <p:sp>
        <p:nvSpPr>
          <p:cNvPr id="3" name="pole tekstowe 2"/>
          <p:cNvSpPr txBox="1"/>
          <p:nvPr/>
        </p:nvSpPr>
        <p:spPr>
          <a:xfrm>
            <a:off x="1447392" y="2714165"/>
            <a:ext cx="9511645" cy="3693319"/>
          </a:xfrm>
          <a:prstGeom prst="rect">
            <a:avLst/>
          </a:prstGeom>
          <a:noFill/>
        </p:spPr>
        <p:txBody>
          <a:bodyPr wrap="square" rtlCol="0">
            <a:spAutoFit/>
          </a:bodyPr>
          <a:lstStyle/>
          <a:p>
            <a:r>
              <a:rPr lang="pl-PL" dirty="0">
                <a:latin typeface="Calibri" panose="020F0502020204030204" pitchFamily="34" charset="0"/>
                <a:cs typeface="Calibri" panose="020F0502020204030204" pitchFamily="34" charset="0"/>
              </a:rPr>
              <a:t>ISTOTA NOWEGO INSTRUMENTU - ZAŁOŻENIA INSTRUMENTU: </a:t>
            </a:r>
          </a:p>
          <a:p>
            <a:endParaRPr lang="pl-PL" dirty="0"/>
          </a:p>
          <a:p>
            <a:r>
              <a:rPr lang="pl-PL" dirty="0">
                <a:latin typeface="Calibri" panose="020F0502020204030204" pitchFamily="34" charset="0"/>
                <a:cs typeface="Calibri" panose="020F0502020204030204" pitchFamily="34" charset="0"/>
              </a:rPr>
              <a:t>Przedmiotem instrumentu jest finansowanie bonu- środków finansowych do swobodnego wydatkowania przez osobę z niepełnosprawnością. W założeniu instrument będzie polegał na zapewnieniu doraźnego i tymczasowego wsparcia w postaci dodatku motywacyjnego (Bonu na Start) na pokrycie dowolnych kosztów związanych z podjęciem zatrudnienia.</a:t>
            </a:r>
          </a:p>
          <a:p>
            <a:endParaRPr lang="pl-PL" dirty="0">
              <a:latin typeface="Calibri" panose="020F0502020204030204" pitchFamily="34" charset="0"/>
              <a:cs typeface="Calibri" panose="020F0502020204030204" pitchFamily="34" charset="0"/>
            </a:endParaRPr>
          </a:p>
          <a:p>
            <a:r>
              <a:rPr lang="pl-PL" dirty="0">
                <a:latin typeface="Calibri" panose="020F0502020204030204" pitchFamily="34" charset="0"/>
                <a:cs typeface="Calibri" panose="020F0502020204030204" pitchFamily="34" charset="0"/>
              </a:rPr>
              <a:t>Nowy instrument wpisuje się w podejście skoncentrowane na osobie, w ramach którego klient z niepełnosprawnością ma możliwość realnego przejścia od różnorodnych treningów ekonomicznych, do pełnego samostanowienia o swoich wydatkach i zarządzania indywidualnym budżetem. </a:t>
            </a:r>
          </a:p>
          <a:p>
            <a:r>
              <a:rPr lang="pl-PL" dirty="0">
                <a:latin typeface="Calibri" panose="020F0502020204030204" pitchFamily="34" charset="0"/>
                <a:cs typeface="Calibri" panose="020F0502020204030204" pitchFamily="34" charset="0"/>
              </a:rPr>
              <a:t>Kluczową zaletą instrumentu jest fakt, że to klienci identyfikują wszystkie kategorie wydatków, które są niezbędne dla podjęcia i utrzymania przez nich zatrudnienia. </a:t>
            </a:r>
          </a:p>
          <a:p>
            <a:endParaRPr lang="pl-PL" dirty="0"/>
          </a:p>
        </p:txBody>
      </p:sp>
    </p:spTree>
    <p:extLst>
      <p:ext uri="{BB962C8B-B14F-4D97-AF65-F5344CB8AC3E}">
        <p14:creationId xmlns:p14="http://schemas.microsoft.com/office/powerpoint/2010/main" val="34356970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INSTRUMENT: BON NA START</a:t>
            </a:r>
          </a:p>
        </p:txBody>
      </p:sp>
      <p:sp>
        <p:nvSpPr>
          <p:cNvPr id="3" name="pole tekstowe 2"/>
          <p:cNvSpPr txBox="1"/>
          <p:nvPr/>
        </p:nvSpPr>
        <p:spPr>
          <a:xfrm>
            <a:off x="1447392" y="2714165"/>
            <a:ext cx="9511645" cy="4247317"/>
          </a:xfrm>
          <a:prstGeom prst="rect">
            <a:avLst/>
          </a:prstGeom>
          <a:noFill/>
        </p:spPr>
        <p:txBody>
          <a:bodyPr wrap="square" rtlCol="0">
            <a:spAutoFit/>
          </a:bodyPr>
          <a:lstStyle/>
          <a:p>
            <a:r>
              <a:rPr lang="pl-PL" dirty="0">
                <a:latin typeface="Calibri" panose="020F0502020204030204" pitchFamily="34" charset="0"/>
                <a:cs typeface="Calibri" panose="020F0502020204030204" pitchFamily="34" charset="0"/>
              </a:rPr>
              <a:t>ISTOTA NOWEGO INSTRUMENTU - WYSOKOŚĆ DOFINANSOWANIA: </a:t>
            </a:r>
          </a:p>
          <a:p>
            <a:endParaRPr lang="pl-PL" dirty="0"/>
          </a:p>
          <a:p>
            <a:r>
              <a:rPr lang="pl-PL" dirty="0">
                <a:latin typeface="Calibri" panose="020F0502020204030204" pitchFamily="34" charset="0"/>
                <a:cs typeface="Calibri" panose="020F0502020204030204" pitchFamily="34" charset="0"/>
              </a:rPr>
              <a:t>Jako kwotę bonu rekomendujemy kwotę wynoszącą 120% minimalnego wynagrodzenia za pracę. Przy czym kwota ta powinna być ustalana jako kwota równa wysokości płacy minimalnej obowiązującej w grudniu roku poprzedzającego złożenie wniosku. Takie rozwiązanie pozwoli na utrzymanie stałej rewaloryzacji kwoty. </a:t>
            </a:r>
          </a:p>
          <a:p>
            <a:endParaRPr lang="pl-PL" dirty="0">
              <a:latin typeface="Calibri" panose="020F0502020204030204" pitchFamily="34" charset="0"/>
              <a:cs typeface="Calibri" panose="020F0502020204030204" pitchFamily="34" charset="0"/>
            </a:endParaRPr>
          </a:p>
          <a:p>
            <a:r>
              <a:rPr lang="pl-PL" dirty="0">
                <a:latin typeface="Calibri" panose="020F0502020204030204" pitchFamily="34" charset="0"/>
                <a:cs typeface="Calibri" panose="020F0502020204030204" pitchFamily="34" charset="0"/>
              </a:rPr>
              <a:t>W chwili obecnej kwota ta wynosiłaby </a:t>
            </a:r>
            <a:r>
              <a:rPr lang="pl-PL" b="1" dirty="0">
                <a:latin typeface="Calibri" panose="020F0502020204030204" pitchFamily="34" charset="0"/>
                <a:cs typeface="Calibri" panose="020F0502020204030204" pitchFamily="34" charset="0"/>
              </a:rPr>
              <a:t>4.320 ZŁ</a:t>
            </a:r>
            <a:r>
              <a:rPr lang="pl-PL" dirty="0">
                <a:latin typeface="Calibri" panose="020F0502020204030204" pitchFamily="34" charset="0"/>
                <a:cs typeface="Calibri" panose="020F0502020204030204" pitchFamily="34" charset="0"/>
              </a:rPr>
              <a:t> i dzielona byłaby następująco:</a:t>
            </a:r>
          </a:p>
          <a:p>
            <a:pPr marL="285750" indent="-285750">
              <a:buFontTx/>
              <a:buChar char="-"/>
            </a:pPr>
            <a:r>
              <a:rPr lang="pl-PL" b="1" dirty="0">
                <a:latin typeface="Calibri" panose="020F0502020204030204" pitchFamily="34" charset="0"/>
                <a:cs typeface="Calibri" panose="020F0502020204030204" pitchFamily="34" charset="0"/>
              </a:rPr>
              <a:t>Po zatrudnieniu 							              - 15% 	 -    648 ZŁ</a:t>
            </a:r>
          </a:p>
          <a:p>
            <a:pPr marL="285750" indent="-285750">
              <a:buFontTx/>
              <a:buChar char="-"/>
            </a:pPr>
            <a:r>
              <a:rPr lang="pl-PL" b="1" dirty="0">
                <a:latin typeface="Calibri" panose="020F0502020204030204" pitchFamily="34" charset="0"/>
                <a:cs typeface="Calibri" panose="020F0502020204030204" pitchFamily="34" charset="0"/>
              </a:rPr>
              <a:t>Po utrzymaniu zatrudnienia przez 3 miesiące	              - 30%   - 1.296 ZŁ</a:t>
            </a:r>
          </a:p>
          <a:p>
            <a:pPr marL="285750" indent="-285750">
              <a:buFontTx/>
              <a:buChar char="-"/>
            </a:pPr>
            <a:r>
              <a:rPr lang="pl-PL" b="1" dirty="0">
                <a:latin typeface="Calibri" panose="020F0502020204030204" pitchFamily="34" charset="0"/>
                <a:cs typeface="Calibri" panose="020F0502020204030204" pitchFamily="34" charset="0"/>
              </a:rPr>
              <a:t>Po utrzymaniu zatrudnienia przez 9 miesięcy  	     - 55%    - 2.376 ZŁ</a:t>
            </a:r>
          </a:p>
          <a:p>
            <a:endParaRPr lang="pl-PL" dirty="0">
              <a:latin typeface="Calibri" panose="020F0502020204030204" pitchFamily="34" charset="0"/>
              <a:cs typeface="Calibri" panose="020F0502020204030204" pitchFamily="34" charset="0"/>
            </a:endParaRPr>
          </a:p>
          <a:p>
            <a:r>
              <a:rPr lang="pl-PL" dirty="0">
                <a:latin typeface="Calibri" panose="020F0502020204030204" pitchFamily="34" charset="0"/>
                <a:cs typeface="Calibri" panose="020F0502020204030204" pitchFamily="34" charset="0"/>
              </a:rPr>
              <a:t>Rekomendowany docelowy system rozłożenia wypłat w czasie wynika z realizacji pilotażu instrumentu, gdzie testowane zostały 3 typy bonów. Rekomendujemy Bon, dla którego zanotowano najwyższy wskaźnik utrzymania zatrudnienia.</a:t>
            </a:r>
          </a:p>
        </p:txBody>
      </p:sp>
    </p:spTree>
    <p:extLst>
      <p:ext uri="{BB962C8B-B14F-4D97-AF65-F5344CB8AC3E}">
        <p14:creationId xmlns:p14="http://schemas.microsoft.com/office/powerpoint/2010/main" val="31756458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INSTRUMENT: BON NA START</a:t>
            </a:r>
          </a:p>
        </p:txBody>
      </p:sp>
      <p:sp>
        <p:nvSpPr>
          <p:cNvPr id="3" name="pole tekstowe 2"/>
          <p:cNvSpPr txBox="1"/>
          <p:nvPr/>
        </p:nvSpPr>
        <p:spPr>
          <a:xfrm>
            <a:off x="1447392" y="2714165"/>
            <a:ext cx="9511645" cy="3970318"/>
          </a:xfrm>
          <a:prstGeom prst="rect">
            <a:avLst/>
          </a:prstGeom>
          <a:noFill/>
        </p:spPr>
        <p:txBody>
          <a:bodyPr wrap="square" rtlCol="0">
            <a:spAutoFit/>
          </a:bodyPr>
          <a:lstStyle/>
          <a:p>
            <a:r>
              <a:rPr lang="pl-PL" dirty="0">
                <a:latin typeface="Calibri" panose="020F0502020204030204" pitchFamily="34" charset="0"/>
                <a:cs typeface="Calibri" panose="020F0502020204030204" pitchFamily="34" charset="0"/>
              </a:rPr>
              <a:t>ISTOTA NOWEGO INSTRUMENTU - ZASADY: </a:t>
            </a:r>
          </a:p>
          <a:p>
            <a:endParaRPr lang="pl-PL" dirty="0"/>
          </a:p>
          <a:p>
            <a:r>
              <a:rPr lang="pl-PL" dirty="0">
                <a:latin typeface="Calibri" panose="020F0502020204030204" pitchFamily="34" charset="0"/>
                <a:cs typeface="Calibri" panose="020F0502020204030204" pitchFamily="34" charset="0"/>
              </a:rPr>
              <a:t>Możliwość ubiegania się o bon wynosi do 14 dni od podjęcia zatrudnienia. </a:t>
            </a:r>
          </a:p>
          <a:p>
            <a:endParaRPr lang="pl-PL" dirty="0">
              <a:latin typeface="Calibri" panose="020F0502020204030204" pitchFamily="34" charset="0"/>
              <a:cs typeface="Calibri" panose="020F0502020204030204" pitchFamily="34" charset="0"/>
            </a:endParaRPr>
          </a:p>
          <a:p>
            <a:r>
              <a:rPr lang="pl-PL" dirty="0">
                <a:latin typeface="Calibri" panose="020F0502020204030204" pitchFamily="34" charset="0"/>
                <a:cs typeface="Calibri" panose="020F0502020204030204" pitchFamily="34" charset="0"/>
              </a:rPr>
              <a:t>Osoba, która ubiega się o bon przed podjęciem zatrudnienia musiała pozostawać bez pracy przez okres co najmniej 6 miesięcy liczonych wstecz od daty rozpoczęcia zatrudnienia. </a:t>
            </a:r>
          </a:p>
          <a:p>
            <a:endParaRPr lang="pl-PL" dirty="0">
              <a:latin typeface="Calibri" panose="020F0502020204030204" pitchFamily="34" charset="0"/>
              <a:cs typeface="Calibri" panose="020F0502020204030204" pitchFamily="34" charset="0"/>
            </a:endParaRPr>
          </a:p>
          <a:p>
            <a:r>
              <a:rPr lang="pl-PL" dirty="0">
                <a:latin typeface="Calibri" panose="020F0502020204030204" pitchFamily="34" charset="0"/>
                <a:cs typeface="Calibri" panose="020F0502020204030204" pitchFamily="34" charset="0"/>
              </a:rPr>
              <a:t>Dodatkowo osoba z niepełnosprawnością w okresie pobierania bonu może mieć przerwę w zatrudnieniu wynoszącą do 31 dni bez utraty świadczenia. </a:t>
            </a:r>
          </a:p>
          <a:p>
            <a:endParaRPr lang="pl-PL" dirty="0">
              <a:latin typeface="Calibri" panose="020F0502020204030204" pitchFamily="34" charset="0"/>
              <a:cs typeface="Calibri" panose="020F0502020204030204" pitchFamily="34" charset="0"/>
            </a:endParaRPr>
          </a:p>
          <a:p>
            <a:r>
              <a:rPr lang="pl-PL" dirty="0">
                <a:latin typeface="Calibri" panose="020F0502020204030204" pitchFamily="34" charset="0"/>
                <a:cs typeface="Calibri" panose="020F0502020204030204" pitchFamily="34" charset="0"/>
              </a:rPr>
              <a:t>Powtórna możliwość skorzystania z bonu następuje po upływie 3 lat liczonych od daty ostatniej wypłaty części bonu bez względu na to, czy bon był wypłacony w całości, czy przerwany. </a:t>
            </a:r>
          </a:p>
          <a:p>
            <a:endParaRPr lang="pl-PL" dirty="0">
              <a:latin typeface="Calibri" panose="020F0502020204030204" pitchFamily="34" charset="0"/>
              <a:cs typeface="Calibri" panose="020F0502020204030204" pitchFamily="34" charset="0"/>
            </a:endParaRPr>
          </a:p>
          <a:p>
            <a:r>
              <a:rPr lang="pl-PL" dirty="0">
                <a:latin typeface="Calibri" panose="020F0502020204030204" pitchFamily="34" charset="0"/>
                <a:cs typeface="Calibri" panose="020F0502020204030204" pitchFamily="34" charset="0"/>
              </a:rPr>
              <a:t>Kwota bonu nie podlega opodatkowaniu. 	</a:t>
            </a:r>
          </a:p>
        </p:txBody>
      </p:sp>
    </p:spTree>
    <p:extLst>
      <p:ext uri="{BB962C8B-B14F-4D97-AF65-F5344CB8AC3E}">
        <p14:creationId xmlns:p14="http://schemas.microsoft.com/office/powerpoint/2010/main" val="1424936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INSTRUMENT: BON NA START</a:t>
            </a:r>
          </a:p>
        </p:txBody>
      </p:sp>
      <p:sp>
        <p:nvSpPr>
          <p:cNvPr id="3" name="pole tekstowe 2"/>
          <p:cNvSpPr txBox="1"/>
          <p:nvPr/>
        </p:nvSpPr>
        <p:spPr>
          <a:xfrm>
            <a:off x="1447392" y="2714165"/>
            <a:ext cx="9511645" cy="3693319"/>
          </a:xfrm>
          <a:prstGeom prst="rect">
            <a:avLst/>
          </a:prstGeom>
          <a:noFill/>
        </p:spPr>
        <p:txBody>
          <a:bodyPr wrap="square" rtlCol="0">
            <a:spAutoFit/>
          </a:bodyPr>
          <a:lstStyle/>
          <a:p>
            <a:r>
              <a:rPr lang="pl-PL" dirty="0">
                <a:latin typeface="Calibri" panose="020F0502020204030204" pitchFamily="34" charset="0"/>
                <a:cs typeface="Calibri" panose="020F0502020204030204" pitchFamily="34" charset="0"/>
              </a:rPr>
              <a:t>PODMIOTY NA KTÓRE BĘDZIE ODDZIAŁYWAĆ INSTRUMENT:</a:t>
            </a:r>
          </a:p>
          <a:p>
            <a:endParaRPr lang="pl-PL" dirty="0"/>
          </a:p>
          <a:p>
            <a:r>
              <a:rPr lang="pl-PL" dirty="0">
                <a:latin typeface="Calibri" panose="020F0502020204030204" pitchFamily="34" charset="0"/>
                <a:cs typeface="Calibri" panose="020F0502020204030204" pitchFamily="34" charset="0"/>
              </a:rPr>
              <a:t>Grupę docelową instrumentu stanowią osoby z niepełnosprawnością, które: </a:t>
            </a:r>
          </a:p>
          <a:p>
            <a:r>
              <a:rPr lang="pl-PL" dirty="0">
                <a:latin typeface="Calibri" panose="020F0502020204030204" pitchFamily="34" charset="0"/>
                <a:cs typeface="Calibri" panose="020F0502020204030204" pitchFamily="34" charset="0"/>
              </a:rPr>
              <a:t>• posiadają aktualne orzeczenie o niepełnosprawności lub stopniu niepełnosprawności albo orzeczenie równoważne, </a:t>
            </a:r>
          </a:p>
          <a:p>
            <a:r>
              <a:rPr lang="pl-PL" dirty="0">
                <a:latin typeface="Calibri" panose="020F0502020204030204" pitchFamily="34" charset="0"/>
                <a:cs typeface="Calibri" panose="020F0502020204030204" pitchFamily="34" charset="0"/>
              </a:rPr>
              <a:t>• pozostają w zatrudnieniu u jednego lub kilku pracodawców w łącznym wymiarze odpowiadającym nie mniej niż ½ etatu, a okres przewidywanego dalszego zatrudnienia jest nie mniejszy niż 3 miesiące, liczone od daty podjęcia zatrudnienia, </a:t>
            </a:r>
          </a:p>
          <a:p>
            <a:r>
              <a:rPr lang="pl-PL" dirty="0">
                <a:latin typeface="Calibri" panose="020F0502020204030204" pitchFamily="34" charset="0"/>
                <a:cs typeface="Calibri" panose="020F0502020204030204" pitchFamily="34" charset="0"/>
              </a:rPr>
              <a:t>• co najmniej 3 miesiące przed datą rozpoczęcia zatrudnienia nie uzyskiwały dochodów z pracy. </a:t>
            </a:r>
          </a:p>
          <a:p>
            <a:endParaRPr lang="pl-PL" dirty="0">
              <a:latin typeface="Calibri" panose="020F0502020204030204" pitchFamily="34" charset="0"/>
              <a:cs typeface="Calibri" panose="020F0502020204030204" pitchFamily="34" charset="0"/>
            </a:endParaRPr>
          </a:p>
          <a:p>
            <a:r>
              <a:rPr lang="pl-PL" dirty="0">
                <a:latin typeface="Calibri" panose="020F0502020204030204" pitchFamily="34" charset="0"/>
                <a:cs typeface="Calibri" panose="020F0502020204030204" pitchFamily="34" charset="0"/>
              </a:rPr>
              <a:t>Instrument będzie oddziaływać głównie na niepracujące osoby z niepełnosprawnościami, do których jest adresowany, a także pośrednio na pracodawców zatrudniających osoby z niepełnosprawnościami.</a:t>
            </a:r>
          </a:p>
        </p:txBody>
      </p:sp>
    </p:spTree>
    <p:extLst>
      <p:ext uri="{BB962C8B-B14F-4D97-AF65-F5344CB8AC3E}">
        <p14:creationId xmlns:p14="http://schemas.microsoft.com/office/powerpoint/2010/main" val="32048888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INSTRUMENT: BON NA START</a:t>
            </a:r>
          </a:p>
        </p:txBody>
      </p:sp>
      <p:sp>
        <p:nvSpPr>
          <p:cNvPr id="3" name="pole tekstowe 2"/>
          <p:cNvSpPr txBox="1"/>
          <p:nvPr/>
        </p:nvSpPr>
        <p:spPr>
          <a:xfrm>
            <a:off x="1447392" y="2714165"/>
            <a:ext cx="9511645" cy="3416320"/>
          </a:xfrm>
          <a:prstGeom prst="rect">
            <a:avLst/>
          </a:prstGeom>
          <a:noFill/>
        </p:spPr>
        <p:txBody>
          <a:bodyPr wrap="square" rtlCol="0">
            <a:spAutoFit/>
          </a:bodyPr>
          <a:lstStyle/>
          <a:p>
            <a:r>
              <a:rPr lang="pl-PL" dirty="0">
                <a:latin typeface="Calibri" panose="020F0502020204030204" pitchFamily="34" charset="0"/>
                <a:cs typeface="Calibri" panose="020F0502020204030204" pitchFamily="34" charset="0"/>
              </a:rPr>
              <a:t>REALIZATORZY INSTRUMENTU:</a:t>
            </a:r>
          </a:p>
          <a:p>
            <a:endParaRPr lang="pl-PL" dirty="0"/>
          </a:p>
          <a:p>
            <a:r>
              <a:rPr lang="pl-PL" dirty="0">
                <a:latin typeface="Calibri" panose="020F0502020204030204" pitchFamily="34" charset="0"/>
                <a:cs typeface="Calibri" panose="020F0502020204030204" pitchFamily="34" charset="0"/>
              </a:rPr>
              <a:t>Jako realizatorzy instrumentu rekomendowane są Powiatowe Urzędy Pracy. </a:t>
            </a:r>
          </a:p>
          <a:p>
            <a:endParaRPr lang="pl-PL" dirty="0">
              <a:latin typeface="Calibri" panose="020F0502020204030204" pitchFamily="34" charset="0"/>
              <a:cs typeface="Calibri" panose="020F0502020204030204" pitchFamily="34" charset="0"/>
            </a:endParaRPr>
          </a:p>
          <a:p>
            <a:r>
              <a:rPr lang="pl-PL" dirty="0">
                <a:latin typeface="Calibri" panose="020F0502020204030204" pitchFamily="34" charset="0"/>
                <a:cs typeface="Calibri" panose="020F0502020204030204" pitchFamily="34" charset="0"/>
              </a:rPr>
              <a:t>Urzędy działają w oparciu o przepisy ustawy o promocji zatrudnienia i instytucjach rynku pracy i są główną instytucją rynku pracy zajmującą się kwestiami zatrudnienia. </a:t>
            </a:r>
          </a:p>
          <a:p>
            <a:endParaRPr lang="pl-PL" dirty="0">
              <a:latin typeface="Calibri" panose="020F0502020204030204" pitchFamily="34" charset="0"/>
              <a:cs typeface="Calibri" panose="020F0502020204030204" pitchFamily="34" charset="0"/>
            </a:endParaRPr>
          </a:p>
          <a:p>
            <a:r>
              <a:rPr lang="pl-PL" dirty="0">
                <a:latin typeface="Calibri" panose="020F0502020204030204" pitchFamily="34" charset="0"/>
                <a:cs typeface="Calibri" panose="020F0502020204030204" pitchFamily="34" charset="0"/>
              </a:rPr>
              <a:t>W Polsce funkcjonuje 340 powiatowych urzędów pracy, które swoją działalnością obejmują 380 powiatów i miast na prawach powiatów.</a:t>
            </a:r>
          </a:p>
          <a:p>
            <a:endParaRPr lang="pl-PL" dirty="0">
              <a:latin typeface="Calibri" panose="020F0502020204030204" pitchFamily="34" charset="0"/>
              <a:cs typeface="Calibri" panose="020F0502020204030204" pitchFamily="34" charset="0"/>
            </a:endParaRPr>
          </a:p>
          <a:p>
            <a:r>
              <a:rPr lang="pl-PL" b="1" dirty="0">
                <a:latin typeface="Calibri" panose="020F0502020204030204" pitchFamily="34" charset="0"/>
                <a:cs typeface="Calibri" panose="020F0502020204030204" pitchFamily="34" charset="0"/>
              </a:rPr>
              <a:t>Realizacja instrumentu przez PUP oznacza konieczność bycia zarejestrowanym przez osobę korzystającą z instrumentu.</a:t>
            </a:r>
          </a:p>
        </p:txBody>
      </p:sp>
    </p:spTree>
    <p:extLst>
      <p:ext uri="{BB962C8B-B14F-4D97-AF65-F5344CB8AC3E}">
        <p14:creationId xmlns:p14="http://schemas.microsoft.com/office/powerpoint/2010/main" val="32192059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INSTRUMENT: BON NA START</a:t>
            </a:r>
          </a:p>
        </p:txBody>
      </p:sp>
      <p:sp>
        <p:nvSpPr>
          <p:cNvPr id="3" name="pole tekstowe 2"/>
          <p:cNvSpPr txBox="1"/>
          <p:nvPr/>
        </p:nvSpPr>
        <p:spPr>
          <a:xfrm>
            <a:off x="1447392" y="2714165"/>
            <a:ext cx="9511645" cy="3416320"/>
          </a:xfrm>
          <a:prstGeom prst="rect">
            <a:avLst/>
          </a:prstGeom>
          <a:noFill/>
        </p:spPr>
        <p:txBody>
          <a:bodyPr wrap="square" rtlCol="0">
            <a:spAutoFit/>
          </a:bodyPr>
          <a:lstStyle/>
          <a:p>
            <a:r>
              <a:rPr lang="pl-PL" dirty="0">
                <a:latin typeface="Calibri" panose="020F0502020204030204" pitchFamily="34" charset="0"/>
                <a:cs typeface="Calibri" panose="020F0502020204030204" pitchFamily="34" charset="0"/>
              </a:rPr>
              <a:t>ZAŁOŻENIA I FUNKCJONOWANIE INSTRUMENTU: </a:t>
            </a:r>
          </a:p>
          <a:p>
            <a:endParaRPr lang="pl-PL" dirty="0">
              <a:latin typeface="Calibri" panose="020F0502020204030204" pitchFamily="34" charset="0"/>
              <a:cs typeface="Calibri" panose="020F0502020204030204" pitchFamily="34" charset="0"/>
            </a:endParaRPr>
          </a:p>
          <a:p>
            <a:r>
              <a:rPr lang="pl-PL" dirty="0">
                <a:latin typeface="Calibri" panose="020F0502020204030204" pitchFamily="34" charset="0"/>
                <a:cs typeface="Calibri" panose="020F0502020204030204" pitchFamily="34" charset="0"/>
              </a:rPr>
              <a:t>Bon na Start będzie stanowił instrument wspierający aktywność zawodową osób z niepełnosprawnościami. </a:t>
            </a:r>
          </a:p>
          <a:p>
            <a:endParaRPr lang="pl-PL" dirty="0">
              <a:latin typeface="Calibri" panose="020F0502020204030204" pitchFamily="34" charset="0"/>
              <a:cs typeface="Calibri" panose="020F0502020204030204" pitchFamily="34" charset="0"/>
            </a:endParaRPr>
          </a:p>
          <a:p>
            <a:r>
              <a:rPr lang="pl-PL" dirty="0">
                <a:latin typeface="Calibri" panose="020F0502020204030204" pitchFamily="34" charset="0"/>
                <a:cs typeface="Calibri" panose="020F0502020204030204" pitchFamily="34" charset="0"/>
              </a:rPr>
              <a:t>Nowo zatrudniona osoba za podjęcie zatrudnienia oraz jego utrzymanie, otrzyma dodatek motywacyjny w postaci bonu, który będzie przyznawany w odpowiednich cyklach i kwotach.</a:t>
            </a:r>
          </a:p>
          <a:p>
            <a:endParaRPr lang="pl-PL" dirty="0">
              <a:latin typeface="Calibri" panose="020F0502020204030204" pitchFamily="34" charset="0"/>
              <a:cs typeface="Calibri" panose="020F0502020204030204" pitchFamily="34" charset="0"/>
            </a:endParaRPr>
          </a:p>
          <a:p>
            <a:r>
              <a:rPr lang="pl-PL" dirty="0">
                <a:latin typeface="Calibri" panose="020F0502020204030204" pitchFamily="34" charset="0"/>
                <a:cs typeface="Calibri" panose="020F0502020204030204" pitchFamily="34" charset="0"/>
              </a:rPr>
              <a:t>Ważnym założeniem instrumentu jest jego prostota, dostępność realizacyjna (zakłada on funkcjonowanie jak najbliżej obywatela – instytucja osadzona na szczeblu powiatowym (Powiatowy Urząd Pracy), ograniczone formalności dokumentacyjne i swoboda w wykorzystaniu na dowolny cel związany z podjęciem zatrudnienia.</a:t>
            </a:r>
          </a:p>
        </p:txBody>
      </p:sp>
    </p:spTree>
    <p:extLst>
      <p:ext uri="{BB962C8B-B14F-4D97-AF65-F5344CB8AC3E}">
        <p14:creationId xmlns:p14="http://schemas.microsoft.com/office/powerpoint/2010/main" val="9768983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INSTRUMENT: BON NA START</a:t>
            </a:r>
          </a:p>
        </p:txBody>
      </p:sp>
      <p:sp>
        <p:nvSpPr>
          <p:cNvPr id="3" name="pole tekstowe 2"/>
          <p:cNvSpPr txBox="1"/>
          <p:nvPr/>
        </p:nvSpPr>
        <p:spPr>
          <a:xfrm>
            <a:off x="1447392" y="2714165"/>
            <a:ext cx="9511645" cy="3416320"/>
          </a:xfrm>
          <a:prstGeom prst="rect">
            <a:avLst/>
          </a:prstGeom>
          <a:noFill/>
        </p:spPr>
        <p:txBody>
          <a:bodyPr wrap="square" rtlCol="0">
            <a:spAutoFit/>
          </a:bodyPr>
          <a:lstStyle/>
          <a:p>
            <a:r>
              <a:rPr lang="pl-PL" dirty="0">
                <a:latin typeface="Calibri" panose="020F0502020204030204" pitchFamily="34" charset="0"/>
                <a:cs typeface="Calibri" panose="020F0502020204030204" pitchFamily="34" charset="0"/>
              </a:rPr>
              <a:t>ZAŁOŻENIA I FUNKCJONOWANIE INSTRUMENTU – ELEMENTY SKŁADOWE: </a:t>
            </a:r>
          </a:p>
          <a:p>
            <a:endParaRPr lang="pl-PL"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pl-PL" dirty="0">
                <a:latin typeface="Calibri" panose="020F0502020204030204" pitchFamily="34" charset="0"/>
                <a:cs typeface="Calibri" panose="020F0502020204030204" pitchFamily="34" charset="0"/>
              </a:rPr>
              <a:t>Pierwszym etapem jest świadczenie finansowe w wysokości 15% świadczenia łącznego, przyznawane osobie z niepełnosprawnością na podstawie dostarczonej umowy o pracę - </a:t>
            </a:r>
            <a:r>
              <a:rPr lang="pl-PL" b="1" dirty="0">
                <a:latin typeface="Calibri" panose="020F0502020204030204" pitchFamily="34" charset="0"/>
                <a:cs typeface="Calibri" panose="020F0502020204030204" pitchFamily="34" charset="0"/>
              </a:rPr>
              <a:t>uruchomienie pierwszych środków następuje w okresie adaptacyjnym na stanowisku pracy, czyli w czasie kluczowym dla zaangażowania się osoby z niepełnosprawnością w nowym miejscu zatrudnienia i utrzymania przez nią trwałości aktywności zawodowej</a:t>
            </a:r>
            <a:r>
              <a:rPr lang="pl-PL" dirty="0">
                <a:latin typeface="Calibri" panose="020F0502020204030204" pitchFamily="34" charset="0"/>
                <a:cs typeface="Calibri" panose="020F0502020204030204" pitchFamily="34" charset="0"/>
              </a:rPr>
              <a:t>. </a:t>
            </a:r>
          </a:p>
          <a:p>
            <a:pPr marL="285750" indent="-285750">
              <a:buFont typeface="Arial" panose="020B0604020202020204" pitchFamily="34" charset="0"/>
              <a:buChar char="•"/>
            </a:pPr>
            <a:endParaRPr lang="pl-PL"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pl-PL" dirty="0">
                <a:latin typeface="Calibri" panose="020F0502020204030204" pitchFamily="34" charset="0"/>
                <a:cs typeface="Calibri" panose="020F0502020204030204" pitchFamily="34" charset="0"/>
              </a:rPr>
              <a:t>Kolejne etapy realizacji, to wypłata w wysokości 30% kwoty łącznej po 3 miesiącach utrzymania zatrudnienia oraz po 9-ciu miesiącach utrzymania zatrudnienia w kwocie wynoszącej 55% kwoty łącznej.</a:t>
            </a:r>
          </a:p>
          <a:p>
            <a:pPr marL="285750" indent="-285750">
              <a:buFont typeface="Arial" panose="020B0604020202020204" pitchFamily="34" charset="0"/>
              <a:buChar char="•"/>
            </a:pPr>
            <a:endParaRPr lang="pl-PL"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12226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3532169" y="2874197"/>
            <a:ext cx="10362058" cy="1633890"/>
          </a:xfrm>
        </p:spPr>
        <p:txBody>
          <a:bodyPr/>
          <a:lstStyle/>
          <a:p>
            <a:br>
              <a:rPr lang="pl-PL" sz="3000" dirty="0"/>
            </a:br>
            <a:br>
              <a:rPr lang="pl-PL" sz="3000" dirty="0"/>
            </a:br>
            <a:r>
              <a:rPr lang="pl-PL" sz="3000" b="1" dirty="0">
                <a:solidFill>
                  <a:schemeClr val="bg1"/>
                </a:solidFill>
              </a:rPr>
              <a:t>Kompensacja i dostęp</a:t>
            </a:r>
            <a:br>
              <a:rPr lang="pl-PL" sz="3000" b="1" dirty="0">
                <a:solidFill>
                  <a:schemeClr val="bg1"/>
                </a:solidFill>
              </a:rPr>
            </a:br>
            <a:br>
              <a:rPr lang="pl-PL" sz="3000" b="1" dirty="0">
                <a:solidFill>
                  <a:schemeClr val="bg1"/>
                </a:solidFill>
              </a:rPr>
            </a:br>
            <a:r>
              <a:rPr lang="pl-PL" sz="3000" b="1" dirty="0">
                <a:solidFill>
                  <a:schemeClr val="bg1"/>
                </a:solidFill>
              </a:rPr>
              <a:t>ZAŁOŻENIA</a:t>
            </a:r>
            <a:br>
              <a:rPr lang="pl-PL" sz="3000" b="1" dirty="0">
                <a:solidFill>
                  <a:schemeClr val="bg1"/>
                </a:solidFill>
              </a:rPr>
            </a:br>
            <a:endParaRPr lang="pl-PL" sz="3000" dirty="0"/>
          </a:p>
        </p:txBody>
      </p:sp>
      <p:sp>
        <p:nvSpPr>
          <p:cNvPr id="4" name="Rectangle 2"/>
          <p:cNvSpPr>
            <a:spLocks noChangeArrowheads="1"/>
          </p:cNvSpPr>
          <p:nvPr/>
        </p:nvSpPr>
        <p:spPr bwMode="auto">
          <a:xfrm>
            <a:off x="3291839" y="201168"/>
            <a:ext cx="12408211" cy="788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pl-PL"/>
          </a:p>
        </p:txBody>
      </p:sp>
      <p:sp>
        <p:nvSpPr>
          <p:cNvPr id="7" name="Rectangle 6"/>
          <p:cNvSpPr>
            <a:spLocks noChangeArrowheads="1"/>
          </p:cNvSpPr>
          <p:nvPr/>
        </p:nvSpPr>
        <p:spPr bwMode="auto">
          <a:xfrm>
            <a:off x="2535810" y="620856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Tree>
    <p:extLst>
      <p:ext uri="{BB962C8B-B14F-4D97-AF65-F5344CB8AC3E}">
        <p14:creationId xmlns:p14="http://schemas.microsoft.com/office/powerpoint/2010/main" val="8681240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INSTRUMENT: BON NA START</a:t>
            </a:r>
          </a:p>
        </p:txBody>
      </p:sp>
      <p:sp>
        <p:nvSpPr>
          <p:cNvPr id="3" name="pole tekstowe 2"/>
          <p:cNvSpPr txBox="1"/>
          <p:nvPr/>
        </p:nvSpPr>
        <p:spPr>
          <a:xfrm>
            <a:off x="1447392" y="2714165"/>
            <a:ext cx="9511645" cy="2862322"/>
          </a:xfrm>
          <a:prstGeom prst="rect">
            <a:avLst/>
          </a:prstGeom>
          <a:noFill/>
        </p:spPr>
        <p:txBody>
          <a:bodyPr wrap="square" rtlCol="0">
            <a:spAutoFit/>
          </a:bodyPr>
          <a:lstStyle/>
          <a:p>
            <a:r>
              <a:rPr lang="pl-PL" dirty="0">
                <a:latin typeface="Calibri" panose="020F0502020204030204" pitchFamily="34" charset="0"/>
                <a:cs typeface="Calibri" panose="020F0502020204030204" pitchFamily="34" charset="0"/>
              </a:rPr>
              <a:t>ZAŁOŻENIA I FUNKCJONOWANIE INSTRUMENTU: </a:t>
            </a:r>
          </a:p>
          <a:p>
            <a:endParaRPr lang="pl-PL" dirty="0">
              <a:latin typeface="Calibri" panose="020F0502020204030204" pitchFamily="34" charset="0"/>
              <a:cs typeface="Calibri" panose="020F0502020204030204" pitchFamily="34" charset="0"/>
            </a:endParaRPr>
          </a:p>
          <a:p>
            <a:r>
              <a:rPr lang="pl-PL" dirty="0">
                <a:latin typeface="Calibri" panose="020F0502020204030204" pitchFamily="34" charset="0"/>
                <a:cs typeface="Calibri" panose="020F0502020204030204" pitchFamily="34" charset="0"/>
              </a:rPr>
              <a:t>W założeniach, przyjętych dla nowego instrumentu nie przewidziano zamkniętego katalogu wydatków (produktów, usług itd.), które mogą być pomocne w utrzymaniu zatrudnienia, ponieważ nadrzędnym celem Bonu na Start jest wsparcie samodzielności osoby z niepełnosprawnością w indywidualnym zagospodarowaniu przez nią otrzymanych środków (formuła budżetu osobistego).</a:t>
            </a:r>
          </a:p>
          <a:p>
            <a:endParaRPr lang="pl-PL" dirty="0">
              <a:latin typeface="Calibri" panose="020F0502020204030204" pitchFamily="34" charset="0"/>
              <a:cs typeface="Calibri" panose="020F0502020204030204" pitchFamily="34" charset="0"/>
            </a:endParaRPr>
          </a:p>
          <a:p>
            <a:r>
              <a:rPr lang="pl-PL" dirty="0">
                <a:latin typeface="Calibri" panose="020F0502020204030204" pitchFamily="34" charset="0"/>
                <a:cs typeface="Calibri" panose="020F0502020204030204" pitchFamily="34" charset="0"/>
              </a:rPr>
              <a:t>Na zwiększenie efektywności nowego instrumentu wpływ będzie miała również obsługa procesu przyznawania Bonu na Start przez pracowników PUP. Dostępność PUP w każdym powiecie wpłynie na możliwość łatwego kontaktu z instytucją.</a:t>
            </a:r>
          </a:p>
        </p:txBody>
      </p:sp>
    </p:spTree>
    <p:extLst>
      <p:ext uri="{BB962C8B-B14F-4D97-AF65-F5344CB8AC3E}">
        <p14:creationId xmlns:p14="http://schemas.microsoft.com/office/powerpoint/2010/main" val="3241180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INSTRUMENT: BON NA START</a:t>
            </a:r>
          </a:p>
        </p:txBody>
      </p:sp>
      <p:sp>
        <p:nvSpPr>
          <p:cNvPr id="3" name="pole tekstowe 2"/>
          <p:cNvSpPr txBox="1"/>
          <p:nvPr/>
        </p:nvSpPr>
        <p:spPr>
          <a:xfrm>
            <a:off x="1447392" y="2714165"/>
            <a:ext cx="9511645" cy="3416320"/>
          </a:xfrm>
          <a:prstGeom prst="rect">
            <a:avLst/>
          </a:prstGeom>
          <a:noFill/>
        </p:spPr>
        <p:txBody>
          <a:bodyPr wrap="square" rtlCol="0">
            <a:spAutoFit/>
          </a:bodyPr>
          <a:lstStyle/>
          <a:p>
            <a:r>
              <a:rPr lang="pl-PL" dirty="0">
                <a:latin typeface="Calibri" panose="020F0502020204030204" pitchFamily="34" charset="0"/>
                <a:cs typeface="Calibri" panose="020F0502020204030204" pitchFamily="34" charset="0"/>
              </a:rPr>
              <a:t>ZAŁOŻENIA I FUNKCJONOWANIE INSTRUMENTU – TRYB POSTĘPOWANIA: </a:t>
            </a:r>
          </a:p>
          <a:p>
            <a:endParaRPr lang="pl-PL" dirty="0">
              <a:latin typeface="Calibri" panose="020F0502020204030204" pitchFamily="34" charset="0"/>
              <a:cs typeface="Calibri" panose="020F0502020204030204" pitchFamily="34" charset="0"/>
            </a:endParaRPr>
          </a:p>
          <a:p>
            <a:r>
              <a:rPr lang="pl-PL" dirty="0">
                <a:latin typeface="Calibri" panose="020F0502020204030204" pitchFamily="34" charset="0"/>
                <a:cs typeface="Calibri" panose="020F0502020204030204" pitchFamily="34" charset="0"/>
              </a:rPr>
              <a:t>Realizacja instrumentu następować powinna zgodnie z następującym schematem: </a:t>
            </a:r>
          </a:p>
          <a:p>
            <a:pPr marL="285750" indent="-285750">
              <a:buFont typeface="Arial" panose="020B0604020202020204" pitchFamily="34" charset="0"/>
              <a:buChar char="•"/>
            </a:pPr>
            <a:r>
              <a:rPr lang="pl-PL" dirty="0">
                <a:latin typeface="Calibri" panose="020F0502020204030204" pitchFamily="34" charset="0"/>
                <a:cs typeface="Calibri" panose="020F0502020204030204" pitchFamily="34" charset="0"/>
              </a:rPr>
              <a:t>Złożenie wniosku, zawierającego m.in. informacje o: wnioskodawcy, przyszłym stanowisku pracy, przyszłym pracodawcy– wnioski składane są w PUP;</a:t>
            </a:r>
          </a:p>
          <a:p>
            <a:pPr marL="285750" indent="-285750">
              <a:buFont typeface="Arial" panose="020B0604020202020204" pitchFamily="34" charset="0"/>
              <a:buChar char="•"/>
            </a:pPr>
            <a:r>
              <a:rPr lang="pl-PL" dirty="0">
                <a:latin typeface="Calibri" panose="020F0502020204030204" pitchFamily="34" charset="0"/>
                <a:cs typeface="Calibri" panose="020F0502020204030204" pitchFamily="34" charset="0"/>
              </a:rPr>
              <a:t>Ocena formalna wniosków dokonywana przez realizatora instrumentu – wnioski niekompletne podlegają uzupełnieniu przez wnioskodawców;</a:t>
            </a:r>
          </a:p>
          <a:p>
            <a:pPr marL="285750" indent="-285750">
              <a:buFont typeface="Arial" panose="020B0604020202020204" pitchFamily="34" charset="0"/>
              <a:buChar char="•"/>
            </a:pPr>
            <a:r>
              <a:rPr lang="pl-PL" dirty="0">
                <a:latin typeface="Calibri" panose="020F0502020204030204" pitchFamily="34" charset="0"/>
                <a:cs typeface="Calibri" panose="020F0502020204030204" pitchFamily="34" charset="0"/>
              </a:rPr>
              <a:t>Decyzja o przyznaniu dofinansowania;</a:t>
            </a:r>
          </a:p>
          <a:p>
            <a:pPr marL="285750" indent="-285750">
              <a:buFont typeface="Arial" panose="020B0604020202020204" pitchFamily="34" charset="0"/>
              <a:buChar char="•"/>
            </a:pPr>
            <a:r>
              <a:rPr lang="pl-PL" dirty="0">
                <a:latin typeface="Calibri" panose="020F0502020204030204" pitchFamily="34" charset="0"/>
                <a:cs typeface="Calibri" panose="020F0502020204030204" pitchFamily="34" charset="0"/>
              </a:rPr>
              <a:t>Podpisanie umowy i realizacja dofinansowania– po podpisaniu umowy i dostarczeniu przez wnioskodawcę umowy o pracę, wypłacane są środki w wysokości 15% kwoty dofinansowania; kolejne wypłaty wymagają sprawdzenia przez realizatora w systemie ZUS, że wnioskodawca przepracował wymagany okres.</a:t>
            </a:r>
          </a:p>
        </p:txBody>
      </p:sp>
    </p:spTree>
    <p:extLst>
      <p:ext uri="{BB962C8B-B14F-4D97-AF65-F5344CB8AC3E}">
        <p14:creationId xmlns:p14="http://schemas.microsoft.com/office/powerpoint/2010/main" val="40513449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INSTRUMENT: BON NA START</a:t>
            </a:r>
          </a:p>
        </p:txBody>
      </p:sp>
      <p:sp>
        <p:nvSpPr>
          <p:cNvPr id="3" name="pole tekstowe 2"/>
          <p:cNvSpPr txBox="1"/>
          <p:nvPr/>
        </p:nvSpPr>
        <p:spPr>
          <a:xfrm>
            <a:off x="1447392" y="2714165"/>
            <a:ext cx="9511645" cy="3970318"/>
          </a:xfrm>
          <a:prstGeom prst="rect">
            <a:avLst/>
          </a:prstGeom>
          <a:noFill/>
        </p:spPr>
        <p:txBody>
          <a:bodyPr wrap="square" rtlCol="0">
            <a:spAutoFit/>
          </a:bodyPr>
          <a:lstStyle/>
          <a:p>
            <a:r>
              <a:rPr lang="pl-PL" dirty="0">
                <a:latin typeface="Calibri" panose="020F0502020204030204" pitchFamily="34" charset="0"/>
                <a:cs typeface="Calibri" panose="020F0502020204030204" pitchFamily="34" charset="0"/>
              </a:rPr>
              <a:t>ZAŁOŻENIA I FUNKCJONOWANIE INSTRUMENTU – TRYB POSTĘPOWANIA: </a:t>
            </a:r>
          </a:p>
          <a:p>
            <a:endParaRPr lang="pl-PL"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pl-PL"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pl-PL" dirty="0">
                <a:latin typeface="Calibri" panose="020F0502020204030204" pitchFamily="34" charset="0"/>
                <a:cs typeface="Calibri" panose="020F0502020204030204" pitchFamily="34" charset="0"/>
              </a:rPr>
              <a:t>Wnioskodawca zachowuje prawo do wypłaty bonu w sytuacji przerwy w zatrudnieniu, </a:t>
            </a:r>
            <a:br>
              <a:rPr lang="pl-PL" dirty="0">
                <a:latin typeface="Calibri" panose="020F0502020204030204" pitchFamily="34" charset="0"/>
                <a:cs typeface="Calibri" panose="020F0502020204030204" pitchFamily="34" charset="0"/>
              </a:rPr>
            </a:br>
            <a:r>
              <a:rPr lang="pl-PL" dirty="0">
                <a:latin typeface="Calibri" panose="020F0502020204030204" pitchFamily="34" charset="0"/>
                <a:cs typeface="Calibri" panose="020F0502020204030204" pitchFamily="34" charset="0"/>
              </a:rPr>
              <a:t>z tym że okres ten nie może przekroczyć 31 dni kalendarzowych. Możliwa jest tylko 1 taka przerwa w okresie pobierania świadczenia.</a:t>
            </a:r>
          </a:p>
          <a:p>
            <a:pPr marL="285750" indent="-285750">
              <a:buFont typeface="Arial" panose="020B0604020202020204" pitchFamily="34" charset="0"/>
              <a:buChar char="•"/>
            </a:pPr>
            <a:endParaRPr lang="pl-PL"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pl-PL" dirty="0">
                <a:latin typeface="Calibri" panose="020F0502020204030204" pitchFamily="34" charset="0"/>
                <a:cs typeface="Calibri" panose="020F0502020204030204" pitchFamily="34" charset="0"/>
              </a:rPr>
              <a:t>O kolejności rozpatrywania wniosków przez realizatora decyduje data wpływu wniosku;</a:t>
            </a:r>
          </a:p>
          <a:p>
            <a:pPr marL="285750" indent="-285750">
              <a:buFont typeface="Arial" panose="020B0604020202020204" pitchFamily="34" charset="0"/>
              <a:buChar char="•"/>
            </a:pPr>
            <a:endParaRPr lang="pl-PL"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pl-PL" dirty="0">
                <a:latin typeface="Calibri" panose="020F0502020204030204" pitchFamily="34" charset="0"/>
                <a:cs typeface="Calibri" panose="020F0502020204030204" pitchFamily="34" charset="0"/>
              </a:rPr>
              <a:t>Jeśli realizator nie dysponuje wystarczającym budżetem do zabezpieczenia wszystkich wniosków złożonych w tym samym terminie, złożone wnioski poddawane są ocenie punktowej.</a:t>
            </a:r>
          </a:p>
          <a:p>
            <a:pPr marL="285750" indent="-285750">
              <a:buFont typeface="Arial" panose="020B0604020202020204" pitchFamily="34" charset="0"/>
              <a:buChar char="•"/>
            </a:pPr>
            <a:endParaRPr lang="pl-PL"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pl-PL" dirty="0">
              <a:latin typeface="Calibri" panose="020F0502020204030204" pitchFamily="34" charset="0"/>
              <a:cs typeface="Calibri" panose="020F0502020204030204" pitchFamily="34" charset="0"/>
            </a:endParaRPr>
          </a:p>
          <a:p>
            <a:endParaRPr lang="pl-PL"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840346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3532169" y="2874197"/>
            <a:ext cx="10362058" cy="1633890"/>
          </a:xfrm>
        </p:spPr>
        <p:txBody>
          <a:bodyPr/>
          <a:lstStyle/>
          <a:p>
            <a:br>
              <a:rPr lang="pl-PL" sz="3000" dirty="0"/>
            </a:br>
            <a:br>
              <a:rPr lang="pl-PL" sz="3000" dirty="0"/>
            </a:br>
            <a:r>
              <a:rPr lang="pl-PL" sz="3000" b="1" dirty="0">
                <a:solidFill>
                  <a:schemeClr val="bg1"/>
                </a:solidFill>
              </a:rPr>
              <a:t>Bon na Start</a:t>
            </a:r>
            <a:br>
              <a:rPr lang="pl-PL" sz="3000" b="1" dirty="0">
                <a:solidFill>
                  <a:schemeClr val="bg1"/>
                </a:solidFill>
              </a:rPr>
            </a:br>
            <a:br>
              <a:rPr lang="pl-PL" sz="3000" b="1" dirty="0">
                <a:solidFill>
                  <a:schemeClr val="bg1"/>
                </a:solidFill>
              </a:rPr>
            </a:br>
            <a:r>
              <a:rPr lang="pl-PL" sz="3000" b="1" dirty="0">
                <a:solidFill>
                  <a:schemeClr val="bg1"/>
                </a:solidFill>
              </a:rPr>
              <a:t>PILOTAŻ</a:t>
            </a:r>
            <a:br>
              <a:rPr lang="pl-PL" sz="3000" b="1" dirty="0">
                <a:solidFill>
                  <a:schemeClr val="bg1"/>
                </a:solidFill>
              </a:rPr>
            </a:br>
            <a:endParaRPr lang="pl-PL" sz="3000" dirty="0"/>
          </a:p>
        </p:txBody>
      </p:sp>
      <p:sp>
        <p:nvSpPr>
          <p:cNvPr id="4" name="Rectangle 2"/>
          <p:cNvSpPr>
            <a:spLocks noChangeArrowheads="1"/>
          </p:cNvSpPr>
          <p:nvPr/>
        </p:nvSpPr>
        <p:spPr bwMode="auto">
          <a:xfrm>
            <a:off x="3291839" y="201168"/>
            <a:ext cx="12408211" cy="788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pl-PL"/>
          </a:p>
        </p:txBody>
      </p:sp>
      <p:sp>
        <p:nvSpPr>
          <p:cNvPr id="7" name="Rectangle 6"/>
          <p:cNvSpPr>
            <a:spLocks noChangeArrowheads="1"/>
          </p:cNvSpPr>
          <p:nvPr/>
        </p:nvSpPr>
        <p:spPr bwMode="auto">
          <a:xfrm>
            <a:off x="2535810" y="620856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Tree>
    <p:extLst>
      <p:ext uri="{BB962C8B-B14F-4D97-AF65-F5344CB8AC3E}">
        <p14:creationId xmlns:p14="http://schemas.microsoft.com/office/powerpoint/2010/main" val="248173880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INSTRUMENT: BON NA START</a:t>
            </a:r>
          </a:p>
        </p:txBody>
      </p:sp>
      <p:sp>
        <p:nvSpPr>
          <p:cNvPr id="3" name="pole tekstowe 2"/>
          <p:cNvSpPr txBox="1"/>
          <p:nvPr/>
        </p:nvSpPr>
        <p:spPr>
          <a:xfrm>
            <a:off x="1055331" y="2565693"/>
            <a:ext cx="9511645" cy="3416320"/>
          </a:xfrm>
          <a:prstGeom prst="rect">
            <a:avLst/>
          </a:prstGeom>
          <a:noFill/>
        </p:spPr>
        <p:txBody>
          <a:bodyPr wrap="square" rtlCol="0">
            <a:spAutoFit/>
          </a:bodyPr>
          <a:lstStyle/>
          <a:p>
            <a:r>
              <a:rPr lang="pl-PL" dirty="0">
                <a:latin typeface="Calibri" panose="020F0502020204030204" pitchFamily="34" charset="0"/>
                <a:cs typeface="Calibri" panose="020F0502020204030204" pitchFamily="34" charset="0"/>
              </a:rPr>
              <a:t>Pilotaż przeprowadzono w następujących etapach (dla każdego naboru etapy postępowania były jednakowe- 4 razy realizowano pilotaż w różnych typach bonów):</a:t>
            </a:r>
          </a:p>
          <a:p>
            <a:pPr marL="285750" lvl="0" indent="-285750">
              <a:buFont typeface="Arial" panose="020B0604020202020204" pitchFamily="34" charset="0"/>
              <a:buChar char="•"/>
            </a:pPr>
            <a:r>
              <a:rPr lang="pl-PL" dirty="0">
                <a:latin typeface="Calibri" panose="020F0502020204030204" pitchFamily="34" charset="0"/>
                <a:cs typeface="Calibri" panose="020F0502020204030204" pitchFamily="34" charset="0"/>
              </a:rPr>
              <a:t>ogłoszenie naboru,</a:t>
            </a:r>
          </a:p>
          <a:p>
            <a:pPr marL="285750" lvl="0" indent="-285750">
              <a:buFont typeface="Arial" panose="020B0604020202020204" pitchFamily="34" charset="0"/>
              <a:buChar char="•"/>
            </a:pPr>
            <a:r>
              <a:rPr lang="pl-PL" dirty="0">
                <a:latin typeface="Calibri" panose="020F0502020204030204" pitchFamily="34" charset="0"/>
                <a:cs typeface="Calibri" panose="020F0502020204030204" pitchFamily="34" charset="0"/>
              </a:rPr>
              <a:t>składanie wniosków,</a:t>
            </a:r>
          </a:p>
          <a:p>
            <a:pPr marL="285750" lvl="0" indent="-285750">
              <a:buFont typeface="Arial" panose="020B0604020202020204" pitchFamily="34" charset="0"/>
              <a:buChar char="•"/>
            </a:pPr>
            <a:r>
              <a:rPr lang="pl-PL" dirty="0">
                <a:latin typeface="Calibri" panose="020F0502020204030204" pitchFamily="34" charset="0"/>
                <a:cs typeface="Calibri" panose="020F0502020204030204" pitchFamily="34" charset="0"/>
              </a:rPr>
              <a:t>ocena formalna wraz z uzupełnianiem ewentualnych braków przez osoby spełniające kryteria formalne oraz odrzucenie wniosków osób, które nie spełniają kryteriów formalnych,</a:t>
            </a:r>
          </a:p>
          <a:p>
            <a:pPr marL="285750" lvl="0" indent="-285750">
              <a:buFont typeface="Arial" panose="020B0604020202020204" pitchFamily="34" charset="0"/>
              <a:buChar char="•"/>
            </a:pPr>
            <a:r>
              <a:rPr lang="pl-PL" dirty="0">
                <a:latin typeface="Calibri" panose="020F0502020204030204" pitchFamily="34" charset="0"/>
                <a:cs typeface="Calibri" panose="020F0502020204030204" pitchFamily="34" charset="0"/>
              </a:rPr>
              <a:t>tworzenie listy rankingowej, w tym uwzględnienie założonych wskaźników maksymalnych udziału osób zatrudnionych na rynku chronionym,</a:t>
            </a:r>
          </a:p>
          <a:p>
            <a:pPr marL="285750" lvl="0" indent="-285750">
              <a:buFont typeface="Arial" panose="020B0604020202020204" pitchFamily="34" charset="0"/>
              <a:buChar char="•"/>
            </a:pPr>
            <a:r>
              <a:rPr lang="pl-PL" dirty="0">
                <a:latin typeface="Calibri" panose="020F0502020204030204" pitchFamily="34" charset="0"/>
                <a:cs typeface="Calibri" panose="020F0502020204030204" pitchFamily="34" charset="0"/>
              </a:rPr>
              <a:t>przyznanie dofinansowań,</a:t>
            </a:r>
          </a:p>
          <a:p>
            <a:pPr marL="285750" lvl="0" indent="-285750">
              <a:buFont typeface="Arial" panose="020B0604020202020204" pitchFamily="34" charset="0"/>
              <a:buChar char="•"/>
            </a:pPr>
            <a:r>
              <a:rPr lang="pl-PL" dirty="0">
                <a:latin typeface="Calibri" panose="020F0502020204030204" pitchFamily="34" charset="0"/>
                <a:cs typeface="Calibri" panose="020F0502020204030204" pitchFamily="34" charset="0"/>
              </a:rPr>
              <a:t>realizacji cyklicznych wypłat,</a:t>
            </a:r>
          </a:p>
          <a:p>
            <a:pPr marL="285750" lvl="0" indent="-285750">
              <a:buFont typeface="Arial" panose="020B0604020202020204" pitchFamily="34" charset="0"/>
              <a:buChar char="•"/>
            </a:pPr>
            <a:r>
              <a:rPr lang="pl-PL" dirty="0">
                <a:latin typeface="Calibri" panose="020F0502020204030204" pitchFamily="34" charset="0"/>
                <a:cs typeface="Calibri" panose="020F0502020204030204" pitchFamily="34" charset="0"/>
              </a:rPr>
              <a:t>ewaluacja.</a:t>
            </a:r>
          </a:p>
          <a:p>
            <a:endParaRPr lang="pl-PL"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5264716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INSTRUMENT: BON NA START</a:t>
            </a:r>
          </a:p>
        </p:txBody>
      </p:sp>
      <p:graphicFrame>
        <p:nvGraphicFramePr>
          <p:cNvPr id="4" name="Tabela 3"/>
          <p:cNvGraphicFramePr>
            <a:graphicFrameLocks noGrp="1"/>
          </p:cNvGraphicFramePr>
          <p:nvPr>
            <p:extLst>
              <p:ext uri="{D42A27DB-BD31-4B8C-83A1-F6EECF244321}">
                <p14:modId xmlns:p14="http://schemas.microsoft.com/office/powerpoint/2010/main" val="3171297"/>
              </p:ext>
            </p:extLst>
          </p:nvPr>
        </p:nvGraphicFramePr>
        <p:xfrm>
          <a:off x="525875" y="2757170"/>
          <a:ext cx="5741670" cy="2568674"/>
        </p:xfrm>
        <a:graphic>
          <a:graphicData uri="http://schemas.openxmlformats.org/drawingml/2006/table">
            <a:tbl>
              <a:tblPr firstRow="1" firstCol="1" bandRow="1">
                <a:tableStyleId>{5A111915-BE36-4E01-A7E5-04B1672EAD32}</a:tableStyleId>
              </a:tblPr>
              <a:tblGrid>
                <a:gridCol w="1913255">
                  <a:extLst>
                    <a:ext uri="{9D8B030D-6E8A-4147-A177-3AD203B41FA5}">
                      <a16:colId xmlns:a16="http://schemas.microsoft.com/office/drawing/2014/main" val="20000"/>
                    </a:ext>
                  </a:extLst>
                </a:gridCol>
                <a:gridCol w="1914525">
                  <a:extLst>
                    <a:ext uri="{9D8B030D-6E8A-4147-A177-3AD203B41FA5}">
                      <a16:colId xmlns:a16="http://schemas.microsoft.com/office/drawing/2014/main" val="20001"/>
                    </a:ext>
                  </a:extLst>
                </a:gridCol>
                <a:gridCol w="1913890">
                  <a:extLst>
                    <a:ext uri="{9D8B030D-6E8A-4147-A177-3AD203B41FA5}">
                      <a16:colId xmlns:a16="http://schemas.microsoft.com/office/drawing/2014/main" val="20002"/>
                    </a:ext>
                  </a:extLst>
                </a:gridCol>
              </a:tblGrid>
              <a:tr h="811162">
                <a:tc>
                  <a:txBody>
                    <a:bodyPr/>
                    <a:lstStyle/>
                    <a:p>
                      <a:pPr>
                        <a:lnSpc>
                          <a:spcPct val="150000"/>
                        </a:lnSpc>
                        <a:spcAft>
                          <a:spcPts val="0"/>
                        </a:spcAft>
                      </a:pPr>
                      <a:r>
                        <a:rPr lang="pl-PL" sz="1400" dirty="0">
                          <a:effectLst/>
                          <a:latin typeface="Calibri" panose="020F0502020204030204" pitchFamily="34" charset="0"/>
                          <a:cs typeface="Calibri" panose="020F0502020204030204" pitchFamily="34" charset="0"/>
                        </a:rPr>
                        <a:t>Data naboru</a:t>
                      </a:r>
                      <a:endParaRPr lang="pl-PL"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150000"/>
                        </a:lnSpc>
                        <a:spcAft>
                          <a:spcPts val="0"/>
                        </a:spcAft>
                      </a:pPr>
                      <a:r>
                        <a:rPr lang="pl-PL" sz="1400">
                          <a:effectLst/>
                          <a:latin typeface="Calibri" panose="020F0502020204030204" pitchFamily="34" charset="0"/>
                          <a:cs typeface="Calibri" panose="020F0502020204030204" pitchFamily="34" charset="0"/>
                        </a:rPr>
                        <a:t>Typ bonu, na który prowadzono nabór</a:t>
                      </a:r>
                      <a:endParaRPr lang="pl-PL" sz="14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150000"/>
                        </a:lnSpc>
                        <a:spcAft>
                          <a:spcPts val="0"/>
                        </a:spcAft>
                      </a:pPr>
                      <a:r>
                        <a:rPr lang="pl-PL" sz="1400" dirty="0">
                          <a:effectLst/>
                          <a:latin typeface="Calibri" panose="020F0502020204030204" pitchFamily="34" charset="0"/>
                          <a:cs typeface="Calibri" panose="020F0502020204030204" pitchFamily="34" charset="0"/>
                        </a:rPr>
                        <a:t>Liczba złożonych wniosków ogółem</a:t>
                      </a:r>
                      <a:endParaRPr lang="pl-PL"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10000"/>
                  </a:ext>
                </a:extLst>
              </a:tr>
              <a:tr h="383505">
                <a:tc>
                  <a:txBody>
                    <a:bodyPr/>
                    <a:lstStyle/>
                    <a:p>
                      <a:pPr>
                        <a:lnSpc>
                          <a:spcPct val="150000"/>
                        </a:lnSpc>
                        <a:spcAft>
                          <a:spcPts val="0"/>
                        </a:spcAft>
                      </a:pPr>
                      <a:r>
                        <a:rPr lang="pl-PL" sz="1400" b="0" dirty="0">
                          <a:effectLst/>
                          <a:latin typeface="Calibri" panose="020F0502020204030204" pitchFamily="34" charset="0"/>
                          <a:cs typeface="Calibri" panose="020F0502020204030204" pitchFamily="34" charset="0"/>
                        </a:rPr>
                        <a:t>01-30 czerwca 2022</a:t>
                      </a:r>
                      <a:endParaRPr lang="pl-PL" sz="1400" b="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150000"/>
                        </a:lnSpc>
                        <a:spcAft>
                          <a:spcPts val="0"/>
                        </a:spcAft>
                      </a:pPr>
                      <a:r>
                        <a:rPr lang="pl-PL" sz="1400" dirty="0" err="1">
                          <a:effectLst/>
                          <a:latin typeface="Calibri" panose="020F0502020204030204" pitchFamily="34" charset="0"/>
                          <a:cs typeface="Calibri" panose="020F0502020204030204" pitchFamily="34" charset="0"/>
                        </a:rPr>
                        <a:t>BnS</a:t>
                      </a:r>
                      <a:r>
                        <a:rPr lang="pl-PL" sz="1400" dirty="0">
                          <a:effectLst/>
                          <a:latin typeface="Calibri" panose="020F0502020204030204" pitchFamily="34" charset="0"/>
                          <a:cs typeface="Calibri" panose="020F0502020204030204" pitchFamily="34" charset="0"/>
                        </a:rPr>
                        <a:t> typ 3</a:t>
                      </a:r>
                      <a:endParaRPr lang="pl-PL"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150000"/>
                        </a:lnSpc>
                        <a:spcAft>
                          <a:spcPts val="0"/>
                        </a:spcAft>
                      </a:pPr>
                      <a:r>
                        <a:rPr lang="pl-PL" sz="1400" b="1" dirty="0">
                          <a:effectLst/>
                          <a:latin typeface="Calibri" panose="020F0502020204030204" pitchFamily="34" charset="0"/>
                          <a:cs typeface="Calibri" panose="020F0502020204030204" pitchFamily="34" charset="0"/>
                        </a:rPr>
                        <a:t>18</a:t>
                      </a:r>
                      <a:endParaRPr lang="pl-PL" sz="14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10001"/>
                  </a:ext>
                </a:extLst>
              </a:tr>
              <a:tr h="383505">
                <a:tc>
                  <a:txBody>
                    <a:bodyPr/>
                    <a:lstStyle/>
                    <a:p>
                      <a:pPr>
                        <a:lnSpc>
                          <a:spcPct val="150000"/>
                        </a:lnSpc>
                        <a:spcAft>
                          <a:spcPts val="0"/>
                        </a:spcAft>
                      </a:pPr>
                      <a:r>
                        <a:rPr lang="pl-PL" sz="1400" b="0" dirty="0">
                          <a:effectLst/>
                          <a:latin typeface="Calibri" panose="020F0502020204030204" pitchFamily="34" charset="0"/>
                          <a:cs typeface="Calibri" panose="020F0502020204030204" pitchFamily="34" charset="0"/>
                        </a:rPr>
                        <a:t>01-31 sierpnia 2022</a:t>
                      </a:r>
                      <a:endParaRPr lang="pl-PL" sz="1400" b="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150000"/>
                        </a:lnSpc>
                        <a:spcAft>
                          <a:spcPts val="0"/>
                        </a:spcAft>
                      </a:pPr>
                      <a:r>
                        <a:rPr lang="pl-PL" sz="1400">
                          <a:effectLst/>
                          <a:latin typeface="Calibri" panose="020F0502020204030204" pitchFamily="34" charset="0"/>
                          <a:cs typeface="Calibri" panose="020F0502020204030204" pitchFamily="34" charset="0"/>
                        </a:rPr>
                        <a:t>BnS typ 2</a:t>
                      </a:r>
                      <a:endParaRPr lang="pl-PL" sz="14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150000"/>
                        </a:lnSpc>
                        <a:spcAft>
                          <a:spcPts val="0"/>
                        </a:spcAft>
                      </a:pPr>
                      <a:r>
                        <a:rPr lang="pl-PL" sz="1400" b="1" dirty="0">
                          <a:effectLst/>
                          <a:latin typeface="Calibri" panose="020F0502020204030204" pitchFamily="34" charset="0"/>
                          <a:cs typeface="Calibri" panose="020F0502020204030204" pitchFamily="34" charset="0"/>
                        </a:rPr>
                        <a:t>34</a:t>
                      </a:r>
                      <a:endParaRPr lang="pl-PL" sz="14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10002"/>
                  </a:ext>
                </a:extLst>
              </a:tr>
              <a:tr h="383505">
                <a:tc>
                  <a:txBody>
                    <a:bodyPr/>
                    <a:lstStyle/>
                    <a:p>
                      <a:pPr>
                        <a:lnSpc>
                          <a:spcPct val="150000"/>
                        </a:lnSpc>
                        <a:spcAft>
                          <a:spcPts val="0"/>
                        </a:spcAft>
                      </a:pPr>
                      <a:r>
                        <a:rPr lang="pl-PL" sz="1400" b="0" dirty="0">
                          <a:effectLst/>
                          <a:latin typeface="Calibri" panose="020F0502020204030204" pitchFamily="34" charset="0"/>
                          <a:cs typeface="Calibri" panose="020F0502020204030204" pitchFamily="34" charset="0"/>
                        </a:rPr>
                        <a:t>01-30 września 2022</a:t>
                      </a:r>
                      <a:endParaRPr lang="pl-PL" sz="1400" b="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150000"/>
                        </a:lnSpc>
                        <a:spcAft>
                          <a:spcPts val="0"/>
                        </a:spcAft>
                      </a:pPr>
                      <a:r>
                        <a:rPr lang="pl-PL" sz="1400">
                          <a:effectLst/>
                          <a:latin typeface="Calibri" panose="020F0502020204030204" pitchFamily="34" charset="0"/>
                          <a:cs typeface="Calibri" panose="020F0502020204030204" pitchFamily="34" charset="0"/>
                        </a:rPr>
                        <a:t>BnS typ 1</a:t>
                      </a:r>
                      <a:endParaRPr lang="pl-PL" sz="14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150000"/>
                        </a:lnSpc>
                        <a:spcAft>
                          <a:spcPts val="0"/>
                        </a:spcAft>
                      </a:pPr>
                      <a:r>
                        <a:rPr lang="pl-PL" sz="1400" b="1" dirty="0">
                          <a:effectLst/>
                          <a:latin typeface="Calibri" panose="020F0502020204030204" pitchFamily="34" charset="0"/>
                          <a:cs typeface="Calibri" panose="020F0502020204030204" pitchFamily="34" charset="0"/>
                        </a:rPr>
                        <a:t>41</a:t>
                      </a:r>
                      <a:endParaRPr lang="pl-PL" sz="14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10003"/>
                  </a:ext>
                </a:extLst>
              </a:tr>
              <a:tr h="383505">
                <a:tc>
                  <a:txBody>
                    <a:bodyPr/>
                    <a:lstStyle/>
                    <a:p>
                      <a:pPr>
                        <a:lnSpc>
                          <a:spcPct val="150000"/>
                        </a:lnSpc>
                        <a:spcAft>
                          <a:spcPts val="0"/>
                        </a:spcAft>
                      </a:pPr>
                      <a:r>
                        <a:rPr lang="pl-PL" sz="1400" b="0" dirty="0">
                          <a:effectLst/>
                          <a:latin typeface="Calibri" panose="020F0502020204030204" pitchFamily="34" charset="0"/>
                          <a:cs typeface="Calibri" panose="020F0502020204030204" pitchFamily="34" charset="0"/>
                        </a:rPr>
                        <a:t>01-30 listopada 2022</a:t>
                      </a:r>
                      <a:endParaRPr lang="pl-PL" sz="1400" b="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150000"/>
                        </a:lnSpc>
                        <a:spcAft>
                          <a:spcPts val="0"/>
                        </a:spcAft>
                      </a:pPr>
                      <a:r>
                        <a:rPr lang="pl-PL" sz="1400" dirty="0" err="1">
                          <a:effectLst/>
                          <a:latin typeface="Calibri" panose="020F0502020204030204" pitchFamily="34" charset="0"/>
                          <a:cs typeface="Calibri" panose="020F0502020204030204" pitchFamily="34" charset="0"/>
                        </a:rPr>
                        <a:t>BnS</a:t>
                      </a:r>
                      <a:r>
                        <a:rPr lang="pl-PL" sz="1400" dirty="0">
                          <a:effectLst/>
                          <a:latin typeface="Calibri" panose="020F0502020204030204" pitchFamily="34" charset="0"/>
                          <a:cs typeface="Calibri" panose="020F0502020204030204" pitchFamily="34" charset="0"/>
                        </a:rPr>
                        <a:t> typ 2_nabór dodatkowy</a:t>
                      </a:r>
                      <a:endParaRPr lang="pl-PL"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150000"/>
                        </a:lnSpc>
                        <a:spcAft>
                          <a:spcPts val="0"/>
                        </a:spcAft>
                      </a:pPr>
                      <a:r>
                        <a:rPr lang="pl-PL" sz="1400" b="1" dirty="0">
                          <a:effectLst/>
                          <a:latin typeface="Calibri" panose="020F0502020204030204" pitchFamily="34" charset="0"/>
                          <a:cs typeface="Calibri" panose="020F0502020204030204" pitchFamily="34" charset="0"/>
                        </a:rPr>
                        <a:t>51</a:t>
                      </a:r>
                    </a:p>
                    <a:p>
                      <a:pPr>
                        <a:lnSpc>
                          <a:spcPct val="150000"/>
                        </a:lnSpc>
                        <a:spcAft>
                          <a:spcPts val="0"/>
                        </a:spcAft>
                      </a:pPr>
                      <a:r>
                        <a:rPr lang="pl-PL" sz="1400" b="1" dirty="0">
                          <a:effectLst/>
                          <a:latin typeface="Calibri" panose="020F0502020204030204" pitchFamily="34" charset="0"/>
                          <a:ea typeface="Calibri" panose="020F0502020204030204" pitchFamily="34" charset="0"/>
                          <a:cs typeface="Calibri" panose="020F0502020204030204" pitchFamily="34" charset="0"/>
                        </a:rPr>
                        <a:t>Suma 144</a:t>
                      </a:r>
                    </a:p>
                  </a:txBody>
                  <a:tcPr marL="68580" marR="68580" marT="0" marB="0"/>
                </a:tc>
                <a:extLst>
                  <a:ext uri="{0D108BD9-81ED-4DB2-BD59-A6C34878D82A}">
                    <a16:rowId xmlns:a16="http://schemas.microsoft.com/office/drawing/2014/main" val="10004"/>
                  </a:ext>
                </a:extLst>
              </a:tr>
            </a:tbl>
          </a:graphicData>
        </a:graphic>
      </p:graphicFrame>
      <p:graphicFrame>
        <p:nvGraphicFramePr>
          <p:cNvPr id="5" name="Wykres 4" descr="12-C 0%&#10;01-U 1%&#10;09-M 1%&#10;08-T 2%&#10;06-E 4%&#10;07-S 6%&#10;11-I 6%&#10;04-O 9%&#10;10-N 10%&#10;03-L 17%&#10;02-P 19%&#10;05-R 24%&#10;" title="Złożone wnioski wg rodzaju niepełnosprawności (N=144)"/>
          <p:cNvGraphicFramePr/>
          <p:nvPr/>
        </p:nvGraphicFramePr>
        <p:xfrm>
          <a:off x="6623304" y="2689987"/>
          <a:ext cx="5760720" cy="3453130"/>
        </p:xfrm>
        <a:graphic>
          <a:graphicData uri="http://schemas.openxmlformats.org/drawingml/2006/chart">
            <c:chart xmlns:c="http://schemas.openxmlformats.org/drawingml/2006/chart" xmlns:r="http://schemas.openxmlformats.org/officeDocument/2006/relationships" r:id="rId2"/>
          </a:graphicData>
        </a:graphic>
      </p:graphicFrame>
      <p:sp>
        <p:nvSpPr>
          <p:cNvPr id="6" name="Prostokąt 5"/>
          <p:cNvSpPr/>
          <p:nvPr/>
        </p:nvSpPr>
        <p:spPr>
          <a:xfrm>
            <a:off x="525874" y="5591663"/>
            <a:ext cx="5760721" cy="792781"/>
          </a:xfrm>
          <a:prstGeom prst="rect">
            <a:avLst/>
          </a:prstGeom>
        </p:spPr>
        <p:txBody>
          <a:bodyPr wrap="square">
            <a:spAutoFit/>
          </a:bodyPr>
          <a:lstStyle/>
          <a:p>
            <a:pPr>
              <a:lnSpc>
                <a:spcPct val="150000"/>
              </a:lnSpc>
              <a:spcAft>
                <a:spcPts val="0"/>
              </a:spcAft>
            </a:pPr>
            <a:r>
              <a:rPr lang="pl-PL" sz="1600" dirty="0">
                <a:latin typeface="Calibri" panose="020F0502020204030204" pitchFamily="34" charset="0"/>
                <a:ea typeface="Calibri" panose="020F0502020204030204" pitchFamily="34" charset="0"/>
                <a:cs typeface="Times New Roman" panose="02020603050405020304" pitchFamily="18" charset="0"/>
              </a:rPr>
              <a:t>Ostatecznie zrealizowano 101 umów, 7 osób zrezygnowało po podpisaniu umowy. Wypłatę środków zakończono w maju 2023 r.</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1074239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INSTRUMENT: BON NA START</a:t>
            </a:r>
          </a:p>
        </p:txBody>
      </p:sp>
      <p:graphicFrame>
        <p:nvGraphicFramePr>
          <p:cNvPr id="3" name="Tabela 2"/>
          <p:cNvGraphicFramePr>
            <a:graphicFrameLocks noGrp="1"/>
          </p:cNvGraphicFramePr>
          <p:nvPr>
            <p:extLst>
              <p:ext uri="{D42A27DB-BD31-4B8C-83A1-F6EECF244321}">
                <p14:modId xmlns:p14="http://schemas.microsoft.com/office/powerpoint/2010/main" val="451045680"/>
              </p:ext>
            </p:extLst>
          </p:nvPr>
        </p:nvGraphicFramePr>
        <p:xfrm>
          <a:off x="2377439" y="2578608"/>
          <a:ext cx="6382513" cy="3400805"/>
        </p:xfrm>
        <a:graphic>
          <a:graphicData uri="http://schemas.openxmlformats.org/drawingml/2006/table">
            <a:tbl>
              <a:tblPr>
                <a:tableStyleId>{ED083AE6-46FA-4A59-8FB0-9F97EB10719F}</a:tableStyleId>
              </a:tblPr>
              <a:tblGrid>
                <a:gridCol w="1709929">
                  <a:extLst>
                    <a:ext uri="{9D8B030D-6E8A-4147-A177-3AD203B41FA5}">
                      <a16:colId xmlns:a16="http://schemas.microsoft.com/office/drawing/2014/main" val="20000"/>
                    </a:ext>
                  </a:extLst>
                </a:gridCol>
                <a:gridCol w="1563624">
                  <a:extLst>
                    <a:ext uri="{9D8B030D-6E8A-4147-A177-3AD203B41FA5}">
                      <a16:colId xmlns:a16="http://schemas.microsoft.com/office/drawing/2014/main" val="20001"/>
                    </a:ext>
                  </a:extLst>
                </a:gridCol>
                <a:gridCol w="1568353">
                  <a:extLst>
                    <a:ext uri="{9D8B030D-6E8A-4147-A177-3AD203B41FA5}">
                      <a16:colId xmlns:a16="http://schemas.microsoft.com/office/drawing/2014/main" val="20002"/>
                    </a:ext>
                  </a:extLst>
                </a:gridCol>
                <a:gridCol w="1540607">
                  <a:extLst>
                    <a:ext uri="{9D8B030D-6E8A-4147-A177-3AD203B41FA5}">
                      <a16:colId xmlns:a16="http://schemas.microsoft.com/office/drawing/2014/main" val="20003"/>
                    </a:ext>
                  </a:extLst>
                </a:gridCol>
              </a:tblGrid>
              <a:tr h="1267840">
                <a:tc>
                  <a:txBody>
                    <a:bodyPr/>
                    <a:lstStyle/>
                    <a:p>
                      <a:pPr algn="l" fontAlgn="b"/>
                      <a:r>
                        <a:rPr lang="pl-PL" sz="1600" b="0" i="0" u="none" strike="noStrike" dirty="0">
                          <a:solidFill>
                            <a:srgbClr val="000000"/>
                          </a:solidFill>
                          <a:effectLst/>
                          <a:latin typeface="Calibri" panose="020F0502020204030204" pitchFamily="34" charset="0"/>
                          <a:cs typeface="Calibri" panose="020F0502020204030204" pitchFamily="34" charset="0"/>
                        </a:rPr>
                        <a:t>typ bonu</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pl-PL" sz="1600" u="none" strike="noStrike" dirty="0">
                          <a:effectLst/>
                          <a:latin typeface="Calibri" panose="020F0502020204030204" pitchFamily="34" charset="0"/>
                          <a:cs typeface="Calibri" panose="020F0502020204030204" pitchFamily="34" charset="0"/>
                        </a:rPr>
                        <a:t>liczba umów</a:t>
                      </a:r>
                      <a:endParaRPr lang="pl-PL" sz="1600" b="0" i="0" u="none" strike="noStrike" dirty="0">
                        <a:solidFill>
                          <a:srgbClr val="000000"/>
                        </a:solidFill>
                        <a:effectLst/>
                        <a:latin typeface="Calibri" panose="020F0502020204030204" pitchFamily="34" charset="0"/>
                        <a:cs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pl-PL" sz="1600" u="none" strike="noStrike" dirty="0">
                          <a:effectLst/>
                          <a:latin typeface="Calibri" panose="020F0502020204030204" pitchFamily="34" charset="0"/>
                          <a:cs typeface="Calibri" panose="020F0502020204030204" pitchFamily="34" charset="0"/>
                        </a:rPr>
                        <a:t>liczba utrzymania (wszystkie wypłaty)</a:t>
                      </a:r>
                      <a:endParaRPr lang="pl-PL" sz="1600" b="0" i="0" u="none" strike="noStrike" dirty="0">
                        <a:solidFill>
                          <a:srgbClr val="000000"/>
                        </a:solidFill>
                        <a:effectLst/>
                        <a:latin typeface="Calibri" panose="020F0502020204030204" pitchFamily="34" charset="0"/>
                        <a:cs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pl-PL" sz="1600" u="none" strike="noStrike" dirty="0">
                          <a:effectLst/>
                          <a:latin typeface="Calibri" panose="020F0502020204030204" pitchFamily="34" charset="0"/>
                          <a:cs typeface="Calibri" panose="020F0502020204030204" pitchFamily="34" charset="0"/>
                        </a:rPr>
                        <a:t>trwałość</a:t>
                      </a:r>
                      <a:endParaRPr lang="pl-PL" sz="1600" b="0" i="0" u="none" strike="noStrike" dirty="0">
                        <a:solidFill>
                          <a:srgbClr val="000000"/>
                        </a:solidFill>
                        <a:effectLst/>
                        <a:latin typeface="Calibri" panose="020F0502020204030204" pitchFamily="34" charset="0"/>
                        <a:cs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641350">
                <a:tc>
                  <a:txBody>
                    <a:bodyPr/>
                    <a:lstStyle/>
                    <a:p>
                      <a:pPr algn="l" fontAlgn="b"/>
                      <a:r>
                        <a:rPr lang="pl-PL" sz="1600" u="none" strike="noStrike" dirty="0">
                          <a:effectLst/>
                          <a:latin typeface="Calibri" panose="020F0502020204030204" pitchFamily="34" charset="0"/>
                          <a:cs typeface="Calibri" panose="020F0502020204030204" pitchFamily="34" charset="0"/>
                        </a:rPr>
                        <a:t>BNS1</a:t>
                      </a:r>
                    </a:p>
                    <a:p>
                      <a:pPr algn="l" fontAlgn="b"/>
                      <a:r>
                        <a:rPr lang="pl-PL" sz="1600" b="0" i="0" u="none" strike="noStrike" dirty="0">
                          <a:solidFill>
                            <a:srgbClr val="000000"/>
                          </a:solidFill>
                          <a:effectLst/>
                          <a:latin typeface="Calibri" panose="020F0502020204030204" pitchFamily="34" charset="0"/>
                          <a:cs typeface="Calibri" panose="020F0502020204030204" pitchFamily="34" charset="0"/>
                        </a:rPr>
                        <a:t>(co miesiąc)</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pl-PL" sz="1600" u="none" strike="noStrike">
                          <a:effectLst/>
                          <a:latin typeface="Calibri" panose="020F0502020204030204" pitchFamily="34" charset="0"/>
                          <a:cs typeface="Calibri" panose="020F0502020204030204" pitchFamily="34" charset="0"/>
                        </a:rPr>
                        <a:t>30</a:t>
                      </a:r>
                      <a:endParaRPr lang="pl-PL" sz="1600" b="0" i="0" u="none" strike="noStrike">
                        <a:solidFill>
                          <a:srgbClr val="000000"/>
                        </a:solidFill>
                        <a:effectLst/>
                        <a:latin typeface="Calibri" panose="020F0502020204030204" pitchFamily="34" charset="0"/>
                        <a:cs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pl-PL" sz="1600" u="none" strike="noStrike" dirty="0">
                          <a:effectLst/>
                          <a:latin typeface="Calibri" panose="020F0502020204030204" pitchFamily="34" charset="0"/>
                          <a:cs typeface="Calibri" panose="020F0502020204030204" pitchFamily="34" charset="0"/>
                        </a:rPr>
                        <a:t>24</a:t>
                      </a:r>
                      <a:endParaRPr lang="pl-PL" sz="1600" b="0" i="0" u="none" strike="noStrike" dirty="0">
                        <a:solidFill>
                          <a:srgbClr val="000000"/>
                        </a:solidFill>
                        <a:effectLst/>
                        <a:latin typeface="Calibri" panose="020F0502020204030204" pitchFamily="34" charset="0"/>
                        <a:cs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pl-PL" sz="1600" u="none" strike="noStrike" dirty="0">
                          <a:effectLst/>
                          <a:latin typeface="Calibri" panose="020F0502020204030204" pitchFamily="34" charset="0"/>
                          <a:cs typeface="Calibri" panose="020F0502020204030204" pitchFamily="34" charset="0"/>
                        </a:rPr>
                        <a:t>80%</a:t>
                      </a:r>
                      <a:endParaRPr lang="pl-PL" sz="1600" b="0" i="0" u="none" strike="noStrike" dirty="0">
                        <a:solidFill>
                          <a:srgbClr val="000000"/>
                        </a:solidFill>
                        <a:effectLst/>
                        <a:latin typeface="Calibri" panose="020F0502020204030204" pitchFamily="34" charset="0"/>
                        <a:cs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20675">
                <a:tc>
                  <a:txBody>
                    <a:bodyPr/>
                    <a:lstStyle/>
                    <a:p>
                      <a:pPr algn="l" fontAlgn="b"/>
                      <a:r>
                        <a:rPr lang="pl-PL" sz="1600" u="none" strike="noStrike" dirty="0">
                          <a:effectLst/>
                          <a:latin typeface="Calibri" panose="020F0502020204030204" pitchFamily="34" charset="0"/>
                          <a:cs typeface="Calibri" panose="020F0502020204030204" pitchFamily="34" charset="0"/>
                        </a:rPr>
                        <a:t>BNS2</a:t>
                      </a:r>
                    </a:p>
                    <a:p>
                      <a:pPr algn="l" fontAlgn="b"/>
                      <a:r>
                        <a:rPr lang="pl-PL" sz="1600" b="0" i="0" u="none" strike="noStrike" dirty="0">
                          <a:solidFill>
                            <a:srgbClr val="000000"/>
                          </a:solidFill>
                          <a:effectLst/>
                          <a:latin typeface="Calibri" panose="020F0502020204030204" pitchFamily="34" charset="0"/>
                          <a:cs typeface="Calibri" panose="020F0502020204030204" pitchFamily="34" charset="0"/>
                        </a:rPr>
                        <a:t>(3+6)</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pl-PL" sz="1600" u="none" strike="noStrike">
                          <a:effectLst/>
                          <a:latin typeface="Calibri" panose="020F0502020204030204" pitchFamily="34" charset="0"/>
                          <a:cs typeface="Calibri" panose="020F0502020204030204" pitchFamily="34" charset="0"/>
                        </a:rPr>
                        <a:t>21</a:t>
                      </a:r>
                      <a:endParaRPr lang="pl-PL" sz="1600" b="0" i="0" u="none" strike="noStrike">
                        <a:solidFill>
                          <a:srgbClr val="000000"/>
                        </a:solidFill>
                        <a:effectLst/>
                        <a:latin typeface="Calibri" panose="020F0502020204030204" pitchFamily="34" charset="0"/>
                        <a:cs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pl-PL" sz="1600" u="none" strike="noStrike">
                          <a:effectLst/>
                          <a:latin typeface="Calibri" panose="020F0502020204030204" pitchFamily="34" charset="0"/>
                          <a:cs typeface="Calibri" panose="020F0502020204030204" pitchFamily="34" charset="0"/>
                        </a:rPr>
                        <a:t>16</a:t>
                      </a:r>
                      <a:endParaRPr lang="pl-PL" sz="1600" b="0" i="0" u="none" strike="noStrike">
                        <a:solidFill>
                          <a:srgbClr val="000000"/>
                        </a:solidFill>
                        <a:effectLst/>
                        <a:latin typeface="Calibri" panose="020F0502020204030204" pitchFamily="34" charset="0"/>
                        <a:cs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pl-PL" sz="1600" u="none" strike="noStrike" dirty="0">
                          <a:effectLst/>
                          <a:latin typeface="Calibri" panose="020F0502020204030204" pitchFamily="34" charset="0"/>
                          <a:cs typeface="Calibri" panose="020F0502020204030204" pitchFamily="34" charset="0"/>
                        </a:rPr>
                        <a:t>76%</a:t>
                      </a:r>
                      <a:endParaRPr lang="pl-PL" sz="1600" b="0" i="0" u="none" strike="noStrike" dirty="0">
                        <a:solidFill>
                          <a:srgbClr val="000000"/>
                        </a:solidFill>
                        <a:effectLst/>
                        <a:latin typeface="Calibri" panose="020F0502020204030204" pitchFamily="34" charset="0"/>
                        <a:cs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20675">
                <a:tc>
                  <a:txBody>
                    <a:bodyPr/>
                    <a:lstStyle/>
                    <a:p>
                      <a:pPr algn="l" fontAlgn="b"/>
                      <a:r>
                        <a:rPr lang="pl-PL" sz="2200" b="1" u="none" strike="noStrike" dirty="0">
                          <a:solidFill>
                            <a:schemeClr val="bg1"/>
                          </a:solidFill>
                          <a:effectLst/>
                          <a:latin typeface="Calibri" panose="020F0502020204030204" pitchFamily="34" charset="0"/>
                          <a:cs typeface="Calibri" panose="020F0502020204030204" pitchFamily="34" charset="0"/>
                        </a:rPr>
                        <a:t>BNS3</a:t>
                      </a:r>
                    </a:p>
                    <a:p>
                      <a:pPr algn="l" fontAlgn="b"/>
                      <a:r>
                        <a:rPr lang="pl-PL" sz="2200" b="1" i="0" u="none" strike="noStrike" dirty="0">
                          <a:solidFill>
                            <a:schemeClr val="bg1"/>
                          </a:solidFill>
                          <a:effectLst/>
                          <a:latin typeface="Calibri" panose="020F0502020204030204" pitchFamily="34" charset="0"/>
                          <a:cs typeface="Calibri" panose="020F0502020204030204" pitchFamily="34" charset="0"/>
                        </a:rPr>
                        <a:t>(3+9)</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tc>
                  <a:txBody>
                    <a:bodyPr/>
                    <a:lstStyle/>
                    <a:p>
                      <a:pPr algn="r" fontAlgn="b"/>
                      <a:r>
                        <a:rPr lang="pl-PL" sz="2200" b="1" u="none" strike="noStrike" dirty="0">
                          <a:solidFill>
                            <a:schemeClr val="bg1"/>
                          </a:solidFill>
                          <a:effectLst/>
                          <a:latin typeface="Calibri" panose="020F0502020204030204" pitchFamily="34" charset="0"/>
                          <a:cs typeface="Calibri" panose="020F0502020204030204" pitchFamily="34" charset="0"/>
                        </a:rPr>
                        <a:t>12</a:t>
                      </a:r>
                      <a:endParaRPr lang="pl-PL" sz="2200" b="1" i="0" u="none" strike="noStrike" dirty="0">
                        <a:solidFill>
                          <a:schemeClr val="bg1"/>
                        </a:solidFill>
                        <a:effectLst/>
                        <a:latin typeface="Calibri" panose="020F0502020204030204" pitchFamily="34" charset="0"/>
                        <a:cs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tc>
                  <a:txBody>
                    <a:bodyPr/>
                    <a:lstStyle/>
                    <a:p>
                      <a:pPr algn="r" fontAlgn="b"/>
                      <a:r>
                        <a:rPr lang="pl-PL" sz="2200" b="1" u="none" strike="noStrike" dirty="0">
                          <a:solidFill>
                            <a:schemeClr val="bg1"/>
                          </a:solidFill>
                          <a:effectLst/>
                          <a:latin typeface="Calibri" panose="020F0502020204030204" pitchFamily="34" charset="0"/>
                          <a:cs typeface="Calibri" panose="020F0502020204030204" pitchFamily="34" charset="0"/>
                        </a:rPr>
                        <a:t>11</a:t>
                      </a:r>
                      <a:endParaRPr lang="pl-PL" sz="2200" b="1" i="0" u="none" strike="noStrike" dirty="0">
                        <a:solidFill>
                          <a:schemeClr val="bg1"/>
                        </a:solidFill>
                        <a:effectLst/>
                        <a:latin typeface="Calibri" panose="020F0502020204030204" pitchFamily="34" charset="0"/>
                        <a:cs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tc>
                  <a:txBody>
                    <a:bodyPr/>
                    <a:lstStyle/>
                    <a:p>
                      <a:pPr algn="r" fontAlgn="b"/>
                      <a:r>
                        <a:rPr lang="pl-PL" sz="2200" b="1" u="none" strike="noStrike" dirty="0">
                          <a:solidFill>
                            <a:schemeClr val="bg1"/>
                          </a:solidFill>
                          <a:effectLst/>
                          <a:latin typeface="Calibri" panose="020F0502020204030204" pitchFamily="34" charset="0"/>
                          <a:cs typeface="Calibri" panose="020F0502020204030204" pitchFamily="34" charset="0"/>
                        </a:rPr>
                        <a:t>92%</a:t>
                      </a:r>
                      <a:endParaRPr lang="pl-PL" sz="2200" b="1" i="0" u="none" strike="noStrike" dirty="0">
                        <a:solidFill>
                          <a:schemeClr val="bg1"/>
                        </a:solidFill>
                        <a:effectLst/>
                        <a:latin typeface="Calibri" panose="020F0502020204030204" pitchFamily="34" charset="0"/>
                        <a:cs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extLst>
                  <a:ext uri="{0D108BD9-81ED-4DB2-BD59-A6C34878D82A}">
                    <a16:rowId xmlns:a16="http://schemas.microsoft.com/office/drawing/2014/main" val="10003"/>
                  </a:ext>
                </a:extLst>
              </a:tr>
              <a:tr h="320675">
                <a:tc>
                  <a:txBody>
                    <a:bodyPr/>
                    <a:lstStyle/>
                    <a:p>
                      <a:pPr algn="l" fontAlgn="b"/>
                      <a:endParaRPr lang="pl-PL" sz="1600" b="1" i="0" u="none" strike="noStrike" dirty="0">
                        <a:solidFill>
                          <a:srgbClr val="000000"/>
                        </a:solidFill>
                        <a:effectLst/>
                        <a:latin typeface="Calibri" panose="020F0502020204030204" pitchFamily="34" charset="0"/>
                        <a:cs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pl-PL" sz="1600" b="1" u="none" strike="noStrike" dirty="0">
                          <a:effectLst/>
                          <a:latin typeface="Calibri" panose="020F0502020204030204" pitchFamily="34" charset="0"/>
                          <a:cs typeface="Calibri" panose="020F0502020204030204" pitchFamily="34" charset="0"/>
                        </a:rPr>
                        <a:t>63</a:t>
                      </a:r>
                      <a:endParaRPr lang="pl-PL" sz="1600" b="1" i="0" u="none" strike="noStrike" dirty="0">
                        <a:solidFill>
                          <a:srgbClr val="000000"/>
                        </a:solidFill>
                        <a:effectLst/>
                        <a:latin typeface="Calibri" panose="020F0502020204030204" pitchFamily="34" charset="0"/>
                        <a:cs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pl-PL" sz="1600" b="1" u="none" strike="noStrike" dirty="0">
                          <a:effectLst/>
                          <a:latin typeface="Calibri" panose="020F0502020204030204" pitchFamily="34" charset="0"/>
                          <a:cs typeface="Calibri" panose="020F0502020204030204" pitchFamily="34" charset="0"/>
                        </a:rPr>
                        <a:t>51</a:t>
                      </a:r>
                      <a:endParaRPr lang="pl-PL" sz="1600" b="1" i="0" u="none" strike="noStrike" dirty="0">
                        <a:solidFill>
                          <a:srgbClr val="000000"/>
                        </a:solidFill>
                        <a:effectLst/>
                        <a:latin typeface="Calibri" panose="020F0502020204030204" pitchFamily="34" charset="0"/>
                        <a:cs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pl-PL" sz="1600" b="1" u="none" strike="noStrike" dirty="0">
                          <a:effectLst/>
                          <a:latin typeface="Calibri" panose="020F0502020204030204" pitchFamily="34" charset="0"/>
                          <a:cs typeface="Calibri" panose="020F0502020204030204" pitchFamily="34" charset="0"/>
                        </a:rPr>
                        <a:t>81%</a:t>
                      </a:r>
                      <a:endParaRPr lang="pl-PL" sz="1600" b="1" i="0" u="none" strike="noStrike" dirty="0">
                        <a:solidFill>
                          <a:srgbClr val="000000"/>
                        </a:solidFill>
                        <a:effectLst/>
                        <a:latin typeface="Calibri" panose="020F0502020204030204" pitchFamily="34" charset="0"/>
                        <a:cs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80520239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INSTRUMENT: BON NA START</a:t>
            </a:r>
          </a:p>
        </p:txBody>
      </p:sp>
      <p:sp>
        <p:nvSpPr>
          <p:cNvPr id="6" name="Prostokąt 5"/>
          <p:cNvSpPr/>
          <p:nvPr/>
        </p:nvSpPr>
        <p:spPr>
          <a:xfrm>
            <a:off x="862584" y="2773972"/>
            <a:ext cx="6096000" cy="1200329"/>
          </a:xfrm>
          <a:prstGeom prst="rect">
            <a:avLst/>
          </a:prstGeom>
        </p:spPr>
        <p:txBody>
          <a:bodyPr>
            <a:spAutoFit/>
          </a:bodyPr>
          <a:lstStyle/>
          <a:p>
            <a:r>
              <a:rPr lang="pl-PL" dirty="0">
                <a:solidFill>
                  <a:schemeClr val="accent5">
                    <a:lumMod val="50000"/>
                  </a:schemeClr>
                </a:solidFill>
                <a:latin typeface="Calibri" panose="020F0502020204030204" pitchFamily="34" charset="0"/>
              </a:rPr>
              <a:t>Ktoś trafił z tym Bonem w samo sedno. W samą 10. </a:t>
            </a:r>
            <a:br>
              <a:rPr lang="pl-PL" dirty="0">
                <a:solidFill>
                  <a:schemeClr val="accent5">
                    <a:lumMod val="50000"/>
                  </a:schemeClr>
                </a:solidFill>
                <a:latin typeface="Calibri" panose="020F0502020204030204" pitchFamily="34" charset="0"/>
              </a:rPr>
            </a:br>
            <a:r>
              <a:rPr lang="pl-PL" dirty="0">
                <a:solidFill>
                  <a:schemeClr val="accent5">
                    <a:lumMod val="50000"/>
                  </a:schemeClr>
                </a:solidFill>
                <a:latin typeface="Calibri" panose="020F0502020204030204" pitchFamily="34" charset="0"/>
              </a:rPr>
              <a:t>Bo tak to, sporo ludziom brakuje. A tak to 400 zł, to jest takie…. No jak ktoś jest bez ręki, to jakby mu drugą rękę dołożyć. </a:t>
            </a:r>
            <a:br>
              <a:rPr lang="pl-PL" dirty="0">
                <a:solidFill>
                  <a:schemeClr val="accent5">
                    <a:lumMod val="50000"/>
                  </a:schemeClr>
                </a:solidFill>
                <a:latin typeface="Calibri" panose="020F0502020204030204" pitchFamily="34" charset="0"/>
              </a:rPr>
            </a:br>
            <a:r>
              <a:rPr lang="pl-PL" dirty="0">
                <a:solidFill>
                  <a:schemeClr val="accent5">
                    <a:lumMod val="50000"/>
                  </a:schemeClr>
                </a:solidFill>
                <a:latin typeface="Calibri" panose="020F0502020204030204" pitchFamily="34" charset="0"/>
              </a:rPr>
              <a:t>Taki plus, zaoszczędzi i ma na pół miesiąca życia.</a:t>
            </a:r>
            <a:endParaRPr lang="pl-PL" dirty="0">
              <a:solidFill>
                <a:schemeClr val="accent5">
                  <a:lumMod val="50000"/>
                </a:schemeClr>
              </a:solidFill>
            </a:endParaRPr>
          </a:p>
        </p:txBody>
      </p:sp>
      <p:sp>
        <p:nvSpPr>
          <p:cNvPr id="7" name="Prostokąt 6"/>
          <p:cNvSpPr/>
          <p:nvPr/>
        </p:nvSpPr>
        <p:spPr>
          <a:xfrm>
            <a:off x="5324856" y="4163860"/>
            <a:ext cx="6096000" cy="1200329"/>
          </a:xfrm>
          <a:prstGeom prst="rect">
            <a:avLst/>
          </a:prstGeom>
        </p:spPr>
        <p:txBody>
          <a:bodyPr>
            <a:spAutoFit/>
          </a:bodyPr>
          <a:lstStyle/>
          <a:p>
            <a:r>
              <a:rPr lang="pl-PL" dirty="0">
                <a:solidFill>
                  <a:schemeClr val="accent5">
                    <a:lumMod val="50000"/>
                  </a:schemeClr>
                </a:solidFill>
                <a:latin typeface="Calibri" panose="020F0502020204030204" pitchFamily="34" charset="0"/>
              </a:rPr>
              <a:t>W zasadzie gdzieś tam poczułam, że bardziej funkcjonuję, jak normalny, dorosły człowiek. Mam takie poczucie, że ta dorosłość jest taka, jak u innych ludzi. Że nie czułam się jakoś taka gorsza.</a:t>
            </a:r>
            <a:endParaRPr lang="pl-PL" dirty="0">
              <a:solidFill>
                <a:schemeClr val="accent5">
                  <a:lumMod val="50000"/>
                </a:schemeClr>
              </a:solidFill>
            </a:endParaRPr>
          </a:p>
        </p:txBody>
      </p:sp>
      <p:sp>
        <p:nvSpPr>
          <p:cNvPr id="8" name="Prostokąt 7"/>
          <p:cNvSpPr/>
          <p:nvPr/>
        </p:nvSpPr>
        <p:spPr>
          <a:xfrm>
            <a:off x="826008" y="5434876"/>
            <a:ext cx="6096000" cy="1200329"/>
          </a:xfrm>
          <a:prstGeom prst="rect">
            <a:avLst/>
          </a:prstGeom>
        </p:spPr>
        <p:txBody>
          <a:bodyPr>
            <a:spAutoFit/>
          </a:bodyPr>
          <a:lstStyle/>
          <a:p>
            <a:r>
              <a:rPr lang="pl-PL" dirty="0">
                <a:solidFill>
                  <a:schemeClr val="accent5">
                    <a:lumMod val="50000"/>
                  </a:schemeClr>
                </a:solidFill>
                <a:latin typeface="Calibri" panose="020F0502020204030204" pitchFamily="34" charset="0"/>
                <a:ea typeface="Calibri" panose="020F0502020204030204" pitchFamily="34" charset="0"/>
              </a:rPr>
              <a:t>Mogłam sobie parę rzeczy kupić, żeby po prostu móc wyjść z tego domu, a nie iść w dresie, a nie zawsze się ma te pieniądze, żeby po prostu w siebie zainwestować. Kupiłam pierwsze ubranie, takie bardziej oficjalne.</a:t>
            </a:r>
            <a:endParaRPr lang="pl-PL" dirty="0">
              <a:solidFill>
                <a:schemeClr val="accent5">
                  <a:lumMod val="50000"/>
                </a:schemeClr>
              </a:solidFill>
            </a:endParaRPr>
          </a:p>
        </p:txBody>
      </p:sp>
    </p:spTree>
    <p:extLst>
      <p:ext uri="{BB962C8B-B14F-4D97-AF65-F5344CB8AC3E}">
        <p14:creationId xmlns:p14="http://schemas.microsoft.com/office/powerpoint/2010/main" val="398810132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INSTRUMENT: BON NA START</a:t>
            </a:r>
          </a:p>
        </p:txBody>
      </p:sp>
      <p:graphicFrame>
        <p:nvGraphicFramePr>
          <p:cNvPr id="9" name="Wykres 8"/>
          <p:cNvGraphicFramePr>
            <a:graphicFrameLocks/>
          </p:cNvGraphicFramePr>
          <p:nvPr>
            <p:extLst>
              <p:ext uri="{D42A27DB-BD31-4B8C-83A1-F6EECF244321}">
                <p14:modId xmlns:p14="http://schemas.microsoft.com/office/powerpoint/2010/main" val="2668094888"/>
              </p:ext>
            </p:extLst>
          </p:nvPr>
        </p:nvGraphicFramePr>
        <p:xfrm>
          <a:off x="2660904" y="3270440"/>
          <a:ext cx="7479792" cy="3279775"/>
        </p:xfrm>
        <a:graphic>
          <a:graphicData uri="http://schemas.openxmlformats.org/drawingml/2006/chart">
            <c:chart xmlns:c="http://schemas.openxmlformats.org/drawingml/2006/chart" xmlns:r="http://schemas.openxmlformats.org/officeDocument/2006/relationships" r:id="rId2"/>
          </a:graphicData>
        </a:graphic>
      </p:graphicFrame>
      <p:sp>
        <p:nvSpPr>
          <p:cNvPr id="10" name="Prostokąt 9"/>
          <p:cNvSpPr/>
          <p:nvPr/>
        </p:nvSpPr>
        <p:spPr>
          <a:xfrm>
            <a:off x="1225296" y="2382119"/>
            <a:ext cx="10671048" cy="523220"/>
          </a:xfrm>
          <a:prstGeom prst="rect">
            <a:avLst/>
          </a:prstGeom>
        </p:spPr>
        <p:txBody>
          <a:bodyPr wrap="square">
            <a:spAutoFit/>
          </a:bodyPr>
          <a:lstStyle/>
          <a:p>
            <a:pPr fontAlgn="base"/>
            <a:r>
              <a:rPr lang="pl-PL" sz="1400" dirty="0">
                <a:latin typeface="Calibri" panose="020F0502020204030204" pitchFamily="34" charset="0"/>
                <a:cs typeface="Calibri" panose="020F0502020204030204" pitchFamily="34" charset="0"/>
              </a:rPr>
              <a:t>Odpowiedź na pytanie: </a:t>
            </a:r>
            <a:br>
              <a:rPr lang="pl-PL" sz="1400" dirty="0">
                <a:latin typeface="Calibri" panose="020F0502020204030204" pitchFamily="34" charset="0"/>
                <a:cs typeface="Calibri" panose="020F0502020204030204" pitchFamily="34" charset="0"/>
              </a:rPr>
            </a:br>
            <a:r>
              <a:rPr lang="pl-PL" sz="1400" dirty="0">
                <a:latin typeface="Calibri" panose="020F0502020204030204" pitchFamily="34" charset="0"/>
                <a:cs typeface="Calibri" panose="020F0502020204030204" pitchFamily="34" charset="0"/>
              </a:rPr>
              <a:t>Czy z perspektywy czasu uważa Pani/Pan, że możliwość otrzymania Bonu na Start zwiększyła Pani/Pana motywację do podjęcia pracy? (N=72)</a:t>
            </a:r>
            <a:endParaRPr lang="pl-PL" sz="1400" i="0" dirty="0">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7908262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3532169" y="2874197"/>
            <a:ext cx="10362058" cy="1633890"/>
          </a:xfrm>
        </p:spPr>
        <p:txBody>
          <a:bodyPr/>
          <a:lstStyle/>
          <a:p>
            <a:br>
              <a:rPr lang="pl-PL" sz="3000" dirty="0"/>
            </a:br>
            <a:br>
              <a:rPr lang="pl-PL" sz="3000" dirty="0"/>
            </a:br>
            <a:r>
              <a:rPr lang="pl-PL" sz="3000" b="1" dirty="0">
                <a:solidFill>
                  <a:schemeClr val="bg1"/>
                </a:solidFill>
              </a:rPr>
              <a:t>Centrum Komunikacji</a:t>
            </a:r>
            <a:br>
              <a:rPr lang="pl-PL" sz="3000" b="1" dirty="0">
                <a:solidFill>
                  <a:schemeClr val="bg1"/>
                </a:solidFill>
              </a:rPr>
            </a:br>
            <a:br>
              <a:rPr lang="pl-PL" sz="3000" b="1" dirty="0">
                <a:solidFill>
                  <a:schemeClr val="bg1"/>
                </a:solidFill>
              </a:rPr>
            </a:br>
            <a:r>
              <a:rPr lang="pl-PL" sz="3000" b="1" dirty="0">
                <a:solidFill>
                  <a:schemeClr val="bg1"/>
                </a:solidFill>
              </a:rPr>
              <a:t>ZAŁOŻENIA</a:t>
            </a:r>
            <a:br>
              <a:rPr lang="pl-PL" sz="3000" b="1" dirty="0">
                <a:solidFill>
                  <a:schemeClr val="bg1"/>
                </a:solidFill>
              </a:rPr>
            </a:br>
            <a:endParaRPr lang="pl-PL" sz="3000" dirty="0"/>
          </a:p>
        </p:txBody>
      </p:sp>
      <p:sp>
        <p:nvSpPr>
          <p:cNvPr id="4" name="Rectangle 2"/>
          <p:cNvSpPr>
            <a:spLocks noChangeArrowheads="1"/>
          </p:cNvSpPr>
          <p:nvPr/>
        </p:nvSpPr>
        <p:spPr bwMode="auto">
          <a:xfrm>
            <a:off x="3291839" y="201168"/>
            <a:ext cx="12408211" cy="788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pl-PL"/>
          </a:p>
        </p:txBody>
      </p:sp>
      <p:sp>
        <p:nvSpPr>
          <p:cNvPr id="7" name="Rectangle 6"/>
          <p:cNvSpPr>
            <a:spLocks noChangeArrowheads="1"/>
          </p:cNvSpPr>
          <p:nvPr/>
        </p:nvSpPr>
        <p:spPr bwMode="auto">
          <a:xfrm>
            <a:off x="2535810" y="620856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Tree>
    <p:extLst>
      <p:ext uri="{BB962C8B-B14F-4D97-AF65-F5344CB8AC3E}">
        <p14:creationId xmlns:p14="http://schemas.microsoft.com/office/powerpoint/2010/main" val="34757221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3000" dirty="0"/>
              <a:t>INSTRUMENT: KOMPENSACJA I DOSTĘP</a:t>
            </a:r>
          </a:p>
        </p:txBody>
      </p:sp>
      <p:sp>
        <p:nvSpPr>
          <p:cNvPr id="3" name="pole tekstowe 2"/>
          <p:cNvSpPr txBox="1"/>
          <p:nvPr/>
        </p:nvSpPr>
        <p:spPr>
          <a:xfrm>
            <a:off x="1649691" y="2922309"/>
            <a:ext cx="9511645" cy="1754326"/>
          </a:xfrm>
          <a:prstGeom prst="rect">
            <a:avLst/>
          </a:prstGeom>
          <a:noFill/>
        </p:spPr>
        <p:txBody>
          <a:bodyPr wrap="square" rtlCol="0">
            <a:spAutoFit/>
          </a:bodyPr>
          <a:lstStyle/>
          <a:p>
            <a:r>
              <a:rPr lang="pl-PL" dirty="0">
                <a:latin typeface="Calibri" panose="020F0502020204030204" pitchFamily="34" charset="0"/>
                <a:cs typeface="Calibri" panose="020F0502020204030204" pitchFamily="34" charset="0"/>
              </a:rPr>
              <a:t>ISTOTA NOWEGO INSTRUMENTU- CEL INSTRUMENTU:</a:t>
            </a:r>
          </a:p>
          <a:p>
            <a:endParaRPr lang="pl-PL" dirty="0">
              <a:latin typeface="Calibri" panose="020F0502020204030204" pitchFamily="34" charset="0"/>
              <a:cs typeface="Calibri" panose="020F0502020204030204" pitchFamily="34" charset="0"/>
            </a:endParaRPr>
          </a:p>
          <a:p>
            <a:r>
              <a:rPr lang="pl-PL" dirty="0">
                <a:latin typeface="Calibri" panose="020F0502020204030204" pitchFamily="34" charset="0"/>
                <a:cs typeface="Calibri" panose="020F0502020204030204" pitchFamily="34" charset="0"/>
              </a:rPr>
              <a:t>Zwiększenie liczby pracujących osób z niepełnosprawnościami poprzez zniwelowanie problemu „pułapki rentowej” i „pułapki świadczeniowej”. </a:t>
            </a:r>
          </a:p>
          <a:p>
            <a:endParaRPr lang="pl-PL" dirty="0">
              <a:latin typeface="Calibri" panose="020F0502020204030204" pitchFamily="34" charset="0"/>
              <a:cs typeface="Calibri" panose="020F0502020204030204" pitchFamily="34" charset="0"/>
            </a:endParaRPr>
          </a:p>
          <a:p>
            <a:endParaRPr lang="pl-PL"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575927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3000" dirty="0"/>
              <a:t>INSTRUMENT: CENTRUM KOMUNIKACJI</a:t>
            </a:r>
          </a:p>
        </p:txBody>
      </p:sp>
      <p:sp>
        <p:nvSpPr>
          <p:cNvPr id="3" name="pole tekstowe 2"/>
          <p:cNvSpPr txBox="1"/>
          <p:nvPr/>
        </p:nvSpPr>
        <p:spPr>
          <a:xfrm>
            <a:off x="927315" y="2885733"/>
            <a:ext cx="9511645" cy="2308324"/>
          </a:xfrm>
          <a:prstGeom prst="rect">
            <a:avLst/>
          </a:prstGeom>
          <a:noFill/>
        </p:spPr>
        <p:txBody>
          <a:bodyPr wrap="square" rtlCol="0">
            <a:spAutoFit/>
          </a:bodyPr>
          <a:lstStyle/>
          <a:p>
            <a:r>
              <a:rPr lang="pl-PL" dirty="0">
                <a:latin typeface="Calibri" panose="020F0502020204030204" pitchFamily="34" charset="0"/>
                <a:cs typeface="Calibri" panose="020F0502020204030204" pitchFamily="34" charset="0"/>
              </a:rPr>
              <a:t>CEL INSTRUMENTU:</a:t>
            </a:r>
          </a:p>
          <a:p>
            <a:endParaRPr lang="pl-PL" dirty="0">
              <a:latin typeface="Calibri" panose="020F0502020204030204" pitchFamily="34" charset="0"/>
              <a:cs typeface="Calibri" panose="020F0502020204030204" pitchFamily="34" charset="0"/>
            </a:endParaRPr>
          </a:p>
          <a:p>
            <a:r>
              <a:rPr lang="pl-PL" dirty="0">
                <a:latin typeface="Calibri" panose="020F0502020204030204" pitchFamily="34" charset="0"/>
                <a:cs typeface="Calibri" panose="020F0502020204030204" pitchFamily="34" charset="0"/>
              </a:rPr>
              <a:t>Celem instrumentu jest wsparcie komunikacyjne osób z niepełnosprawnościami w procesie pozyskiwania i utrzymania zatrudnienia, w tym podczas zakładania i prowadzenia działalności gospodarczej, poprzez dostarczenie usługi tłumacza polskiego języka migowego.</a:t>
            </a:r>
          </a:p>
          <a:p>
            <a:endParaRPr lang="pl-PL" dirty="0">
              <a:latin typeface="Calibri" panose="020F0502020204030204" pitchFamily="34" charset="0"/>
              <a:cs typeface="Calibri" panose="020F0502020204030204" pitchFamily="34" charset="0"/>
            </a:endParaRPr>
          </a:p>
          <a:p>
            <a:endParaRPr lang="pl-PL" dirty="0">
              <a:latin typeface="Calibri" panose="020F0502020204030204" pitchFamily="34" charset="0"/>
              <a:cs typeface="Calibri" panose="020F0502020204030204" pitchFamily="34" charset="0"/>
            </a:endParaRPr>
          </a:p>
          <a:p>
            <a:endParaRPr lang="pl-PL"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7970592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3000" dirty="0"/>
              <a:t>INSTRUMENT: CENTRUM KOMUNIKACJI</a:t>
            </a:r>
          </a:p>
        </p:txBody>
      </p:sp>
      <p:sp>
        <p:nvSpPr>
          <p:cNvPr id="3" name="pole tekstowe 2"/>
          <p:cNvSpPr txBox="1"/>
          <p:nvPr/>
        </p:nvSpPr>
        <p:spPr>
          <a:xfrm>
            <a:off x="807674" y="2526810"/>
            <a:ext cx="9511645" cy="3693319"/>
          </a:xfrm>
          <a:prstGeom prst="rect">
            <a:avLst/>
          </a:prstGeom>
          <a:noFill/>
        </p:spPr>
        <p:txBody>
          <a:bodyPr wrap="square" rtlCol="0">
            <a:spAutoFit/>
          </a:bodyPr>
          <a:lstStyle/>
          <a:p>
            <a:r>
              <a:rPr lang="pl-PL" dirty="0">
                <a:latin typeface="Calibri" panose="020F0502020204030204" pitchFamily="34" charset="0"/>
                <a:cs typeface="Calibri" panose="020F0502020204030204" pitchFamily="34" charset="0"/>
              </a:rPr>
              <a:t>ZAŁOŻENIA INSTRUMENTU: </a:t>
            </a:r>
          </a:p>
          <a:p>
            <a:endParaRPr lang="pl-PL" dirty="0">
              <a:latin typeface="Calibri" panose="020F0502020204030204" pitchFamily="34" charset="0"/>
              <a:cs typeface="Calibri" panose="020F0502020204030204" pitchFamily="34" charset="0"/>
            </a:endParaRPr>
          </a:p>
          <a:p>
            <a:r>
              <a:rPr lang="pl-PL" dirty="0">
                <a:latin typeface="Calibri" panose="020F0502020204030204" pitchFamily="34" charset="0"/>
                <a:cs typeface="Calibri" panose="020F0502020204030204" pitchFamily="34" charset="0"/>
              </a:rPr>
              <a:t>a)	bezpośredni, szybki i łatwy dostęp do usługi tłumaczenia  </a:t>
            </a:r>
          </a:p>
          <a:p>
            <a:r>
              <a:rPr lang="pl-PL" dirty="0">
                <a:latin typeface="Calibri" panose="020F0502020204030204" pitchFamily="34" charset="0"/>
                <a:cs typeface="Calibri" panose="020F0502020204030204" pitchFamily="34" charset="0"/>
              </a:rPr>
              <a:t>b)	komunikacja w czasie rzeczywistym dzięki usłudze tłumaczenia online </a:t>
            </a:r>
          </a:p>
          <a:p>
            <a:r>
              <a:rPr lang="pl-PL" dirty="0">
                <a:latin typeface="Calibri" panose="020F0502020204030204" pitchFamily="34" charset="0"/>
                <a:cs typeface="Calibri" panose="020F0502020204030204" pitchFamily="34" charset="0"/>
              </a:rPr>
              <a:t>c)	jeden standard obsługi na terenie całego kraju</a:t>
            </a:r>
          </a:p>
          <a:p>
            <a:r>
              <a:rPr lang="pl-PL" dirty="0">
                <a:latin typeface="Calibri" panose="020F0502020204030204" pitchFamily="34" charset="0"/>
                <a:cs typeface="Calibri" panose="020F0502020204030204" pitchFamily="34" charset="0"/>
              </a:rPr>
              <a:t>d)	bezpłatny dostęp dla osób z niepełnosprawnościami słuchu i mowy</a:t>
            </a:r>
          </a:p>
          <a:p>
            <a:endParaRPr lang="pl-PL" dirty="0">
              <a:latin typeface="Calibri" panose="020F0502020204030204" pitchFamily="34" charset="0"/>
              <a:cs typeface="Calibri" panose="020F0502020204030204" pitchFamily="34" charset="0"/>
            </a:endParaRPr>
          </a:p>
          <a:p>
            <a:r>
              <a:rPr lang="pl-PL" dirty="0">
                <a:latin typeface="Calibri" panose="020F0502020204030204" pitchFamily="34" charset="0"/>
                <a:cs typeface="Calibri" panose="020F0502020204030204" pitchFamily="34" charset="0"/>
              </a:rPr>
              <a:t>Warunkiem koniecznym do skorzystania z usług Centrum jest:</a:t>
            </a:r>
          </a:p>
          <a:p>
            <a:r>
              <a:rPr lang="pl-PL" dirty="0">
                <a:latin typeface="Calibri" panose="020F0502020204030204" pitchFamily="34" charset="0"/>
                <a:cs typeface="Calibri" panose="020F0502020204030204" pitchFamily="34" charset="0"/>
              </a:rPr>
              <a:t>a)	dostęp do sieci internetowej i stabilne łącze</a:t>
            </a:r>
          </a:p>
          <a:p>
            <a:r>
              <a:rPr lang="pl-PL" dirty="0">
                <a:latin typeface="Calibri" panose="020F0502020204030204" pitchFamily="34" charset="0"/>
                <a:cs typeface="Calibri" panose="020F0502020204030204" pitchFamily="34" charset="0"/>
              </a:rPr>
              <a:t>b)	dostęp do komputera, laptopa, </a:t>
            </a:r>
            <a:r>
              <a:rPr lang="pl-PL" dirty="0" err="1">
                <a:latin typeface="Calibri" panose="020F0502020204030204" pitchFamily="34" charset="0"/>
                <a:cs typeface="Calibri" panose="020F0502020204030204" pitchFamily="34" charset="0"/>
              </a:rPr>
              <a:t>tableta</a:t>
            </a:r>
            <a:r>
              <a:rPr lang="pl-PL" dirty="0">
                <a:latin typeface="Calibri" panose="020F0502020204030204" pitchFamily="34" charset="0"/>
                <a:cs typeface="Calibri" panose="020F0502020204030204" pitchFamily="34" charset="0"/>
              </a:rPr>
              <a:t> lub telefonu komórkowego  </a:t>
            </a:r>
          </a:p>
          <a:p>
            <a:r>
              <a:rPr lang="pl-PL" dirty="0">
                <a:latin typeface="Calibri" panose="020F0502020204030204" pitchFamily="34" charset="0"/>
                <a:cs typeface="Calibri" panose="020F0502020204030204" pitchFamily="34" charset="0"/>
              </a:rPr>
              <a:t>c)	posiadanie aktywnego konta w Systemie  Centrum Komunikacji, która umożliwia połączenie z Centrum.</a:t>
            </a:r>
          </a:p>
          <a:p>
            <a:endParaRPr lang="pl-PL"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4988429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3000" dirty="0"/>
              <a:t>INSTRUMENT: CENTRUM KOMUNIKACJI</a:t>
            </a:r>
          </a:p>
        </p:txBody>
      </p:sp>
      <p:sp>
        <p:nvSpPr>
          <p:cNvPr id="3" name="pole tekstowe 2"/>
          <p:cNvSpPr txBox="1"/>
          <p:nvPr/>
        </p:nvSpPr>
        <p:spPr>
          <a:xfrm>
            <a:off x="854579" y="2900371"/>
            <a:ext cx="10266408" cy="2031325"/>
          </a:xfrm>
          <a:prstGeom prst="rect">
            <a:avLst/>
          </a:prstGeom>
          <a:noFill/>
        </p:spPr>
        <p:txBody>
          <a:bodyPr wrap="square" rtlCol="0">
            <a:spAutoFit/>
          </a:bodyPr>
          <a:lstStyle/>
          <a:p>
            <a:r>
              <a:rPr lang="pl-PL" dirty="0">
                <a:latin typeface="Calibri" panose="020F0502020204030204" pitchFamily="34" charset="0"/>
                <a:cs typeface="Calibri" panose="020F0502020204030204" pitchFamily="34" charset="0"/>
              </a:rPr>
              <a:t>RODZAJE OFEROWANYCH USŁUG:</a:t>
            </a:r>
          </a:p>
          <a:p>
            <a:endParaRPr lang="pl-PL" dirty="0">
              <a:latin typeface="Calibri" panose="020F0502020204030204" pitchFamily="34" charset="0"/>
              <a:cs typeface="Calibri" panose="020F0502020204030204" pitchFamily="34" charset="0"/>
            </a:endParaRPr>
          </a:p>
          <a:p>
            <a:r>
              <a:rPr lang="pl-PL" dirty="0">
                <a:latin typeface="Calibri" panose="020F0502020204030204" pitchFamily="34" charset="0"/>
                <a:cs typeface="Calibri" panose="020F0502020204030204" pitchFamily="34" charset="0"/>
              </a:rPr>
              <a:t>1. Usługa tłumacza polskiego języka migowego - online – do 30 minut.</a:t>
            </a:r>
          </a:p>
          <a:p>
            <a:endParaRPr lang="pl-PL" dirty="0">
              <a:latin typeface="Calibri" panose="020F0502020204030204" pitchFamily="34" charset="0"/>
              <a:cs typeface="Calibri" panose="020F0502020204030204" pitchFamily="34" charset="0"/>
            </a:endParaRPr>
          </a:p>
          <a:p>
            <a:r>
              <a:rPr lang="pl-PL" dirty="0">
                <a:latin typeface="Calibri" panose="020F0502020204030204" pitchFamily="34" charset="0"/>
                <a:cs typeface="Calibri" panose="020F0502020204030204" pitchFamily="34" charset="0"/>
              </a:rPr>
              <a:t>Usługa ma charakter dwustronny (osoba z niepełnosprawnością – tłumacz PJM) lub trójstronny (osoba z niepełnosprawnością – tłumacz PJM - otoczenie), usługa tłumaczenia odbywa się w czasie rzeczywistym, jest dostępna bez limitu połączeń, jedno połączenie może trwać maksymalnie do 30 minut.</a:t>
            </a:r>
          </a:p>
        </p:txBody>
      </p:sp>
    </p:spTree>
    <p:extLst>
      <p:ext uri="{BB962C8B-B14F-4D97-AF65-F5344CB8AC3E}">
        <p14:creationId xmlns:p14="http://schemas.microsoft.com/office/powerpoint/2010/main" val="84705174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3000" dirty="0"/>
              <a:t>INSTRUMENT: CENTRUM KOMUNIKACJI</a:t>
            </a:r>
          </a:p>
        </p:txBody>
      </p:sp>
      <p:sp>
        <p:nvSpPr>
          <p:cNvPr id="3" name="pole tekstowe 2"/>
          <p:cNvSpPr txBox="1"/>
          <p:nvPr/>
        </p:nvSpPr>
        <p:spPr>
          <a:xfrm>
            <a:off x="592567" y="2746547"/>
            <a:ext cx="10528420" cy="2957861"/>
          </a:xfrm>
          <a:prstGeom prst="rect">
            <a:avLst/>
          </a:prstGeom>
          <a:noFill/>
        </p:spPr>
        <p:txBody>
          <a:bodyPr wrap="square" rtlCol="0">
            <a:spAutoFit/>
          </a:bodyPr>
          <a:lstStyle/>
          <a:p>
            <a:pPr lvl="1">
              <a:lnSpc>
                <a:spcPct val="150000"/>
              </a:lnSpc>
            </a:pPr>
            <a:r>
              <a:rPr lang="pl-PL" dirty="0">
                <a:latin typeface="Calibri" panose="020F0502020204030204" pitchFamily="34" charset="0"/>
                <a:ea typeface="Calibri" panose="020F0502020204030204" pitchFamily="34" charset="0"/>
                <a:cs typeface="Times New Roman" panose="02020603050405020304" pitchFamily="18" charset="0"/>
              </a:rPr>
              <a:t>2. Usługa tłumacza polskiego języka migowego- online – od 30 minut do 4 godzin.</a:t>
            </a:r>
          </a:p>
          <a:p>
            <a:pPr lvl="1">
              <a:lnSpc>
                <a:spcPct val="150000"/>
              </a:lnSpc>
            </a:pPr>
            <a:endParaRPr lang="pl-PL" dirty="0">
              <a:latin typeface="Calibri" panose="020F0502020204030204" pitchFamily="34" charset="0"/>
              <a:ea typeface="Calibri" panose="020F0502020204030204" pitchFamily="34" charset="0"/>
              <a:cs typeface="Times New Roman" panose="02020603050405020304" pitchFamily="18" charset="0"/>
            </a:endParaRPr>
          </a:p>
          <a:p>
            <a:pPr lvl="1">
              <a:lnSpc>
                <a:spcPct val="150000"/>
              </a:lnSpc>
            </a:pPr>
            <a:r>
              <a:rPr lang="pl-PL" dirty="0">
                <a:latin typeface="Calibri" panose="020F0502020204030204" pitchFamily="34" charset="0"/>
                <a:ea typeface="Calibri" panose="020F0502020204030204" pitchFamily="34" charset="0"/>
                <a:cs typeface="Times New Roman" panose="02020603050405020304" pitchFamily="18" charset="0"/>
              </a:rPr>
              <a:t>Usługa ma charakter trójstronny (osoba z niepełnosprawnością – tłumacz PJM - otoczenie), przeznaczona do dłuższych tłumaczeń, np. szkolenia BHP. Usługa zamawiana z wyprzedzeniem na trzy dni robocze przed realizacją, limitowana w okresie miesięcznym, maksymalnie w wymiarze do 8 godzin w miesiącu, usługa może trwać jednorazowo od 30 minut do maksymalnie 4 godzin. Limit godzin naliczany jest od każdej rozpoczętej godziny połączenia. </a:t>
            </a:r>
          </a:p>
        </p:txBody>
      </p:sp>
    </p:spTree>
    <p:extLst>
      <p:ext uri="{BB962C8B-B14F-4D97-AF65-F5344CB8AC3E}">
        <p14:creationId xmlns:p14="http://schemas.microsoft.com/office/powerpoint/2010/main" val="157151384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3000" dirty="0"/>
              <a:t>INSTRUMENT: CENTRUM KOMUNIKACJI</a:t>
            </a:r>
          </a:p>
        </p:txBody>
      </p:sp>
      <p:sp>
        <p:nvSpPr>
          <p:cNvPr id="3" name="pole tekstowe 2"/>
          <p:cNvSpPr txBox="1"/>
          <p:nvPr/>
        </p:nvSpPr>
        <p:spPr>
          <a:xfrm>
            <a:off x="566929" y="2413261"/>
            <a:ext cx="10528420" cy="3373359"/>
          </a:xfrm>
          <a:prstGeom prst="rect">
            <a:avLst/>
          </a:prstGeom>
          <a:noFill/>
        </p:spPr>
        <p:txBody>
          <a:bodyPr wrap="square" rtlCol="0">
            <a:spAutoFit/>
          </a:bodyPr>
          <a:lstStyle/>
          <a:p>
            <a:pPr lvl="1">
              <a:lnSpc>
                <a:spcPct val="150000"/>
              </a:lnSpc>
            </a:pPr>
            <a:r>
              <a:rPr lang="pl-PL" dirty="0">
                <a:latin typeface="Calibri" panose="020F0502020204030204" pitchFamily="34" charset="0"/>
                <a:ea typeface="Calibri" panose="020F0502020204030204" pitchFamily="34" charset="0"/>
                <a:cs typeface="Times New Roman" panose="02020603050405020304" pitchFamily="18" charset="0"/>
              </a:rPr>
              <a:t>3. Usługa tłumaczenia dokumentów.  </a:t>
            </a:r>
          </a:p>
          <a:p>
            <a:pPr lvl="1">
              <a:lnSpc>
                <a:spcPct val="150000"/>
              </a:lnSpc>
            </a:pPr>
            <a:endParaRPr lang="pl-PL" dirty="0">
              <a:latin typeface="Calibri" panose="020F0502020204030204" pitchFamily="34" charset="0"/>
              <a:ea typeface="Calibri" panose="020F0502020204030204" pitchFamily="34" charset="0"/>
              <a:cs typeface="Times New Roman" panose="02020603050405020304" pitchFamily="18" charset="0"/>
            </a:endParaRPr>
          </a:p>
          <a:p>
            <a:pPr lvl="1">
              <a:lnSpc>
                <a:spcPct val="150000"/>
              </a:lnSpc>
            </a:pPr>
            <a:r>
              <a:rPr lang="pl-PL" dirty="0">
                <a:latin typeface="Calibri" panose="020F0502020204030204" pitchFamily="34" charset="0"/>
                <a:ea typeface="Calibri" panose="020F0502020204030204" pitchFamily="34" charset="0"/>
                <a:cs typeface="Times New Roman" panose="02020603050405020304" pitchFamily="18" charset="0"/>
              </a:rPr>
              <a:t> Usługa polega na tłumaczeniu dokumentów takich jak pisma, umowy, regulaminy itp. Umożliwia  tłumaczenie tekstu z języka polskiego na polski język migowy lub nagrania z polskiego języka migowego na język polski. Usługa jest zamawiana, potrzebę tłumaczenia należy zgłosić, poprzez przesłanie dokumentu bądź nagrania w Systemie Centrum Komunikacji. Tłumaczenie następuje w terminie do 3 dni roboczych od zgłoszenia. Maksymalna objętość dokumentu tłumaczonego w ramach świadczonej usługi wynosi 5 stron formatu A4, usługa nie jest limitowana.</a:t>
            </a:r>
          </a:p>
        </p:txBody>
      </p:sp>
    </p:spTree>
    <p:extLst>
      <p:ext uri="{BB962C8B-B14F-4D97-AF65-F5344CB8AC3E}">
        <p14:creationId xmlns:p14="http://schemas.microsoft.com/office/powerpoint/2010/main" val="195342096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3000" dirty="0"/>
              <a:t>INSTRUMENT: CENTRUM KOMUNIKACJI</a:t>
            </a:r>
          </a:p>
        </p:txBody>
      </p:sp>
      <p:sp>
        <p:nvSpPr>
          <p:cNvPr id="3" name="pole tekstowe 2"/>
          <p:cNvSpPr txBox="1"/>
          <p:nvPr/>
        </p:nvSpPr>
        <p:spPr>
          <a:xfrm>
            <a:off x="566929" y="2413261"/>
            <a:ext cx="10528420" cy="3373359"/>
          </a:xfrm>
          <a:prstGeom prst="rect">
            <a:avLst/>
          </a:prstGeom>
          <a:noFill/>
        </p:spPr>
        <p:txBody>
          <a:bodyPr wrap="square" rtlCol="0">
            <a:spAutoFit/>
          </a:bodyPr>
          <a:lstStyle/>
          <a:p>
            <a:pPr lvl="1">
              <a:lnSpc>
                <a:spcPct val="150000"/>
              </a:lnSpc>
            </a:pPr>
            <a:r>
              <a:rPr lang="pl-PL" dirty="0">
                <a:latin typeface="Calibri" panose="020F0502020204030204" pitchFamily="34" charset="0"/>
                <a:ea typeface="Calibri" panose="020F0502020204030204" pitchFamily="34" charset="0"/>
                <a:cs typeface="Times New Roman" panose="02020603050405020304" pitchFamily="18" charset="0"/>
              </a:rPr>
              <a:t>4. Usługa transkrypcji mowy – online -  do 30 minut.</a:t>
            </a:r>
          </a:p>
          <a:p>
            <a:pPr lvl="1">
              <a:lnSpc>
                <a:spcPct val="150000"/>
              </a:lnSpc>
            </a:pPr>
            <a:endParaRPr lang="pl-PL" dirty="0">
              <a:latin typeface="Calibri" panose="020F0502020204030204" pitchFamily="34" charset="0"/>
              <a:ea typeface="Calibri" panose="020F0502020204030204" pitchFamily="34" charset="0"/>
              <a:cs typeface="Times New Roman" panose="02020603050405020304" pitchFamily="18" charset="0"/>
            </a:endParaRPr>
          </a:p>
          <a:p>
            <a:pPr lvl="1">
              <a:lnSpc>
                <a:spcPct val="150000"/>
              </a:lnSpc>
            </a:pPr>
            <a:r>
              <a:rPr lang="pl-PL" dirty="0">
                <a:latin typeface="Calibri" panose="020F0502020204030204" pitchFamily="34" charset="0"/>
                <a:ea typeface="Calibri" panose="020F0502020204030204" pitchFamily="34" charset="0"/>
                <a:cs typeface="Times New Roman" panose="02020603050405020304" pitchFamily="18" charset="0"/>
              </a:rPr>
              <a:t>Usługa dedykowana przede wszystkim osobom słabosłyszącym, późno ogłuchłym, nie znającym polskiego języka migowego, komunikującym się za pomocą języka polskiego pisanego. Mogą z niej korzystać również osoby głuche komunikujące się na co dzień w polskim języku migowym, ale równocześnie dobrze znające język polski w piśmie, jeśli bieżącą sprawę chcą załatwić jedynie za pomocą pisma. Kontakt za pomocą czatu i połączenia audio. Usługę świadczy specjalista  transkrypcji mowy. Połączenie do 30 minut, bez limitu połączeń. </a:t>
            </a:r>
          </a:p>
        </p:txBody>
      </p:sp>
    </p:spTree>
    <p:extLst>
      <p:ext uri="{BB962C8B-B14F-4D97-AF65-F5344CB8AC3E}">
        <p14:creationId xmlns:p14="http://schemas.microsoft.com/office/powerpoint/2010/main" val="394892354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3000" dirty="0"/>
              <a:t>INSTRUMENT: CENTRUM KOMUNIKACJI</a:t>
            </a:r>
          </a:p>
        </p:txBody>
      </p:sp>
      <p:sp>
        <p:nvSpPr>
          <p:cNvPr id="3" name="pole tekstowe 2"/>
          <p:cNvSpPr txBox="1"/>
          <p:nvPr/>
        </p:nvSpPr>
        <p:spPr>
          <a:xfrm>
            <a:off x="566929" y="2413261"/>
            <a:ext cx="10528420" cy="4943020"/>
          </a:xfrm>
          <a:prstGeom prst="rect">
            <a:avLst/>
          </a:prstGeom>
          <a:noFill/>
        </p:spPr>
        <p:txBody>
          <a:bodyPr wrap="square" rtlCol="0">
            <a:spAutoFit/>
          </a:bodyPr>
          <a:lstStyle/>
          <a:p>
            <a:pPr lvl="1">
              <a:lnSpc>
                <a:spcPct val="150000"/>
              </a:lnSpc>
            </a:pPr>
            <a:r>
              <a:rPr lang="pl-PL" sz="1600" dirty="0">
                <a:latin typeface="Calibri" panose="020F0502020204030204" pitchFamily="34" charset="0"/>
                <a:ea typeface="Calibri" panose="020F0502020204030204" pitchFamily="34" charset="0"/>
                <a:cs typeface="Times New Roman" panose="02020603050405020304" pitchFamily="18" charset="0"/>
              </a:rPr>
              <a:t>Dwie nowe usługi rekomendowane do wprowadzenia w instrumencie docelowym:</a:t>
            </a:r>
          </a:p>
          <a:p>
            <a:pPr lvl="1">
              <a:lnSpc>
                <a:spcPct val="150000"/>
              </a:lnSpc>
            </a:pPr>
            <a:endParaRPr lang="pl-PL" sz="1600" dirty="0">
              <a:latin typeface="Calibri" panose="020F0502020204030204" pitchFamily="34" charset="0"/>
              <a:ea typeface="Calibri" panose="020F0502020204030204" pitchFamily="34" charset="0"/>
              <a:cs typeface="Times New Roman" panose="02020603050405020304" pitchFamily="18" charset="0"/>
            </a:endParaRPr>
          </a:p>
          <a:p>
            <a:pPr lvl="1">
              <a:lnSpc>
                <a:spcPct val="150000"/>
              </a:lnSpc>
            </a:pPr>
            <a:r>
              <a:rPr lang="pl-PL" sz="1600" dirty="0">
                <a:latin typeface="Calibri" panose="020F0502020204030204" pitchFamily="34" charset="0"/>
                <a:ea typeface="Calibri" panose="020F0502020204030204" pitchFamily="34" charset="0"/>
                <a:cs typeface="Times New Roman" panose="02020603050405020304" pitchFamily="18" charset="0"/>
              </a:rPr>
              <a:t>1. Usługa tłumacza stacjonarnego.</a:t>
            </a:r>
          </a:p>
          <a:p>
            <a:pPr lvl="1">
              <a:lnSpc>
                <a:spcPct val="150000"/>
              </a:lnSpc>
            </a:pPr>
            <a:endParaRPr lang="pl-PL" sz="1600" dirty="0">
              <a:latin typeface="Calibri" panose="020F0502020204030204" pitchFamily="34" charset="0"/>
              <a:ea typeface="Calibri" panose="020F0502020204030204" pitchFamily="34" charset="0"/>
              <a:cs typeface="Times New Roman" panose="02020603050405020304" pitchFamily="18" charset="0"/>
            </a:endParaRPr>
          </a:p>
          <a:p>
            <a:pPr lvl="1">
              <a:lnSpc>
                <a:spcPct val="150000"/>
              </a:lnSpc>
            </a:pPr>
            <a:r>
              <a:rPr lang="pl-PL" sz="1600" dirty="0">
                <a:latin typeface="Calibri" panose="020F0502020204030204" pitchFamily="34" charset="0"/>
                <a:ea typeface="Calibri" panose="020F0502020204030204" pitchFamily="34" charset="0"/>
                <a:cs typeface="Times New Roman" panose="02020603050405020304" pitchFamily="18" charset="0"/>
              </a:rPr>
              <a:t>Usługa dostępna na terenie każdego województwa. Polega na tłumaczeniu stacjonarnym np. w miejscu pracy, instytucji, placówce służby zdrowia itp. Wykorzystywana w przypadku bardziej złożonych spraw, kiedy nie może być zrealizowana usługa tłumaczenia online lub usługa określona w ustawie o języku migowym. Tłumaczenie zamawia osoba z niepełnosprawnością z wyprzedzeniem na trzy dni robocze przed jego realizacją. Tłumacz we wskazanym terminie i czasie udaje się w wyznaczone miejsce celem zrealizowania usługi. Tłumaczenie stacjonarne może trwać jednorazowo do 2 godzin zegarowych jeśli mamy do dyspozycji 1 tłumacza PJM lub do 4 godzin w przypadku dostępności 2 tłumaczy PJM. Miesięcznie można skorzystać z 8 godzin tłumaczeniowych. </a:t>
            </a:r>
          </a:p>
          <a:p>
            <a:pPr lvl="1">
              <a:lnSpc>
                <a:spcPct val="150000"/>
              </a:lnSpc>
            </a:pPr>
            <a:endParaRPr lang="pl-PL" dirty="0">
              <a:latin typeface="Calibri" panose="020F0502020204030204" pitchFamily="34" charset="0"/>
              <a:ea typeface="Calibri" panose="020F0502020204030204" pitchFamily="34" charset="0"/>
              <a:cs typeface="Times New Roman" panose="02020603050405020304" pitchFamily="18" charset="0"/>
            </a:endParaRPr>
          </a:p>
          <a:p>
            <a:pPr lvl="1">
              <a:lnSpc>
                <a:spcPct val="150000"/>
              </a:lnSpc>
            </a:pPr>
            <a:endParaRPr lang="pl-PL"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7275357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3000" dirty="0"/>
              <a:t>INSTRUMENT: CENTRUM KOMUNIKACJI</a:t>
            </a:r>
          </a:p>
        </p:txBody>
      </p:sp>
      <p:sp>
        <p:nvSpPr>
          <p:cNvPr id="3" name="pole tekstowe 2"/>
          <p:cNvSpPr txBox="1"/>
          <p:nvPr/>
        </p:nvSpPr>
        <p:spPr>
          <a:xfrm>
            <a:off x="532746" y="2857643"/>
            <a:ext cx="10528420" cy="2542363"/>
          </a:xfrm>
          <a:prstGeom prst="rect">
            <a:avLst/>
          </a:prstGeom>
          <a:noFill/>
        </p:spPr>
        <p:txBody>
          <a:bodyPr wrap="square" rtlCol="0">
            <a:spAutoFit/>
          </a:bodyPr>
          <a:lstStyle/>
          <a:p>
            <a:pPr lvl="1">
              <a:lnSpc>
                <a:spcPct val="150000"/>
              </a:lnSpc>
            </a:pPr>
            <a:r>
              <a:rPr lang="pl-PL" dirty="0">
                <a:latin typeface="Calibri" panose="020F0502020204030204" pitchFamily="34" charset="0"/>
                <a:ea typeface="Calibri" panose="020F0502020204030204" pitchFamily="34" charset="0"/>
                <a:cs typeface="Times New Roman" panose="02020603050405020304" pitchFamily="18" charset="0"/>
              </a:rPr>
              <a:t>2. Usługa POMOC.</a:t>
            </a:r>
          </a:p>
          <a:p>
            <a:pPr lvl="1">
              <a:lnSpc>
                <a:spcPct val="150000"/>
              </a:lnSpc>
            </a:pPr>
            <a:endParaRPr lang="pl-PL" dirty="0">
              <a:latin typeface="Calibri" panose="020F0502020204030204" pitchFamily="34" charset="0"/>
              <a:ea typeface="Calibri" panose="020F0502020204030204" pitchFamily="34" charset="0"/>
              <a:cs typeface="Times New Roman" panose="02020603050405020304" pitchFamily="18" charset="0"/>
            </a:endParaRPr>
          </a:p>
          <a:p>
            <a:pPr lvl="1">
              <a:lnSpc>
                <a:spcPct val="150000"/>
              </a:lnSpc>
            </a:pPr>
            <a:r>
              <a:rPr lang="pl-PL" dirty="0">
                <a:latin typeface="Calibri" panose="020F0502020204030204" pitchFamily="34" charset="0"/>
                <a:ea typeface="Calibri" panose="020F0502020204030204" pitchFamily="34" charset="0"/>
                <a:cs typeface="Times New Roman" panose="02020603050405020304" pitchFamily="18" charset="0"/>
              </a:rPr>
              <a:t>Usługa POMOC to tak zwany przycisk alarmowy używany jedynie w nagłych przypadkach takich jak np. wypadek samochodowy, nagłe zdarzenie losowe itp. Służy do zaalarmowania odpowiednich służb ratunkowych. Połączenie do 30 minut, bez limitu połączeń, usługę świadczy tłumacz PJM. W przypadku nieuzasadnionego użycia Centrum Komunikacji może zablokować usługę dla osób nadużywających jej. </a:t>
            </a:r>
          </a:p>
        </p:txBody>
      </p:sp>
    </p:spTree>
    <p:extLst>
      <p:ext uri="{BB962C8B-B14F-4D97-AF65-F5344CB8AC3E}">
        <p14:creationId xmlns:p14="http://schemas.microsoft.com/office/powerpoint/2010/main" val="44880624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3000" dirty="0"/>
              <a:t>INSTRUMENT: CENTRUM KOMUNIKACJI</a:t>
            </a:r>
          </a:p>
        </p:txBody>
      </p:sp>
      <p:sp>
        <p:nvSpPr>
          <p:cNvPr id="5" name="pole tekstowe 4">
            <a:extLst>
              <a:ext uri="{FF2B5EF4-FFF2-40B4-BE49-F238E27FC236}">
                <a16:creationId xmlns:a16="http://schemas.microsoft.com/office/drawing/2014/main" id="{212D471F-B54D-8B8B-80F3-EFC2FD3EFC14}"/>
              </a:ext>
            </a:extLst>
          </p:cNvPr>
          <p:cNvSpPr txBox="1"/>
          <p:nvPr/>
        </p:nvSpPr>
        <p:spPr>
          <a:xfrm>
            <a:off x="598205" y="2382192"/>
            <a:ext cx="11485547" cy="3816429"/>
          </a:xfrm>
          <a:prstGeom prst="rect">
            <a:avLst/>
          </a:prstGeom>
          <a:noFill/>
        </p:spPr>
        <p:txBody>
          <a:bodyPr wrap="square">
            <a:spAutoFit/>
          </a:bodyPr>
          <a:lstStyle/>
          <a:p>
            <a:r>
              <a:rPr lang="pl-PL" sz="1600" dirty="0">
                <a:latin typeface="Calibri" panose="020F0502020204030204" pitchFamily="34" charset="0"/>
                <a:cs typeface="Calibri" panose="020F0502020204030204" pitchFamily="34" charset="0"/>
              </a:rPr>
              <a:t>RODZAJE OFEROWANEGO WSPARCIA W RAMACH PILOTAŻU:</a:t>
            </a:r>
          </a:p>
          <a:p>
            <a:endParaRPr lang="pl-PL" sz="1600" dirty="0">
              <a:latin typeface="Calibri" panose="020F0502020204030204" pitchFamily="34" charset="0"/>
              <a:cs typeface="Calibri" panose="020F0502020204030204" pitchFamily="34" charset="0"/>
            </a:endParaRPr>
          </a:p>
          <a:p>
            <a:r>
              <a:rPr lang="pl-PL" sz="1600" dirty="0">
                <a:latin typeface="Calibri" panose="020F0502020204030204" pitchFamily="34" charset="0"/>
                <a:cs typeface="Calibri" panose="020F0502020204030204" pitchFamily="34" charset="0"/>
              </a:rPr>
              <a:t>Tłumaczenie treści ogłoszenia o pracę,</a:t>
            </a:r>
          </a:p>
          <a:p>
            <a:r>
              <a:rPr lang="pl-PL" sz="1600" dirty="0">
                <a:latin typeface="Calibri" panose="020F0502020204030204" pitchFamily="34" charset="0"/>
                <a:cs typeface="Calibri" panose="020F0502020204030204" pitchFamily="34" charset="0"/>
              </a:rPr>
              <a:t>Tłumaczenie podczas kontaktu w sprawie ogłoszenia o pracę,</a:t>
            </a:r>
          </a:p>
          <a:p>
            <a:r>
              <a:rPr lang="pl-PL" sz="1600" dirty="0">
                <a:latin typeface="Calibri" panose="020F0502020204030204" pitchFamily="34" charset="0"/>
                <a:cs typeface="Calibri" panose="020F0502020204030204" pitchFamily="34" charset="0"/>
              </a:rPr>
              <a:t>Tłumaczenie podczas rozmowy rekrutacyjnej i podczas omawiania szczegółów dotyczących zatrudnienia,</a:t>
            </a:r>
          </a:p>
          <a:p>
            <a:r>
              <a:rPr lang="pl-PL" sz="1600" dirty="0">
                <a:latin typeface="Calibri" panose="020F0502020204030204" pitchFamily="34" charset="0"/>
                <a:cs typeface="Calibri" panose="020F0502020204030204" pitchFamily="34" charset="0"/>
              </a:rPr>
              <a:t>Tłumaczenie podczas umawiania wizyty u lekarza medycyny pracy,</a:t>
            </a:r>
          </a:p>
          <a:p>
            <a:r>
              <a:rPr lang="pl-PL" sz="1600" dirty="0">
                <a:latin typeface="Calibri" panose="020F0502020204030204" pitchFamily="34" charset="0"/>
                <a:cs typeface="Calibri" panose="020F0502020204030204" pitchFamily="34" charset="0"/>
              </a:rPr>
              <a:t>Tłumaczenie podczas badania u lekarza medycyny pracy,</a:t>
            </a:r>
          </a:p>
          <a:p>
            <a:r>
              <a:rPr lang="pl-PL" sz="1600" dirty="0">
                <a:latin typeface="Calibri" panose="020F0502020204030204" pitchFamily="34" charset="0"/>
                <a:cs typeface="Calibri" panose="020F0502020204030204" pitchFamily="34" charset="0"/>
              </a:rPr>
              <a:t>Tłumaczenie podczas szkolenia BHP,</a:t>
            </a:r>
          </a:p>
          <a:p>
            <a:r>
              <a:rPr lang="pl-PL" sz="1600" dirty="0">
                <a:latin typeface="Calibri" panose="020F0502020204030204" pitchFamily="34" charset="0"/>
                <a:cs typeface="Calibri" panose="020F0502020204030204" pitchFamily="34" charset="0"/>
              </a:rPr>
              <a:t>Tłumaczenie dotyczące codziennego funkcjonowania w pracy w ramach komunikacji ze słyszącym pracodawcą, przełożonym, kierownikiem, współpracownikami,</a:t>
            </a:r>
          </a:p>
          <a:p>
            <a:r>
              <a:rPr lang="pl-PL" sz="1600" dirty="0">
                <a:latin typeface="Calibri" panose="020F0502020204030204" pitchFamily="34" charset="0"/>
                <a:cs typeface="Calibri" panose="020F0502020204030204" pitchFamily="34" charset="0"/>
              </a:rPr>
              <a:t>Tłumaczenie umów o pracę, zakresu obowiązków, regulaminów, procedur i innych niezbędnych materiałów umożliwiających właściwe funkcjonowanie osoby komunikującej się w języku migowym na terenie zakładu pracy.</a:t>
            </a:r>
          </a:p>
          <a:p>
            <a:endParaRPr lang="pl-PL" sz="1600" dirty="0">
              <a:latin typeface="Calibri" panose="020F0502020204030204" pitchFamily="34" charset="0"/>
              <a:cs typeface="Calibri" panose="020F0502020204030204" pitchFamily="34" charset="0"/>
            </a:endParaRPr>
          </a:p>
          <a:p>
            <a:r>
              <a:rPr lang="pl-PL" sz="1600" dirty="0">
                <a:latin typeface="Calibri" panose="020F0502020204030204" pitchFamily="34" charset="0"/>
                <a:cs typeface="Calibri" panose="020F0502020204030204" pitchFamily="34" charset="0"/>
              </a:rPr>
              <a:t>DOCELOWO MOŻLIWOŚĆ KOMUNIKACJI W KAŻDEJ SPRAWIE I W KAŻDEJ DZIEDZINIE ŻYCIA.</a:t>
            </a:r>
          </a:p>
          <a:p>
            <a:endParaRPr lang="pl-PL"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1581584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3000" dirty="0"/>
              <a:t>INSTRUMENT: CENTRUM KOMUNIKACJI</a:t>
            </a:r>
          </a:p>
        </p:txBody>
      </p:sp>
      <p:sp>
        <p:nvSpPr>
          <p:cNvPr id="3" name="pole tekstowe 2"/>
          <p:cNvSpPr txBox="1"/>
          <p:nvPr/>
        </p:nvSpPr>
        <p:spPr>
          <a:xfrm>
            <a:off x="982179" y="2940597"/>
            <a:ext cx="10008909" cy="3139321"/>
          </a:xfrm>
          <a:prstGeom prst="rect">
            <a:avLst/>
          </a:prstGeom>
          <a:noFill/>
        </p:spPr>
        <p:txBody>
          <a:bodyPr wrap="square" rtlCol="0">
            <a:spAutoFit/>
          </a:bodyPr>
          <a:lstStyle/>
          <a:p>
            <a:r>
              <a:rPr lang="pl-PL" dirty="0">
                <a:latin typeface="Calibri" panose="020F0502020204030204" pitchFamily="34" charset="0"/>
                <a:cs typeface="Calibri" panose="020F0502020204030204" pitchFamily="34" charset="0"/>
              </a:rPr>
              <a:t>WARUNKI DLA OSOBY Z NIEPEŁNOSPRAWNOŚCIĄ: </a:t>
            </a:r>
          </a:p>
          <a:p>
            <a:endParaRPr lang="pl-PL" dirty="0">
              <a:latin typeface="Calibri" panose="020F0502020204030204" pitchFamily="34" charset="0"/>
              <a:cs typeface="Calibri" panose="020F0502020204030204" pitchFamily="34" charset="0"/>
            </a:endParaRPr>
          </a:p>
          <a:p>
            <a:r>
              <a:rPr lang="pl-PL" dirty="0">
                <a:latin typeface="Calibri" panose="020F0502020204030204" pitchFamily="34" charset="0"/>
                <a:cs typeface="Calibri" panose="020F0502020204030204" pitchFamily="34" charset="0"/>
              </a:rPr>
              <a:t>Osoby z niepełnosprawnościami komunikujące się za pomocą polskiego języka migowego lub za pomocą transkrypcji mowy w wieku aktywności zawodowej, tj. kobiety w wieku od 18 do 60 lat oraz mężczyźni                 w wieku od 18 do 65 lat, a nadto:</a:t>
            </a:r>
          </a:p>
          <a:p>
            <a:r>
              <a:rPr lang="pl-PL" dirty="0">
                <a:latin typeface="Calibri" panose="020F0502020204030204" pitchFamily="34" charset="0"/>
                <a:cs typeface="Calibri" panose="020F0502020204030204" pitchFamily="34" charset="0"/>
              </a:rPr>
              <a:t>a) poszukujące pracy,</a:t>
            </a:r>
          </a:p>
          <a:p>
            <a:r>
              <a:rPr lang="pl-PL" dirty="0">
                <a:latin typeface="Calibri" panose="020F0502020204030204" pitchFamily="34" charset="0"/>
                <a:cs typeface="Calibri" panose="020F0502020204030204" pitchFamily="34" charset="0"/>
              </a:rPr>
              <a:t>b) pracujące,</a:t>
            </a:r>
          </a:p>
          <a:p>
            <a:r>
              <a:rPr lang="pl-PL" dirty="0">
                <a:latin typeface="Calibri" panose="020F0502020204030204" pitchFamily="34" charset="0"/>
                <a:cs typeface="Calibri" panose="020F0502020204030204" pitchFamily="34" charset="0"/>
              </a:rPr>
              <a:t>c) planujące założyć jednoosobową działalność gospodarczą,</a:t>
            </a:r>
          </a:p>
          <a:p>
            <a:r>
              <a:rPr lang="pl-PL" dirty="0">
                <a:latin typeface="Calibri" panose="020F0502020204030204" pitchFamily="34" charset="0"/>
                <a:cs typeface="Calibri" panose="020F0502020204030204" pitchFamily="34" charset="0"/>
              </a:rPr>
              <a:t>d) prowadzące jednoosobową działalność gospodarczą.</a:t>
            </a:r>
          </a:p>
          <a:p>
            <a:endParaRPr lang="pl-PL" dirty="0">
              <a:latin typeface="Calibri" panose="020F0502020204030204" pitchFamily="34" charset="0"/>
              <a:cs typeface="Calibri" panose="020F0502020204030204" pitchFamily="34" charset="0"/>
            </a:endParaRPr>
          </a:p>
          <a:p>
            <a:endParaRPr lang="pl-PL"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139489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3000" dirty="0"/>
              <a:t>INSTRUMENT: KOMPENSACJA I DOSTĘP</a:t>
            </a:r>
          </a:p>
        </p:txBody>
      </p:sp>
      <p:sp>
        <p:nvSpPr>
          <p:cNvPr id="3" name="pole tekstowe 2"/>
          <p:cNvSpPr txBox="1"/>
          <p:nvPr/>
        </p:nvSpPr>
        <p:spPr>
          <a:xfrm>
            <a:off x="1583703" y="2413261"/>
            <a:ext cx="9511645" cy="2862322"/>
          </a:xfrm>
          <a:prstGeom prst="rect">
            <a:avLst/>
          </a:prstGeom>
          <a:noFill/>
        </p:spPr>
        <p:txBody>
          <a:bodyPr wrap="square" rtlCol="0">
            <a:spAutoFit/>
          </a:bodyPr>
          <a:lstStyle/>
          <a:p>
            <a:r>
              <a:rPr lang="pl-PL" dirty="0">
                <a:latin typeface="Calibri" panose="020F0502020204030204" pitchFamily="34" charset="0"/>
                <a:cs typeface="Calibri" panose="020F0502020204030204" pitchFamily="34" charset="0"/>
              </a:rPr>
              <a:t>ZAŁOŻENIA I FUNKCJONOWANIE INSTRUMENTU:</a:t>
            </a:r>
          </a:p>
          <a:p>
            <a:endParaRPr lang="pl-PL" dirty="0">
              <a:latin typeface="Calibri" panose="020F0502020204030204" pitchFamily="34" charset="0"/>
              <a:cs typeface="Calibri" panose="020F0502020204030204" pitchFamily="34" charset="0"/>
            </a:endParaRPr>
          </a:p>
          <a:p>
            <a:pPr marL="342900" lvl="0" indent="-342900">
              <a:buAutoNum type="arabicPeriod"/>
            </a:pPr>
            <a:r>
              <a:rPr lang="pl-PL" dirty="0">
                <a:latin typeface="Calibri" panose="020F0502020204030204" pitchFamily="34" charset="0"/>
                <a:cs typeface="Calibri" panose="020F0502020204030204" pitchFamily="34" charset="0"/>
              </a:rPr>
              <a:t>Likwidacja zjawiska „pułapki rentowej” poprzez zniesienie progów i umożliwienie swobodnego zarabiania bez względu na otrzymywanie renty. </a:t>
            </a:r>
          </a:p>
          <a:p>
            <a:pPr marL="342900" lvl="0" indent="-342900">
              <a:buAutoNum type="arabicPeriod"/>
            </a:pPr>
            <a:endParaRPr lang="pl-PL" dirty="0">
              <a:latin typeface="Calibri" panose="020F0502020204030204" pitchFamily="34" charset="0"/>
              <a:cs typeface="Calibri" panose="020F0502020204030204" pitchFamily="34" charset="0"/>
            </a:endParaRPr>
          </a:p>
          <a:p>
            <a:pPr marL="342900" lvl="0" indent="-342900">
              <a:buAutoNum type="arabicPeriod"/>
            </a:pPr>
            <a:r>
              <a:rPr lang="pl-PL" dirty="0">
                <a:latin typeface="Calibri" panose="020F0502020204030204" pitchFamily="34" charset="0"/>
                <a:cs typeface="Calibri" panose="020F0502020204030204" pitchFamily="34" charset="0"/>
              </a:rPr>
              <a:t>Likwidacja zjawiska „pułapki świadczeniowej” poprzez zniesienie kryterium dochodowego przy ubieganiu się o dofinansowanie do likwidacji barier i w zaopatrzeniu w przedmioty ortopedyczne i środki pomocnicze osobie z niepełnosprawnością już zatrudnionej lub osobie, która podejmie zatrudnienie „lada dzień”. </a:t>
            </a:r>
          </a:p>
          <a:p>
            <a:endParaRPr lang="pl-PL"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2184223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3000" dirty="0"/>
              <a:t>INSTRUMENT: CENTRUM KOMUNIKACJI</a:t>
            </a:r>
          </a:p>
        </p:txBody>
      </p:sp>
      <p:sp>
        <p:nvSpPr>
          <p:cNvPr id="3" name="pole tekstowe 2"/>
          <p:cNvSpPr txBox="1"/>
          <p:nvPr/>
        </p:nvSpPr>
        <p:spPr>
          <a:xfrm>
            <a:off x="1165059" y="2949741"/>
            <a:ext cx="9511645" cy="1477328"/>
          </a:xfrm>
          <a:prstGeom prst="rect">
            <a:avLst/>
          </a:prstGeom>
          <a:noFill/>
        </p:spPr>
        <p:txBody>
          <a:bodyPr wrap="square" rtlCol="0">
            <a:spAutoFit/>
          </a:bodyPr>
          <a:lstStyle/>
          <a:p>
            <a:r>
              <a:rPr lang="pl-PL" dirty="0">
                <a:latin typeface="Calibri" panose="020F0502020204030204" pitchFamily="34" charset="0"/>
                <a:cs typeface="Calibri" panose="020F0502020204030204" pitchFamily="34" charset="0"/>
              </a:rPr>
              <a:t>REALIZATOR DOCELOWY (PROPONOWANY):</a:t>
            </a:r>
          </a:p>
          <a:p>
            <a:endParaRPr lang="pl-PL" dirty="0">
              <a:latin typeface="Calibri" panose="020F0502020204030204" pitchFamily="34" charset="0"/>
              <a:cs typeface="Calibri" panose="020F0502020204030204" pitchFamily="34" charset="0"/>
            </a:endParaRPr>
          </a:p>
          <a:p>
            <a:r>
              <a:rPr lang="pl-PL" dirty="0">
                <a:latin typeface="Calibri" panose="020F0502020204030204" pitchFamily="34" charset="0"/>
                <a:cs typeface="Calibri" panose="020F0502020204030204" pitchFamily="34" charset="0"/>
              </a:rPr>
              <a:t>Organizacja pozarządowa</a:t>
            </a:r>
          </a:p>
          <a:p>
            <a:r>
              <a:rPr lang="pl-PL" dirty="0">
                <a:latin typeface="Calibri" panose="020F0502020204030204" pitchFamily="34" charset="0"/>
                <a:cs typeface="Calibri" panose="020F0502020204030204" pitchFamily="34" charset="0"/>
              </a:rPr>
              <a:t>Partnerstwo organizacji pozarządowych</a:t>
            </a:r>
          </a:p>
          <a:p>
            <a:r>
              <a:rPr lang="pl-PL" dirty="0">
                <a:latin typeface="Calibri" panose="020F0502020204030204" pitchFamily="34" charset="0"/>
                <a:cs typeface="Calibri" panose="020F0502020204030204" pitchFamily="34" charset="0"/>
              </a:rPr>
              <a:t>Partnerstwo rząd- organizacje pozarządowe</a:t>
            </a:r>
          </a:p>
        </p:txBody>
      </p:sp>
    </p:spTree>
    <p:extLst>
      <p:ext uri="{BB962C8B-B14F-4D97-AF65-F5344CB8AC3E}">
        <p14:creationId xmlns:p14="http://schemas.microsoft.com/office/powerpoint/2010/main" val="390073158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3532169" y="2874197"/>
            <a:ext cx="10362058" cy="1633890"/>
          </a:xfrm>
        </p:spPr>
        <p:txBody>
          <a:bodyPr/>
          <a:lstStyle/>
          <a:p>
            <a:br>
              <a:rPr lang="pl-PL" sz="3000" dirty="0"/>
            </a:br>
            <a:br>
              <a:rPr lang="pl-PL" sz="3000" dirty="0"/>
            </a:br>
            <a:r>
              <a:rPr lang="pl-PL" sz="3000" b="1" dirty="0">
                <a:solidFill>
                  <a:schemeClr val="bg1"/>
                </a:solidFill>
              </a:rPr>
              <a:t>Centrum Komunikacji</a:t>
            </a:r>
            <a:br>
              <a:rPr lang="pl-PL" sz="3000" b="1" dirty="0">
                <a:solidFill>
                  <a:schemeClr val="bg1"/>
                </a:solidFill>
              </a:rPr>
            </a:br>
            <a:br>
              <a:rPr lang="pl-PL" sz="3000" b="1" dirty="0">
                <a:solidFill>
                  <a:schemeClr val="bg1"/>
                </a:solidFill>
              </a:rPr>
            </a:br>
            <a:r>
              <a:rPr lang="pl-PL" sz="3000" b="1" dirty="0">
                <a:solidFill>
                  <a:schemeClr val="bg1"/>
                </a:solidFill>
              </a:rPr>
              <a:t>PILOTAŻ</a:t>
            </a:r>
            <a:br>
              <a:rPr lang="pl-PL" sz="3000" b="1" dirty="0">
                <a:solidFill>
                  <a:schemeClr val="bg1"/>
                </a:solidFill>
              </a:rPr>
            </a:br>
            <a:endParaRPr lang="pl-PL" sz="3000" dirty="0"/>
          </a:p>
        </p:txBody>
      </p:sp>
      <p:sp>
        <p:nvSpPr>
          <p:cNvPr id="4" name="Rectangle 2"/>
          <p:cNvSpPr>
            <a:spLocks noChangeArrowheads="1"/>
          </p:cNvSpPr>
          <p:nvPr/>
        </p:nvSpPr>
        <p:spPr bwMode="auto">
          <a:xfrm>
            <a:off x="3291839" y="201168"/>
            <a:ext cx="12408211" cy="788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pl-PL"/>
          </a:p>
        </p:txBody>
      </p:sp>
      <p:sp>
        <p:nvSpPr>
          <p:cNvPr id="7" name="Rectangle 6"/>
          <p:cNvSpPr>
            <a:spLocks noChangeArrowheads="1"/>
          </p:cNvSpPr>
          <p:nvPr/>
        </p:nvSpPr>
        <p:spPr bwMode="auto">
          <a:xfrm>
            <a:off x="2535810" y="620856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Tree>
    <p:extLst>
      <p:ext uri="{BB962C8B-B14F-4D97-AF65-F5344CB8AC3E}">
        <p14:creationId xmlns:p14="http://schemas.microsoft.com/office/powerpoint/2010/main" val="264128325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3000" dirty="0"/>
              <a:t>INSTRUMENT: CENTRUM KOMUNIKACJI</a:t>
            </a:r>
          </a:p>
        </p:txBody>
      </p:sp>
      <p:sp>
        <p:nvSpPr>
          <p:cNvPr id="3" name="Prostokąt 2"/>
          <p:cNvSpPr/>
          <p:nvPr/>
        </p:nvSpPr>
        <p:spPr>
          <a:xfrm>
            <a:off x="700754" y="2328327"/>
            <a:ext cx="10656607" cy="3008772"/>
          </a:xfrm>
          <a:prstGeom prst="rect">
            <a:avLst/>
          </a:prstGeom>
        </p:spPr>
        <p:txBody>
          <a:bodyPr wrap="square">
            <a:spAutoFit/>
          </a:bodyPr>
          <a:lstStyle/>
          <a:p>
            <a:pPr>
              <a:lnSpc>
                <a:spcPct val="150000"/>
              </a:lnSpc>
              <a:spcAft>
                <a:spcPts val="0"/>
              </a:spcAft>
            </a:pPr>
            <a:r>
              <a:rPr lang="pl-PL" sz="1600" dirty="0">
                <a:latin typeface="Calibri" panose="020F0502020204030204" pitchFamily="34" charset="0"/>
                <a:ea typeface="Calibri" panose="020F0502020204030204" pitchFamily="34" charset="0"/>
                <a:cs typeface="Times New Roman" panose="02020603050405020304" pitchFamily="18" charset="0"/>
              </a:rPr>
              <a:t>Pilotaż przeprowadzony został w następujących etapach:</a:t>
            </a:r>
          </a:p>
          <a:p>
            <a:pPr marL="342900" lvl="0" indent="-342900">
              <a:lnSpc>
                <a:spcPct val="150000"/>
              </a:lnSpc>
              <a:spcAft>
                <a:spcPts val="0"/>
              </a:spcAft>
              <a:buFont typeface="Symbol" panose="05050102010706020507" pitchFamily="18" charset="2"/>
              <a:buChar char=""/>
            </a:pPr>
            <a:r>
              <a:rPr lang="pl-PL" sz="1600" dirty="0">
                <a:latin typeface="Calibri" panose="020F0502020204030204" pitchFamily="34" charset="0"/>
                <a:ea typeface="Calibri" panose="020F0502020204030204" pitchFamily="34" charset="0"/>
                <a:cs typeface="Times New Roman" panose="02020603050405020304" pitchFamily="18" charset="0"/>
              </a:rPr>
              <a:t>Przygotowanie Systemu Centrum Komunikacji - Aplikacji Mobilnej i Aplikacji WWW </a:t>
            </a:r>
          </a:p>
          <a:p>
            <a:pPr marL="342900" lvl="0" indent="-342900">
              <a:lnSpc>
                <a:spcPct val="150000"/>
              </a:lnSpc>
              <a:spcAft>
                <a:spcPts val="0"/>
              </a:spcAft>
              <a:buFont typeface="Symbol" panose="05050102010706020507" pitchFamily="18" charset="2"/>
              <a:buChar char=""/>
            </a:pPr>
            <a:r>
              <a:rPr lang="pl-PL" sz="1600" dirty="0">
                <a:latin typeface="Calibri" panose="020F0502020204030204" pitchFamily="34" charset="0"/>
                <a:ea typeface="Calibri" panose="020F0502020204030204" pitchFamily="34" charset="0"/>
                <a:cs typeface="Times New Roman" panose="02020603050405020304" pitchFamily="18" charset="0"/>
              </a:rPr>
              <a:t>Organizacja Centrum Komunikacji zgodnie z założenia instrumentu</a:t>
            </a:r>
          </a:p>
          <a:p>
            <a:pPr marL="342900" lvl="0" indent="-342900">
              <a:lnSpc>
                <a:spcPct val="150000"/>
              </a:lnSpc>
              <a:spcAft>
                <a:spcPts val="0"/>
              </a:spcAft>
              <a:buFont typeface="Symbol" panose="05050102010706020507" pitchFamily="18" charset="2"/>
              <a:buChar char=""/>
            </a:pPr>
            <a:r>
              <a:rPr lang="pl-PL" sz="1600" dirty="0">
                <a:latin typeface="Calibri" panose="020F0502020204030204" pitchFamily="34" charset="0"/>
                <a:ea typeface="Calibri" panose="020F0502020204030204" pitchFamily="34" charset="0"/>
                <a:cs typeface="Times New Roman" panose="02020603050405020304" pitchFamily="18" charset="0"/>
              </a:rPr>
              <a:t>Realizacja wsparcia – Testowanie instrumentu</a:t>
            </a:r>
          </a:p>
          <a:p>
            <a:pPr lvl="0">
              <a:lnSpc>
                <a:spcPct val="150000"/>
              </a:lnSpc>
              <a:spcAft>
                <a:spcPts val="0"/>
              </a:spcAft>
            </a:pPr>
            <a:endParaRPr lang="pl-PL" sz="1600" dirty="0">
              <a:latin typeface="Calibri" panose="020F0502020204030204" pitchFamily="34" charset="0"/>
              <a:ea typeface="Calibri" panose="020F0502020204030204" pitchFamily="34" charset="0"/>
              <a:cs typeface="Times New Roman" panose="02020603050405020304" pitchFamily="18" charset="0"/>
            </a:endParaRPr>
          </a:p>
          <a:p>
            <a:pPr lvl="0">
              <a:lnSpc>
                <a:spcPct val="150000"/>
              </a:lnSpc>
              <a:spcAft>
                <a:spcPts val="0"/>
              </a:spcAft>
            </a:pPr>
            <a:r>
              <a:rPr lang="pl-PL" sz="1600" dirty="0">
                <a:latin typeface="Calibri" panose="020F0502020204030204" pitchFamily="34" charset="0"/>
                <a:ea typeface="Calibri" panose="020F0502020204030204" pitchFamily="34" charset="0"/>
                <a:cs typeface="Times New Roman" panose="02020603050405020304" pitchFamily="18" charset="0"/>
              </a:rPr>
              <a:t>Centrum Komunikacji dla Użytkowników uruchomione zostało 02.11.2022 r. </a:t>
            </a:r>
          </a:p>
          <a:p>
            <a:pPr lvl="0">
              <a:lnSpc>
                <a:spcPct val="150000"/>
              </a:lnSpc>
              <a:spcAft>
                <a:spcPts val="0"/>
              </a:spcAft>
            </a:pPr>
            <a:r>
              <a:rPr lang="pl-PL" sz="1600" dirty="0">
                <a:latin typeface="Calibri" panose="020F0502020204030204" pitchFamily="34" charset="0"/>
                <a:ea typeface="Calibri" panose="020F0502020204030204" pitchFamily="34" charset="0"/>
                <a:cs typeface="Times New Roman" panose="02020603050405020304" pitchFamily="18" charset="0"/>
              </a:rPr>
              <a:t>Usługi świadczyło do 31.07.2023 r.</a:t>
            </a:r>
          </a:p>
          <a:p>
            <a:pPr lvl="0">
              <a:lnSpc>
                <a:spcPct val="150000"/>
              </a:lnSpc>
              <a:spcAft>
                <a:spcPts val="0"/>
              </a:spcAft>
            </a:pPr>
            <a:endParaRPr lang="pl-PL" sz="16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659808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3000" dirty="0"/>
              <a:t>INSTRUMENT: CENTRUM KOMUNIKACJI</a:t>
            </a:r>
          </a:p>
        </p:txBody>
      </p:sp>
      <p:sp>
        <p:nvSpPr>
          <p:cNvPr id="3" name="Prostokąt 2"/>
          <p:cNvSpPr/>
          <p:nvPr/>
        </p:nvSpPr>
        <p:spPr>
          <a:xfrm>
            <a:off x="914400" y="2328327"/>
            <a:ext cx="10716426" cy="3378104"/>
          </a:xfrm>
          <a:prstGeom prst="rect">
            <a:avLst/>
          </a:prstGeom>
        </p:spPr>
        <p:txBody>
          <a:bodyPr wrap="square">
            <a:spAutoFit/>
          </a:bodyPr>
          <a:lstStyle/>
          <a:p>
            <a:pPr>
              <a:lnSpc>
                <a:spcPct val="150000"/>
              </a:lnSpc>
              <a:spcAft>
                <a:spcPts val="0"/>
              </a:spcAft>
            </a:pPr>
            <a:r>
              <a:rPr lang="pl-PL" sz="1600" dirty="0">
                <a:latin typeface="Calibri" panose="020F0502020204030204" pitchFamily="34" charset="0"/>
                <a:ea typeface="Calibri" panose="020F0502020204030204" pitchFamily="34" charset="0"/>
                <a:cs typeface="Times New Roman" panose="02020603050405020304" pitchFamily="18" charset="0"/>
              </a:rPr>
              <a:t>W Systemie zarejestrowało się 568 Użytkowników. </a:t>
            </a:r>
          </a:p>
          <a:p>
            <a:pPr>
              <a:lnSpc>
                <a:spcPct val="150000"/>
              </a:lnSpc>
              <a:spcAft>
                <a:spcPts val="0"/>
              </a:spcAft>
            </a:pPr>
            <a:endParaRPr lang="pl-PL" sz="16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pPr>
            <a:r>
              <a:rPr lang="pl-PL" sz="1600" dirty="0">
                <a:latin typeface="Calibri" panose="020F0502020204030204" pitchFamily="34" charset="0"/>
                <a:ea typeface="Calibri" panose="020F0502020204030204" pitchFamily="34" charset="0"/>
                <a:cs typeface="Times New Roman" panose="02020603050405020304" pitchFamily="18" charset="0"/>
              </a:rPr>
              <a:t>Instrument służył najczęściej do zapewnienia komunikacji w pracy u osób już zatrudnionych, wspierał też znacznie poszukiwanie pracy. </a:t>
            </a:r>
          </a:p>
          <a:p>
            <a:pPr>
              <a:lnSpc>
                <a:spcPct val="150000"/>
              </a:lnSpc>
              <a:spcAft>
                <a:spcPts val="0"/>
              </a:spcAft>
            </a:pPr>
            <a:endParaRPr lang="pl-PL" sz="16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pPr>
            <a:r>
              <a:rPr lang="pl-PL" sz="1600" dirty="0">
                <a:latin typeface="Calibri" panose="020F0502020204030204" pitchFamily="34" charset="0"/>
                <a:ea typeface="Calibri" panose="020F0502020204030204" pitchFamily="34" charset="0"/>
                <a:cs typeface="Times New Roman" panose="02020603050405020304" pitchFamily="18" charset="0"/>
              </a:rPr>
              <a:t>Centrum Komunikacji świadczyło usługi od poniedziałku do piątku w godzinach 8.00 – 20.00</a:t>
            </a:r>
          </a:p>
          <a:p>
            <a:pPr>
              <a:lnSpc>
                <a:spcPct val="150000"/>
              </a:lnSpc>
              <a:spcAft>
                <a:spcPts val="0"/>
              </a:spcAft>
            </a:pPr>
            <a:endParaRPr lang="pl-PL" sz="16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pPr>
            <a:endParaRPr lang="pl-PL" sz="1600" dirty="0">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50000"/>
              </a:lnSpc>
              <a:buFont typeface="Courier New" panose="02070309020205020404" pitchFamily="49" charset="0"/>
              <a:buChar char="o"/>
            </a:pP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8556303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3000" dirty="0"/>
              <a:t>INSTRUMENT: CENTRUM KOMUNIKACJI</a:t>
            </a:r>
          </a:p>
        </p:txBody>
      </p:sp>
      <p:sp>
        <p:nvSpPr>
          <p:cNvPr id="3" name="Prostokąt 2"/>
          <p:cNvSpPr/>
          <p:nvPr/>
        </p:nvSpPr>
        <p:spPr>
          <a:xfrm>
            <a:off x="914400" y="2328327"/>
            <a:ext cx="10716426" cy="4486100"/>
          </a:xfrm>
          <a:prstGeom prst="rect">
            <a:avLst/>
          </a:prstGeom>
        </p:spPr>
        <p:txBody>
          <a:bodyPr wrap="square">
            <a:spAutoFit/>
          </a:bodyPr>
          <a:lstStyle/>
          <a:p>
            <a:pPr>
              <a:lnSpc>
                <a:spcPct val="150000"/>
              </a:lnSpc>
              <a:spcAft>
                <a:spcPts val="0"/>
              </a:spcAft>
            </a:pPr>
            <a:endParaRPr lang="pl-PL" sz="16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pPr>
            <a:r>
              <a:rPr lang="pl-PL" sz="1600" dirty="0">
                <a:latin typeface="Calibri" panose="020F0502020204030204" pitchFamily="34" charset="0"/>
                <a:ea typeface="Calibri" panose="020F0502020204030204" pitchFamily="34" charset="0"/>
                <a:cs typeface="Times New Roman" panose="02020603050405020304" pitchFamily="18" charset="0"/>
              </a:rPr>
              <a:t>Korzystanie z usług przedstawia się następująco:</a:t>
            </a:r>
          </a:p>
          <a:p>
            <a:pPr marL="285750" indent="-285750">
              <a:lnSpc>
                <a:spcPct val="150000"/>
              </a:lnSpc>
              <a:spcAft>
                <a:spcPts val="0"/>
              </a:spcAft>
              <a:buFont typeface="Arial" panose="020B0604020202020204" pitchFamily="34" charset="0"/>
              <a:buChar char="•"/>
            </a:pPr>
            <a:r>
              <a:rPr lang="pl-PL" sz="1600" b="1" dirty="0">
                <a:latin typeface="Calibri" panose="020F0502020204030204" pitchFamily="34" charset="0"/>
                <a:ea typeface="Calibri" panose="020F0502020204030204" pitchFamily="34" charset="0"/>
                <a:cs typeface="Times New Roman" panose="02020603050405020304" pitchFamily="18" charset="0"/>
              </a:rPr>
              <a:t>z usługi tłumacza PJM online do 30 minut – skorzystano 2033 razy</a:t>
            </a:r>
          </a:p>
          <a:p>
            <a:pPr marL="285750" indent="-285750">
              <a:lnSpc>
                <a:spcPct val="150000"/>
              </a:lnSpc>
              <a:spcAft>
                <a:spcPts val="0"/>
              </a:spcAft>
              <a:buFont typeface="Arial" panose="020B0604020202020204" pitchFamily="34" charset="0"/>
              <a:buChar char="•"/>
            </a:pPr>
            <a:r>
              <a:rPr lang="pl-PL" sz="1600" dirty="0">
                <a:latin typeface="Calibri" panose="020F0502020204030204" pitchFamily="34" charset="0"/>
                <a:ea typeface="Calibri" panose="020F0502020204030204" pitchFamily="34" charset="0"/>
                <a:cs typeface="Times New Roman" panose="02020603050405020304" pitchFamily="18" charset="0"/>
              </a:rPr>
              <a:t>z usługi tłumacza PJM online od 30 minut do 4 godzin – skorzystano 6 razy</a:t>
            </a:r>
          </a:p>
          <a:p>
            <a:pPr marL="285750" indent="-285750">
              <a:lnSpc>
                <a:spcPct val="150000"/>
              </a:lnSpc>
              <a:spcAft>
                <a:spcPts val="0"/>
              </a:spcAft>
              <a:buFont typeface="Arial" panose="020B0604020202020204" pitchFamily="34" charset="0"/>
              <a:buChar char="•"/>
            </a:pPr>
            <a:r>
              <a:rPr lang="pl-PL" sz="1600" dirty="0">
                <a:latin typeface="Calibri" panose="020F0502020204030204" pitchFamily="34" charset="0"/>
                <a:ea typeface="Calibri" panose="020F0502020204030204" pitchFamily="34" charset="0"/>
                <a:cs typeface="Times New Roman" panose="02020603050405020304" pitchFamily="18" charset="0"/>
              </a:rPr>
              <a:t>z usługi tłumaczenia dokumentów – skorzystano 16 razy</a:t>
            </a:r>
          </a:p>
          <a:p>
            <a:pPr marL="285750" indent="-285750">
              <a:lnSpc>
                <a:spcPct val="150000"/>
              </a:lnSpc>
              <a:spcAft>
                <a:spcPts val="0"/>
              </a:spcAft>
              <a:buFont typeface="Arial" panose="020B0604020202020204" pitchFamily="34" charset="0"/>
              <a:buChar char="•"/>
            </a:pPr>
            <a:r>
              <a:rPr lang="pl-PL" sz="1600" dirty="0">
                <a:latin typeface="Calibri" panose="020F0502020204030204" pitchFamily="34" charset="0"/>
                <a:ea typeface="Calibri" panose="020F0502020204030204" pitchFamily="34" charset="0"/>
                <a:cs typeface="Times New Roman" panose="02020603050405020304" pitchFamily="18" charset="0"/>
              </a:rPr>
              <a:t>z usługi tłumacza UJM online do 30 minut – skorzystano 4 razy</a:t>
            </a:r>
          </a:p>
          <a:p>
            <a:pPr marL="285750" indent="-285750">
              <a:lnSpc>
                <a:spcPct val="150000"/>
              </a:lnSpc>
              <a:spcAft>
                <a:spcPts val="0"/>
              </a:spcAft>
              <a:buFont typeface="Arial" panose="020B0604020202020204" pitchFamily="34" charset="0"/>
              <a:buChar char="•"/>
            </a:pPr>
            <a:r>
              <a:rPr lang="pl-PL" sz="1600" dirty="0">
                <a:latin typeface="Calibri" panose="020F0502020204030204" pitchFamily="34" charset="0"/>
                <a:ea typeface="Calibri" panose="020F0502020204030204" pitchFamily="34" charset="0"/>
                <a:cs typeface="Times New Roman" panose="02020603050405020304" pitchFamily="18" charset="0"/>
              </a:rPr>
              <a:t>z usługi transkrypcji mowy – skorzystano 2 razy</a:t>
            </a:r>
          </a:p>
          <a:p>
            <a:pPr>
              <a:lnSpc>
                <a:spcPct val="150000"/>
              </a:lnSpc>
              <a:spcAft>
                <a:spcPts val="0"/>
              </a:spcAft>
            </a:pPr>
            <a:endParaRPr lang="pl-PL" sz="16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pPr>
            <a:r>
              <a:rPr lang="pl-PL" sz="1600" dirty="0">
                <a:latin typeface="Calibri" panose="020F0502020204030204" pitchFamily="34" charset="0"/>
                <a:ea typeface="Calibri" panose="020F0502020204030204" pitchFamily="34" charset="0"/>
                <a:cs typeface="Times New Roman" panose="02020603050405020304" pitchFamily="18" charset="0"/>
              </a:rPr>
              <a:t>Największym zainteresowaniem cieszyła się usługa tłumacza PJM online do 30 min. </a:t>
            </a:r>
          </a:p>
          <a:p>
            <a:pPr>
              <a:lnSpc>
                <a:spcPct val="150000"/>
              </a:lnSpc>
              <a:spcAft>
                <a:spcPts val="0"/>
              </a:spcAft>
            </a:pPr>
            <a:r>
              <a:rPr lang="pl-PL" sz="1600" dirty="0">
                <a:latin typeface="Calibri" panose="020F0502020204030204" pitchFamily="34" charset="0"/>
                <a:ea typeface="Calibri" panose="020F0502020204030204" pitchFamily="34" charset="0"/>
                <a:cs typeface="Times New Roman" panose="02020603050405020304" pitchFamily="18" charset="0"/>
              </a:rPr>
              <a:t>Jest to usługa najbardziej uniwersalna a czas przeznaczony na tę usługę jest optymalny. </a:t>
            </a:r>
          </a:p>
          <a:p>
            <a:pPr>
              <a:lnSpc>
                <a:spcPct val="150000"/>
              </a:lnSpc>
              <a:spcAft>
                <a:spcPts val="0"/>
              </a:spcAft>
            </a:pPr>
            <a:endParaRPr lang="pl-PL" sz="1600" dirty="0">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50000"/>
              </a:lnSpc>
              <a:buFont typeface="Courier New" panose="02070309020205020404" pitchFamily="49" charset="0"/>
              <a:buChar char="o"/>
            </a:pP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1867660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3000" dirty="0"/>
              <a:t>INSTRUMENT: CENTRUM KOMUNIKACJI</a:t>
            </a:r>
          </a:p>
        </p:txBody>
      </p:sp>
      <p:sp>
        <p:nvSpPr>
          <p:cNvPr id="3" name="Prostokąt 2"/>
          <p:cNvSpPr/>
          <p:nvPr/>
        </p:nvSpPr>
        <p:spPr>
          <a:xfrm>
            <a:off x="914400" y="2328327"/>
            <a:ext cx="10716426" cy="5224764"/>
          </a:xfrm>
          <a:prstGeom prst="rect">
            <a:avLst/>
          </a:prstGeom>
        </p:spPr>
        <p:txBody>
          <a:bodyPr wrap="square">
            <a:spAutoFit/>
          </a:bodyPr>
          <a:lstStyle/>
          <a:p>
            <a:pPr>
              <a:lnSpc>
                <a:spcPct val="150000"/>
              </a:lnSpc>
              <a:spcAft>
                <a:spcPts val="0"/>
              </a:spcAft>
            </a:pPr>
            <a:r>
              <a:rPr lang="pl-PL" sz="1600" dirty="0">
                <a:latin typeface="Calibri" panose="020F0502020204030204" pitchFamily="34" charset="0"/>
                <a:ea typeface="Calibri" panose="020F0502020204030204" pitchFamily="34" charset="0"/>
                <a:cs typeface="Times New Roman" panose="02020603050405020304" pitchFamily="18" charset="0"/>
              </a:rPr>
              <a:t>Korzystanie z rodzajów tłumaczeń przedstawia się następująco:</a:t>
            </a:r>
          </a:p>
          <a:p>
            <a:pPr marL="285750" indent="-285750">
              <a:lnSpc>
                <a:spcPct val="150000"/>
              </a:lnSpc>
              <a:spcAft>
                <a:spcPts val="0"/>
              </a:spcAft>
              <a:buFont typeface="Arial" panose="020B0604020202020204" pitchFamily="34" charset="0"/>
              <a:buChar char="•"/>
            </a:pPr>
            <a:r>
              <a:rPr lang="pl-PL" sz="1600" dirty="0">
                <a:latin typeface="Calibri" panose="020F0502020204030204" pitchFamily="34" charset="0"/>
                <a:ea typeface="Calibri" panose="020F0502020204030204" pitchFamily="34" charset="0"/>
                <a:cs typeface="Times New Roman" panose="02020603050405020304" pitchFamily="18" charset="0"/>
              </a:rPr>
              <a:t>treści ogłoszenia o pracę – 31 razy (2%)</a:t>
            </a:r>
          </a:p>
          <a:p>
            <a:pPr marL="285750" indent="-285750">
              <a:lnSpc>
                <a:spcPct val="150000"/>
              </a:lnSpc>
              <a:spcAft>
                <a:spcPts val="0"/>
              </a:spcAft>
              <a:buFont typeface="Arial" panose="020B0604020202020204" pitchFamily="34" charset="0"/>
              <a:buChar char="•"/>
            </a:pPr>
            <a:r>
              <a:rPr lang="pl-PL" sz="1600" b="1" dirty="0">
                <a:latin typeface="Calibri" panose="020F0502020204030204" pitchFamily="34" charset="0"/>
                <a:ea typeface="Calibri" panose="020F0502020204030204" pitchFamily="34" charset="0"/>
                <a:cs typeface="Times New Roman" panose="02020603050405020304" pitchFamily="18" charset="0"/>
              </a:rPr>
              <a:t>podczas kontaktu w sprawie ogłoszenia o pracę – 763 razy (53%)</a:t>
            </a:r>
          </a:p>
          <a:p>
            <a:pPr marL="285750" indent="-285750">
              <a:lnSpc>
                <a:spcPct val="150000"/>
              </a:lnSpc>
              <a:spcAft>
                <a:spcPts val="0"/>
              </a:spcAft>
              <a:buFont typeface="Arial" panose="020B0604020202020204" pitchFamily="34" charset="0"/>
              <a:buChar char="•"/>
            </a:pPr>
            <a:r>
              <a:rPr lang="pl-PL" sz="1600" dirty="0">
                <a:latin typeface="Calibri" panose="020F0502020204030204" pitchFamily="34" charset="0"/>
                <a:ea typeface="Calibri" panose="020F0502020204030204" pitchFamily="34" charset="0"/>
                <a:cs typeface="Times New Roman" panose="02020603050405020304" pitchFamily="18" charset="0"/>
              </a:rPr>
              <a:t>podczas rozmowy rekrutacyjnej i podczas omawiania szczegółów dotyczących zatrudnienia – 42 razy (3%)</a:t>
            </a:r>
          </a:p>
          <a:p>
            <a:pPr marL="285750" indent="-285750">
              <a:lnSpc>
                <a:spcPct val="150000"/>
              </a:lnSpc>
              <a:spcAft>
                <a:spcPts val="0"/>
              </a:spcAft>
              <a:buFont typeface="Arial" panose="020B0604020202020204" pitchFamily="34" charset="0"/>
              <a:buChar char="•"/>
            </a:pPr>
            <a:r>
              <a:rPr lang="pl-PL" sz="1600" dirty="0">
                <a:latin typeface="Calibri" panose="020F0502020204030204" pitchFamily="34" charset="0"/>
                <a:ea typeface="Calibri" panose="020F0502020204030204" pitchFamily="34" charset="0"/>
                <a:cs typeface="Times New Roman" panose="02020603050405020304" pitchFamily="18" charset="0"/>
              </a:rPr>
              <a:t>podczas umawiania wizyty u lekarza medycyny pracy – 42 razy (3%)</a:t>
            </a:r>
          </a:p>
          <a:p>
            <a:pPr marL="285750" indent="-285750">
              <a:lnSpc>
                <a:spcPct val="150000"/>
              </a:lnSpc>
              <a:spcAft>
                <a:spcPts val="0"/>
              </a:spcAft>
              <a:buFont typeface="Arial" panose="020B0604020202020204" pitchFamily="34" charset="0"/>
              <a:buChar char="•"/>
            </a:pPr>
            <a:r>
              <a:rPr lang="pl-PL" sz="1600" dirty="0">
                <a:latin typeface="Calibri" panose="020F0502020204030204" pitchFamily="34" charset="0"/>
                <a:ea typeface="Calibri" panose="020F0502020204030204" pitchFamily="34" charset="0"/>
                <a:cs typeface="Times New Roman" panose="02020603050405020304" pitchFamily="18" charset="0"/>
              </a:rPr>
              <a:t>podczas badania u lekarza medycyny pracy – 26 razy (2%)</a:t>
            </a:r>
          </a:p>
          <a:p>
            <a:pPr marL="285750" indent="-285750">
              <a:lnSpc>
                <a:spcPct val="150000"/>
              </a:lnSpc>
              <a:spcAft>
                <a:spcPts val="0"/>
              </a:spcAft>
              <a:buFont typeface="Arial" panose="020B0604020202020204" pitchFamily="34" charset="0"/>
              <a:buChar char="•"/>
            </a:pPr>
            <a:r>
              <a:rPr lang="pl-PL" sz="1600" dirty="0">
                <a:latin typeface="Calibri" panose="020F0502020204030204" pitchFamily="34" charset="0"/>
                <a:ea typeface="Calibri" panose="020F0502020204030204" pitchFamily="34" charset="0"/>
                <a:cs typeface="Times New Roman" panose="02020603050405020304" pitchFamily="18" charset="0"/>
              </a:rPr>
              <a:t>podczas szkolenia BHP – 11 razy (niespełna 1%)</a:t>
            </a:r>
          </a:p>
          <a:p>
            <a:pPr marL="285750" indent="-285750">
              <a:lnSpc>
                <a:spcPct val="150000"/>
              </a:lnSpc>
              <a:spcAft>
                <a:spcPts val="0"/>
              </a:spcAft>
              <a:buFont typeface="Arial" panose="020B0604020202020204" pitchFamily="34" charset="0"/>
              <a:buChar char="•"/>
            </a:pPr>
            <a:r>
              <a:rPr lang="pl-PL" sz="1600" b="1" dirty="0">
                <a:latin typeface="Calibri" panose="020F0502020204030204" pitchFamily="34" charset="0"/>
                <a:ea typeface="Calibri" panose="020F0502020204030204" pitchFamily="34" charset="0"/>
                <a:cs typeface="Times New Roman" panose="02020603050405020304" pitchFamily="18" charset="0"/>
              </a:rPr>
              <a:t>podczas codziennego funkcjonowania w pracy w ramach komunikacji ze słyszącym pracodawcą, przełożonym, kierownikiem, współpracownikami – 469 razy (33%)</a:t>
            </a:r>
          </a:p>
          <a:p>
            <a:pPr marL="285750" indent="-285750">
              <a:lnSpc>
                <a:spcPct val="150000"/>
              </a:lnSpc>
              <a:spcAft>
                <a:spcPts val="0"/>
              </a:spcAft>
              <a:buFont typeface="Arial" panose="020B0604020202020204" pitchFamily="34" charset="0"/>
              <a:buChar char="•"/>
            </a:pPr>
            <a:r>
              <a:rPr lang="pl-PL" sz="1600" dirty="0">
                <a:latin typeface="Calibri" panose="020F0502020204030204" pitchFamily="34" charset="0"/>
                <a:ea typeface="Calibri" panose="020F0502020204030204" pitchFamily="34" charset="0"/>
                <a:cs typeface="Times New Roman" panose="02020603050405020304" pitchFamily="18" charset="0"/>
              </a:rPr>
              <a:t>tłumaczenie umów o pracę, zakresu obowiązków, regulaminów, procedur i innych niezbędnych materiałów umożliwiających właściwe funkcjonowanie osoby komunikującej się w PJM na terenie zakładu pracy – 51 razy (4%)</a:t>
            </a:r>
          </a:p>
          <a:p>
            <a:pPr>
              <a:lnSpc>
                <a:spcPct val="150000"/>
              </a:lnSpc>
              <a:spcAft>
                <a:spcPts val="0"/>
              </a:spcAft>
            </a:pPr>
            <a:endParaRPr lang="pl-PL" sz="16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pPr>
            <a:endParaRPr lang="pl-PL" sz="1600" dirty="0">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50000"/>
              </a:lnSpc>
              <a:buFont typeface="Courier New" panose="02070309020205020404" pitchFamily="49" charset="0"/>
              <a:buChar char="o"/>
            </a:pP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5371863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3000" dirty="0"/>
              <a:t>INSTRUMENT: CENTRUM KOMUNIKACJI</a:t>
            </a:r>
          </a:p>
        </p:txBody>
      </p:sp>
      <p:sp>
        <p:nvSpPr>
          <p:cNvPr id="3" name="Prostokąt 2"/>
          <p:cNvSpPr/>
          <p:nvPr/>
        </p:nvSpPr>
        <p:spPr>
          <a:xfrm>
            <a:off x="914400" y="2328327"/>
            <a:ext cx="10716426" cy="4855432"/>
          </a:xfrm>
          <a:prstGeom prst="rect">
            <a:avLst/>
          </a:prstGeom>
        </p:spPr>
        <p:txBody>
          <a:bodyPr wrap="square">
            <a:spAutoFit/>
          </a:bodyPr>
          <a:lstStyle/>
          <a:p>
            <a:pPr>
              <a:lnSpc>
                <a:spcPct val="150000"/>
              </a:lnSpc>
              <a:spcAft>
                <a:spcPts val="0"/>
              </a:spcAft>
            </a:pPr>
            <a:r>
              <a:rPr lang="pl-PL" sz="1600" dirty="0">
                <a:latin typeface="Calibri" panose="020F0502020204030204" pitchFamily="34" charset="0"/>
                <a:ea typeface="Calibri" panose="020F0502020204030204" pitchFamily="34" charset="0"/>
                <a:cs typeface="Times New Roman" panose="02020603050405020304" pitchFamily="18" charset="0"/>
              </a:rPr>
              <a:t>Ilość nawiązanych kontaktów z pracodawcami i instytucjami bezpośrednio związanymi z obszarem rynku pracy przedstawia się następująco:</a:t>
            </a:r>
          </a:p>
          <a:p>
            <a:pPr marL="285750" indent="-285750">
              <a:lnSpc>
                <a:spcPct val="150000"/>
              </a:lnSpc>
              <a:spcAft>
                <a:spcPts val="0"/>
              </a:spcAft>
              <a:buFont typeface="Arial" panose="020B0604020202020204" pitchFamily="34" charset="0"/>
              <a:buChar char="•"/>
            </a:pPr>
            <a:r>
              <a:rPr lang="pl-PL" sz="1600" b="1" dirty="0">
                <a:latin typeface="Calibri" panose="020F0502020204030204" pitchFamily="34" charset="0"/>
                <a:ea typeface="Calibri" panose="020F0502020204030204" pitchFamily="34" charset="0"/>
                <a:cs typeface="Times New Roman" panose="02020603050405020304" pitchFamily="18" charset="0"/>
              </a:rPr>
              <a:t>pracodawcy – 112 razy (8,3% wszystkich kontaktów)</a:t>
            </a:r>
          </a:p>
          <a:p>
            <a:pPr marL="285750" indent="-285750">
              <a:lnSpc>
                <a:spcPct val="150000"/>
              </a:lnSpc>
              <a:spcAft>
                <a:spcPts val="0"/>
              </a:spcAft>
              <a:buFont typeface="Arial" panose="020B0604020202020204" pitchFamily="34" charset="0"/>
              <a:buChar char="•"/>
            </a:pPr>
            <a:r>
              <a:rPr lang="pl-PL" sz="1600" b="1" dirty="0">
                <a:latin typeface="Calibri" panose="020F0502020204030204" pitchFamily="34" charset="0"/>
                <a:ea typeface="Calibri" panose="020F0502020204030204" pitchFamily="34" charset="0"/>
                <a:cs typeface="Times New Roman" panose="02020603050405020304" pitchFamily="18" charset="0"/>
              </a:rPr>
              <a:t>osoby rekrutujące do pracy – 721 razy (53,3% wszystkich kontaktów)</a:t>
            </a:r>
          </a:p>
          <a:p>
            <a:pPr marL="285750" indent="-285750">
              <a:lnSpc>
                <a:spcPct val="150000"/>
              </a:lnSpc>
              <a:spcAft>
                <a:spcPts val="0"/>
              </a:spcAft>
              <a:buFont typeface="Arial" panose="020B0604020202020204" pitchFamily="34" charset="0"/>
              <a:buChar char="•"/>
            </a:pPr>
            <a:r>
              <a:rPr lang="pl-PL" sz="1600" b="1" dirty="0">
                <a:latin typeface="Calibri" panose="020F0502020204030204" pitchFamily="34" charset="0"/>
                <a:ea typeface="Calibri" panose="020F0502020204030204" pitchFamily="34" charset="0"/>
                <a:cs typeface="Times New Roman" panose="02020603050405020304" pitchFamily="18" charset="0"/>
              </a:rPr>
              <a:t>kierownicy/przełożeni – 377 razy (28% wszystkich kontaktów)</a:t>
            </a:r>
          </a:p>
          <a:p>
            <a:pPr marL="285750" indent="-285750">
              <a:lnSpc>
                <a:spcPct val="150000"/>
              </a:lnSpc>
              <a:spcAft>
                <a:spcPts val="0"/>
              </a:spcAft>
              <a:buFont typeface="Arial" panose="020B0604020202020204" pitchFamily="34" charset="0"/>
              <a:buChar char="•"/>
            </a:pPr>
            <a:r>
              <a:rPr lang="pl-PL" sz="1600" dirty="0">
                <a:latin typeface="Calibri" panose="020F0502020204030204" pitchFamily="34" charset="0"/>
                <a:ea typeface="Calibri" panose="020F0502020204030204" pitchFamily="34" charset="0"/>
                <a:cs typeface="Times New Roman" panose="02020603050405020304" pitchFamily="18" charset="0"/>
              </a:rPr>
              <a:t>współpracownicy – 56 razy (4% wszystkich kontaktów)</a:t>
            </a:r>
          </a:p>
          <a:p>
            <a:pPr marL="285750" indent="-285750">
              <a:lnSpc>
                <a:spcPct val="150000"/>
              </a:lnSpc>
              <a:spcAft>
                <a:spcPts val="0"/>
              </a:spcAft>
              <a:buFont typeface="Arial" panose="020B0604020202020204" pitchFamily="34" charset="0"/>
              <a:buChar char="•"/>
            </a:pPr>
            <a:r>
              <a:rPr lang="pl-PL" sz="1600" dirty="0">
                <a:latin typeface="Calibri" panose="020F0502020204030204" pitchFamily="34" charset="0"/>
                <a:ea typeface="Calibri" panose="020F0502020204030204" pitchFamily="34" charset="0"/>
                <a:cs typeface="Times New Roman" panose="02020603050405020304" pitchFamily="18" charset="0"/>
              </a:rPr>
              <a:t>lekarze medycyny pracy – 54 razy (4% wszystkich kontaktów)</a:t>
            </a:r>
          </a:p>
          <a:p>
            <a:pPr marL="285750" indent="-285750">
              <a:lnSpc>
                <a:spcPct val="150000"/>
              </a:lnSpc>
              <a:spcAft>
                <a:spcPts val="0"/>
              </a:spcAft>
              <a:buFont typeface="Arial" panose="020B0604020202020204" pitchFamily="34" charset="0"/>
              <a:buChar char="•"/>
            </a:pPr>
            <a:r>
              <a:rPr lang="pl-PL" sz="1600" dirty="0">
                <a:latin typeface="Calibri" panose="020F0502020204030204" pitchFamily="34" charset="0"/>
                <a:ea typeface="Calibri" panose="020F0502020204030204" pitchFamily="34" charset="0"/>
                <a:cs typeface="Times New Roman" panose="02020603050405020304" pitchFamily="18" charset="0"/>
              </a:rPr>
              <a:t>inspektorzy/specjaliści ds. BHP – 11 razy (0,8% wszystkich kontaktów)</a:t>
            </a:r>
          </a:p>
          <a:p>
            <a:pPr marL="285750" indent="-285750">
              <a:lnSpc>
                <a:spcPct val="150000"/>
              </a:lnSpc>
              <a:spcAft>
                <a:spcPts val="0"/>
              </a:spcAft>
              <a:buFont typeface="Arial" panose="020B0604020202020204" pitchFamily="34" charset="0"/>
              <a:buChar char="•"/>
            </a:pPr>
            <a:r>
              <a:rPr lang="pl-PL" sz="1600" dirty="0">
                <a:latin typeface="Calibri" panose="020F0502020204030204" pitchFamily="34" charset="0"/>
                <a:ea typeface="Calibri" panose="020F0502020204030204" pitchFamily="34" charset="0"/>
                <a:cs typeface="Times New Roman" panose="02020603050405020304" pitchFamily="18" charset="0"/>
              </a:rPr>
              <a:t>kontrahenci bądź potencjalni kontrahenci- 18 razy (1,3% wszystkich kontaktów)</a:t>
            </a:r>
          </a:p>
          <a:p>
            <a:pPr marL="285750" indent="-285750">
              <a:lnSpc>
                <a:spcPct val="150000"/>
              </a:lnSpc>
              <a:spcAft>
                <a:spcPts val="0"/>
              </a:spcAft>
              <a:buFont typeface="Arial" panose="020B0604020202020204" pitchFamily="34" charset="0"/>
              <a:buChar char="•"/>
            </a:pPr>
            <a:r>
              <a:rPr lang="pl-PL" sz="1600" dirty="0">
                <a:latin typeface="Calibri" panose="020F0502020204030204" pitchFamily="34" charset="0"/>
                <a:ea typeface="Calibri" panose="020F0502020204030204" pitchFamily="34" charset="0"/>
                <a:cs typeface="Times New Roman" panose="02020603050405020304" pitchFamily="18" charset="0"/>
              </a:rPr>
              <a:t>urzędy pracy, PIP, ZUS, US i inne instytucje państwowe – 4 razy (0,3% wszystkich kontaktów)</a:t>
            </a:r>
          </a:p>
          <a:p>
            <a:pPr>
              <a:lnSpc>
                <a:spcPct val="150000"/>
              </a:lnSpc>
              <a:spcAft>
                <a:spcPts val="0"/>
              </a:spcAft>
            </a:pPr>
            <a:endParaRPr lang="pl-PL" sz="16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pPr>
            <a:endParaRPr lang="pl-PL" sz="1600" dirty="0">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50000"/>
              </a:lnSpc>
              <a:buFont typeface="Courier New" panose="02070309020205020404" pitchFamily="49" charset="0"/>
              <a:buChar char="o"/>
            </a:pP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7642040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3000" dirty="0"/>
              <a:t>INSTRUMENT: CENTRUM KOMUNIKACJI</a:t>
            </a:r>
          </a:p>
        </p:txBody>
      </p:sp>
      <p:sp>
        <p:nvSpPr>
          <p:cNvPr id="4" name="AutoShape 2" descr="data:image/png;base64,iVBORw0KGgoAAAANSUhEUgAABNIAAAGDCAYAAADu5T0mAAAAAXNSR0IArs4c6QAAIABJREFUeF7svQ14XVWZ9n8/a5+TtLQFoRaoOKBYLE2TCtYPOiVpBhwdXkYvHazKl+/rBzAMg/wrwh+ofBVRwEEG0WHwe4AiDjqffrw6IxMSCjp/EWiSFhQcFQRsoUjbQJqz93r+19455/Sck5P0JNn7IWnuXJfXRZt1nnut33Mn297XWmsL+EUCJEACJEACJEACJEACJEACJEACJEACJEACJLBHArLHERxAAiRAAiRAAiRAAiRAAiRAAiRAAiRAAiRAAiQABmk0AQmQAAmQAAmQAAmQAAmQAAmQAAmQAAmQAAk0QIBBWgOQOIQESIAESIAESIAESIAESIAESIAESIAESIAEGKTRAyRAAiRAAiRAAiRAAiRAAiRAAiRAAiRAAiTQAAEGaQ1A4hASIAESIAESIAESIAESIAESIAESIAESIAESYJBGD5AACZAACZAACZAACZAACZAACZAACZAACZBAAwQYpDUAiUNIgARIgARIgARIgARIgARIgARIgARIgARIgEEaPUACJEACJEACJEACJEACJEACJEACJEACJEACDRBgkNYAJA4hARIgARIgARIgARIgARIgARIgARIgARIgAQZp9AAJkAAJkAAJkAAJkAAJkAAJkAAJkAAJkAAJNECAQVoDkDiEBEiABEiABEiABEiABEiABEiABEiABEiABBik0QMkQAIkQAIkQAIkQAIkQAIkQAIkQAIkQAIk0AABBmkNQOIQEiCBqUXgh/fcp/P3m9/+pqMW3zu1Zrb3zebp32+9Aj73jYUL9//13re6qbUisrbtB3nb8SZrsrYjYKdEX5O1HQE7JfqarO0I2Cll4WsGaXb9oxIJkEBKBBikpQSygTK/3/qc+tC9lkFaA7AmOYSsJwlwnB8n73ECm8Rwsp4EvHF+lKzHCWwSw8l6EvDG+VGyHiewSQwn60nAG+dHyXqcwCYxPAvWDNIm0RB+lARI4OUhwCDNjnsWDx672U8vJbK27Rd52/Ema7K2I2CnRF+TtR0BOyX6mqztCNgpZeFrBml2/aMSCZBASgQYpKUEsoEyWTx4GpCdkUPI2rbt5G3Hm6zJ2o6AnRJ9TdZ2BOyU6GuytiNgp5SFrxmk2fWPSiRAAikRYJCWEsgGymTx4GlAdkYOIWvbtpO3HW+yJms7AnZK9DVZ2xGwU6KvydqOgJ1SFr5mkGbXPyqRAAmkRIBBWkogGyiTxYOnAdkZOYSsbdtO3na8yZqs7QjYKdHXZG1HwE6JviZrOwJ2Sln4mkGaXf+oRAIkkBIBBmkpgWygTBYPngZkZ+QQsrZtO3nb8SZrsrYjYKdEX5O1HQE7JfqarO0I2Cll4WsGaXb9oxIJkEBKBBikpQSygTJZPHgakJ2RQ8jatu3kbcebrMnajoCdEn1N1nYE7JToa7K2I2CnlIWvGaTZ9Y9KJEACKRFgkJYSyAbKZPHgaUB2Rg4ha9u2k7cdb7ImazsCdkrTwtf/qAHeJ5EdlWyUpgXrbJZuXpWs7ZCT9fRmzSDNrn9UIgESSIlAHKSdeN8xz4de9m+wZNjgOA6rIZBzyIVeI0CUcLIlQNbZ8q2tTt52vMmarO0I2ClNI1//NxxOx8XyKzs66SoxcEiX51jVyJqs7QjYKWXhawZpdv2jEgmQQEoEJhCkpaTMMiRAAiRAAiRAAiQwzQgo/haflDXTbNbl6Wbxj+DpyiLreZN11oR31yfr6c2aQZpd/6hEAiSQEgEGaSmBZBkSIAESIAESIIGZQOB2rJXTp+tCGTjYdY6sydqOgJ1SFr5mkGbXPyqRAAmkRIBBWkogWYYESIAESIAESGAmEGCQNhO6nMIaswgcUpjWXlmCrO3amgVr2yCtpaUpkAUnQfz2qK/ne3bo9kKlRW/dN5jVfK1At4WDc9fhsR/s2gtXOWJJQWv7iVC3b6Rbv4NNm4YmvOZFJzS75oELRPDaSPwn0Hvv8xOuleIH88s6j4l8dJT3we3Y1LVzzNKTWUNL58FOog94L9/D5u5fprgEk1IM0kwwU4QESIAESIAESGDvIMAgbe/oY+aryCJwyHzS01SArO0alwXrdIK0tmP3DzS4DtBDR8Hxh0j8xZgbPR3syN+gor/zvT1X2aHbC5WWtC8MAtwKdU9GQfNfY+OPBqbEKls65zoXnRa44KHCxq6fpD0n19Z+qagcEs0rrMH997804frL3j4niHZ9AeJfHUX4IDb3PD3hWil+MGjrOBWK06Mwfyoe+fFzY5aezBqWrVzsfO5bTv05YX/PhhSXYFKKQZoJZoqQAAmQAAmQAAnsHQQYpO0dfcx8FVkEDplPepoKkLVd47JgnU6QtuiE5vw+Lx2tHrNiHCrRKVC3QKA3A24IHmEYFR7GAT5kkJaiYVasmI0XXogmtTMrxekkpY48fn6QK6yH4Laot3t92uVTC9LiibW0NGG//YJJBXIpL3BcQdpk1sAgLeXOsRwJkAAJkAAJkAAJTFkCDNKmbGum1sSyCBym1gqnzmzI2q4XWbBOJ0irYTBq2LFixeyqIG316iDfv7Ut/nhh6YJe3HVXVC5VDOcKBfc0Nt/9GxTHFpzfhb7uR7Fs5RE5n18IjQrhrqFePPbT7clnV6yYnd/e1Koic0TD5wsLcv3o6gpHtGnZHx+YQ34xvAShKzyNjRt+idd3HpDL4cgk9Ht0w47yZzo7c9hWeF2i5zQKQ/klNnX9Ps4MkzFLjjssF/jX1mqIxx+q1rWnOo2uMRaqHru5QlvQ0nlQLqdHlNd2QP7xugziDy1fns8Pzj2qILoTfd2765T4e/9C3b8v9aVy0YtXzguacscCerko/i/gusRhsPDi7AfhXppXZhuFkm/KLylEuqnMubMzl98aLlXJ7V/u6dGHDsT+KPY8mVtdb7Ude3hOc4eGcE+g7+7Hi1PaM4fWjiV575pHeK/t2P1zXlogQT7pIbZsGjOsHI+Pd/MStHa8Ogf3ukpPBW0dp5R3pIVNOysD6krU4RD68IuuZzHRNYwepO2eF4AQ/nH0dT+JJccdms/7hUkv42PEJd0D0Ydn/cLyOlB4FBvv25L1r0XuSMuaMOuTAAmQAAmQAAnsRQQYpO1FzcxyKVkEDlnOdzrXJmu77mXB+uUN0orBWoxwxFG92p1NxbGiOgCRQKHvBuRJAMsU8isnODuUcFvgg6+qYJ+4piiOhupdkTSdi74fx8EX0NmZc8/qGQL9VLF1vwCwFMBt8PihOlnnXfh+bNzw6HBI1nFEEMjnAF0FxUPqMFcUi0RwYyizromPVBZ3Ed1exwq3lNfVQJ04BIyDxnprFMhTED0z7O3uTnRqQ8n475a9fU5OBy9SxXkqeEw8dkJwFCD3RJF+vO5dWKtXB7lNWy5X0QOrelAMWgR+Y1Tw55QCr6bW9mUh3K2B92cWNvX8d9Way5/RN1T8/Q/jY4q5YOhIL+6LUHzJCT7mgcEy591s/lwFDzqVpH+qfi0c3qHAE6WjwLVBWq6tfZUq/gGQ70Vu1oXJEdcGOYwI5Sq8IZCtCn0KQLyWx51zHxv1qOp4fFzTJ0C3QeQZKFpUcZ1Afg/Rk5KjnQCS3X3AO2q9JarHxkcyJ7yGekFaBbcx5/XIj59LdL07XOB/qyJnQPEYJPk5iht3TtTf861y0JzB70gGaRlAZUkSIAESIAESIIG9lQCDtL21symvK4vAIeUp7jXlyNqulVmwflmCNACvheIXUSF3TdAUXhojbDRIA3AKgDXR4Jzbk50xR7cvCEJcDZUWqD4lwI1hf899cc380lVv8k5vEi8/ClsOvDLe8RYsbf8ARG6EyiejfYduT471LXv7HOcHzxbgfQppKgc8ce2C3ALRZ6Mc1uLBnq3xpqhcW+dxqtFXFHKD7+v+fG1gEIc7UPmyql4W9ffcmcxxZB0pzU9Vv+OXHPw5PPlkUxykjVhjcgedXA3IsijnTsNDXb8eEaStXh24zc98XEROcl7OLfTf87NkXrv5vDLK61nFNVS5Nte66k8VekUU5U5Jdv/FAU5rx18AuDkJsVx0ailYDFo63oVAz452BacnO6Jqv0Y52plb2r5SRe6F4KficUno/IOYn9uBF6L9EzZAUxRhDTZ3P5b0bln70d67KwU4wotfXzdI25F/TSD4OqAbIx9ehP77t8U79epyaFl5aCDB5wEdipyeFb9coDaEir0hIusUuibq6/kBAJ+Ecn7wAhX8WRTi9Lph5HiCtNL8gHOg7txogfwg2S14dPuCXEEuVCAO0DbWvSMtvhPND14HYGGplxNeQ22Qtod5ecHxothSmldRd50AV4Zu1meTAHPFitluR9MagT/TIXhvoa8r9mAmXwzSMsHKoiRAAiRAAiRAAnsnAQZpe2dfU19VFoFD6pPcSwqStV0js2BtF6S1dM7NuejiJChQeUicXBvK8xsD/4rrxxek6T6VO6SS0KWl/S3eyb+oyN/43nviIGr4yCUgrm3VGlF/QpTHKRgINGiObhPFz8NXBpdXHXdcdEJzbtbAdR6yqhSkJTvNgHMjwcnY2P0/Fa2WoKXjnRA5KAqa76i66L/1+IMCLcTB0BPRvoUL46BujDpxYPURAB9OQqxXvLRlOEgbucZ4J5iHfBuQc8K+e/5jRJC2ezfYuqiv+58qbdnUsnKpd8Fd6nFRtKn730ZYdvHKVwV5t17gPp3UbmlpygULrvEez4jDmxHpbcnn4t1rm7dc5VVf9P3dV9fdcbSnIA04qXJ+MRtRrHXQDwz19WysnNvuvurNI4I0h2uDCDGroaodh2NwQFvnkc7ru7yLvo3ee39VFUI91zwn9obC/UeNh4Diix1U8X3f3xP7q/prPEFaaX6KL0b993ylimESmLqvAtinTpAmQVvHyaK4AqofKr0gYMJrqA3SxjmvYV0cFxX8qXh0Q7xzb/ir6CUVudP3dsc/B5l8MUjLBCuLkgAJkAAJkAAJ7J0EGKTtnX1NfVVZBA6pT3IvKUjWdo3MgrVdkLborfsGs5rfC8g7VfzPk2BkPAFEvaOMJfalEMDrZbVBURzUqMoFSTimeXHq/9FBzk8Co5qveLdVxdHOX+RaOy5XyCFR887z8MADL+6x1fHRwOf8+QK8p2L3khTrLBf1X4AEuyrreOgSgV7rnHt7Yc6uh0d9GcMoR11Lb0DNtXV0qMa7s+QKgTxRqaGq8+B0rar+q+/r+cyIdZSDM92WBGSLVy4M8rlbAvi1oeJ4J25BuOTAS/Hw1v2DJv8NcXpDuLHnx3V5jBGkeZGbvbj3obfrkeJni2z08NpwNPn+8rftFwwVvqLwG6uCNI82iNsF1XmR5M8qH9sFEHPwii/U6NSdalUItbP5sNgbgHzZQXqrP+CbFHI2oE9FO935+HXXYNX3x+HjeH5QfMVB31sbHMY13dL2NSLyjhFBWmvHknj3XXn3YvE+wQmvYd/CYZVv7RzvvBq+B3GPPzQTG8AgbWLc+CkSIAESIAESIIEZSYBB2oxs+/gXnUXgMP5ZzIxPkLVdn7NgbRekxZxqw7BxBBB17wSrCdKc+nNKO3VK36oM0vLI7++9/5GonlA7Lh4fHz+M7/FKQrft+d8Ec328Wy4Ycex0lJ6PONIZj3tN56xinb8ayyrJnVf7hj+faJAWtHa8H8CdY2mo6GWlQKp23PCRTTk9asp/NDe4q1WB86JZzWck/y1yVVSITss3yUKv7uqoEH24ahdSZbExg7Qi29L9c7vZ1GdcJzwtHSkEsAWCD0W93fERzNIOxHiH3/sVcnHVPXejQKkMg/IDzW+IvQFg3hgMd995VzloHD7e0/zqvrWzzpHOkvyE1zDgDq0M0sY7LwZpdr/4qUQCJEACJEACJEACkyTAIG2SAGfKx7MIHGYKu/Guk6zHS2zi47Ng/fIGaWMFKcm9YrgDIt+IervXpxGkIcpHTvydAny69vhj3BbX1nEWVM4uhTCutf1iEffGOFzCA//5wpitq3Oksxx2xHWAJXV3XdUJZEq7zKr09rAjLb+s8xj1/mv1jkg2ZLllHa8NvH4pAM4PVd4F6EByjPH1na9MdqGpfsY7aXUqhyW70yrfsDrRIC1mnrCRN0fiPxLfW1Y11/IxQdxdvSNt+JJ7iJwM0TPC3p57Sp+LOXgf3elETyr03vvAWGuvCoO2Nx8Se8NBLq63W3FMhuPwcXl+Hu8b8bKG4tFZhb6xYkda3SOd9YI0jGcNNUc7xzsvBmkN/VRxEAmQAAmQAAmQAAlMBQIM0qZCF6bBHLIIHKbBsl+WKZK1HfYsWL+8Qdruo2zvjILc6Xj47t+VcBaPKt4JwQWpBWlz/G+TO8gUB9ceCURL58GB8/ELBF5dCtJyy9qPV4+visqHw/7uu8utLt6npsBB0eCuM/Hq2S/WOdJZHh7XgZebBe6UqgvYh4+CfiJ+C2g05C7C/F0DE92RVr7HC/Ld2hcg5JZ2HKdOLxC4dWHvPffXtWxp9xekX9S3F1/asKF8L5r4l0TlEHh8v+49a6Wi49mRVjyKqaq3QuSSqLf7m5X32wWt7acCclvlTrpygDO460I3u/lsqJycvLG1tK7yfWZyj1/grqm8B2/4BQr6OeeDdxc2dT1UFQYNzHNBtOsLIvpcODhnbfIii+JX07LO1sjrVVC/Purv+XY9fsUjmXv28bI/PjDQ3JeheLL8ltFSwdaOJQ7yTYE+Uw7SRjnSWTdIG88aRtyRNr55MUiz+8VPJRIgARIgARIgARKYJAEGaZMEOFM+nkXgMFPYjXedZD1eYhMfnwXrlz1Iw5KOI4IcbgP0V4HimqE8ng6G3DEQjd/meSQEZ6cWpG3c8Gi+7djlqsF6BX4pop8NC/n+XL6wVIHzobJdgbbyscA4XNqev05F2kVxadTkf4IoaM5F0RmVu6GG30iJ9RBcERWa/r3c4jkS4oH/3I5FJzTlmgeu8CInVNZx6uOL9j8O1fOSt3uOdQ/cHnakxZrB0lXvhOgtKrjRi1uPINoVs1TBVaLaU3r5wWgWHL74Xy5V1Ueigvto6a2c8Vs9Adyk8R1hUe5DpTd71q0TH0OMdn0BDnNF8SVxsqPw4uwHc80731Q+Nls62hkXiEPJ5oErVHCmQq/xLojDNDgfnSwq74DAqeh/1X1rZxwcxW+xFCwPxH10aGNX3zCH4TezquBzZQ4FaRfIp73o1/18d30csNWGQSVvQPD90MvfIQqeT7yhWAtgYLS3niYcGvXx7j59A8B3A+j1iecLeAsgFwD4PYD9kiBt/xdfjP0HweGRuvPi+ZSZu6d3YNOmoQmvoTZIG8+8Hvnxcw0Haa0dfxQovq6iP4zfTOs2bzlToB+MInwQAQYrvzfqLsc6RuMdaRN/kPCTJEACJEACJEACM44Ag7QZ1/KJLTiLwGFiM9n7P0XWdj3OgvXLH6Qlb93sPMo7fxmA9wzjlO9KHISo/wQEt6UZpMXVa/UU6BXgCnGy1XvcVHW/1ooVs92OfPyP/zWAHJZMT9EjgovCvu54d5cW77W6vY4Vdt+pNVod4Iqwv/u/kqqTDNJicLmlHX+iwBUQtA/PR3+jkBv8vMKX4jeIjmXX0ts9ofLtsOXAK8vBxpLjDguC8A4BfhYOzrmwcrdWvXrJMcHIfwqC4wH8MA6FcsHQkXWDtLjASDY7IHpnBL0mUHdh5VHXEQFOcqR26CY4ObQiTBuFg7vWD+7ztdL864VBI72IbQL9+1DD69F//7ax+DXk46LBR/Sp6CmFHg7IaUmQFodbucJ6AO+o1U3u1Ovv2TDhNdQJ0ur6p968xhOkHdX5miD0t4vK3eECWeee9ec44Czno9VDTfmB8vcq/dbA71QGaQ1A4hASIAESIAESIAESGCbAII1OaIhAFoFDQ8IzcBBZ2zU9C9aZBGkTRrJixWy80BxgU9fOCdcYzwdbOudidi5Ido1VXFg/SgmHtmP3Q5QrTHJ+adUZe6Xx2oIwj95747vd/HiwvGxjOztzeC6ch2jbQLzbKpV5TJRD7MWdwSzMz+2oPB7a0JzG4+N4fvFXFp6f+BoEy9+2L14Ko1TmFfe1qyv2YPw/wfLlOTzwQCFZd/X3GsIbD2KQ1jAqDiQBEiABEiABEiABBmn0QEMEsggcGhKegYPI2q7pWbCeWkGaHUsqkQAJTGMCDNKmcfM4dRIgARIgARIgAWsCDNKsiU9TvSwCh2mKIvNpk3XmiMsCWbBmkGbXPyqRAAmkRIBBWkogWYYESIAESIAESGAmEGCQNhO6nMIaswgcUpjWXlmCrO3amgVrBml2/aMSCZBASgQYpKUEkmVIgARIgARIgARmAgEGaTOhyymsMYvAIYVp7ZUlyNqurVmwZpBm1z8qkQAJpESAQVpKIFmGBEiABEiABEhgJhBgkDYTupzCGrMIHFKY1l5Zgqzt2poFawZpdv2jEgmQQEoEGKSlBJJlSIAESIAESIAEZgIBBmkzocsprDGLwCGFae2VJcjarq1ZsGaQZtc/KpEACaREgEFaSiBZhgRIgARIgARIYO8noLgNn5QPTteFZvGP4OnKIut5k3XWhHfXJ+vpzZpBml3/qEQCJJASAQZpKYFkGRIgARIgARIggb2fgOAvcYncMl0XysDBrnNkTdZ2BOyUsvA1gzS7/lGJBEggJQJxkHZu7/Jv/GJ7029TKskyoxA4/+iXLrvj0ebPP/2i+wMhZUuArLPlW1udvO14kzVZ2xGwU5oWvvYAAvThYrnLjkz6Sln8Izj9We4dFcnaro9kPb1ZM0iz6x+VSIAEUiIQB2nz95vf/qajFt+bUkmWGYUAH/J21iBrO9axEnnb8SZrsrYjYKdEX5O1HQE7JfqarO0I2Cll4WsGaXb9oxIJkEBKBBikpQSygTJZPHgakJ2RQ8jatu3kbcebrMnajoCdEn1N1nYE7JToa7K2I2CnlIWvGaTZ9Y9KJEACKRFgkJYSyAbKZPHgaUB2Rg4ha9u2k7cdb7ImazsCdkr0NVnbEbBToq/J2o6AnVIWvmaQZtc/KpEACaREgEFaSiAbKJPFg6cB2Rk5hKxt207edrzJmqztCNgp0ddkbUfATom+Jms7AnZKWfiaQZpd/6hEAiSQEgEGaSmBbKBMFg+eBmRn5BCytm07edvxJmuytiNgp0Rfk7UdATsl+pqs7QjYKWXhawZpdv2jEgmQQEoEGKSlBLKBMlk8eBqQnZFDyNq27eRtx5usydqOgJ0SfU3WdgTslOhrsrYjYKeUha8ZpNn1j0okQAIpEWCQlhLIBspk8eBpQHZGDiFr27aTtx1vsiZrOwJ2SvQ1WdsRsFOir8najoCdUha+ZpBm1z8qkQAJpESAQVpKIBsok8WDpwHZGTmErG3bTt52vMmarO0I2CnR12RtR8BOib4mazsCdkpZ+JpBml3/qEQCJJASAQZpKYFsoEwWD54GZGfkELK2bTt52/Ema7K2I2CnRF+TtR0BOyX6mqztCNgpZeFrBml2/aMSCZBASgQYpKUEsoEyWTx4GpCdkUPI2rbt5G3Hm6zJ2o6AnRJ9TdZ2BOyU6GuytiNgp5SFrxmk2fWPSiRAAikRYJCWEsgGymTx4GlAdkYOIWvbtpO3HW+yJms7AnZK9DVZ2xGwU6KvydqOgJ1SFr5mkGbXPyqRAAmkRIBBWkogGyiTxYOnAdkZOYSsbdtO3na8yZqs7QjYKdHXZG1HwE6JviZrOwJ2Sln4mkGaXf+oRAIkkBIBBmkpgWygTBYPngZkZ+QQsrZtO3nb8SZrsrYjYKdEX5O1HQE7JfqarO0I2Cll4WsGaXb9oxIJkEBKBBikpQSygTJZPHgakJ2RQ8jatu3kbcebrMnajoCdEn1N1nYE7JToa7K2I2CnlIWvGaTZ9Y9KJEACKRFgkJYSyAbKZPHgaUB2Rg4ha9u2k7cdb7ImazsCdkr0NVnbEbBToq/J2o6AnVIWvmaQZtc/KpEACaREgEFaSiAbKJPFg6cB2Rk5hKxt207edrzJmqztCNgp0ddkbUfATom+Jms7AnZKWfiaQZpd/6hEAiSQEoE4SDu/76i/6/vD7F+nVHJiZQQK4Be4RP5tYgWm/qeyePBM/VW/PDMka1vu5G3Hm6zJ2o6AnRJ9TdZ2BOyU6GuytiNgp5SFrxmk2fWPSiRAAikRiIO0E+875vnQy/4plZxsmY9hrdw02SJT8fNZPHim4jqnwpzI2rYL5G3Hm6zJ2o6AnRJ9TdZ2BOyU6GuytiNgp5SFrxmk2fWPSiRAAikRmIJB2j9jrfxFSsubUmWyePBMqQVOocmQtW0zyNuON1mTtR0BOyX6mqztCNgp0ddkbUfATikLXzNIs+sflUiABFIiMAWDtH/FWnl3SsubUmWyePBMqQVOocmQtW0zyNuON1mTtR0BOyX6mqztCNgp0ddkbUfATikLXzNIs+sflUiABFIiwCAtJZANlMniwdOA7IwcQta2bSdvO95kTdZ2BOyU6GuytiNgp0Rfk7UdATulLHw98SCtpfNgJ9EHvJfvYXP3L+0w7H1KTW0dbZHiJsD/TdR373f3vhXWX1HQ2n4i1O0b6dbvYNOmoQmve9Fb9w1mNV8r0G3h4Nx1eOwHuyZcay/9oJnHjHrBIM3OqFk8eOxmP72UyNq2X+Rtx5usydqOgJ0SfU3WdgTslOhrsrYjYKeUha9HBmltx+4faHAdoIeOsrQ/ROIvhmje+dy3nPpzwv6eDXYY9j6l3LL249XLPwNYE/V1f3XKrHBJxxHO6YlegzuxqeuZtOfl2tovFZVDonmFNbj//pcmXH9J+8IgwK1Q92QUNP81Nv5oYMK19tIPmnnMqBcM0uyMmsWDx27200uJrG37Rd52vMmarO0I2CnR12RtR8BOib4mazsCdkpZ+HpkkLbohOb8Pi8drR6z4qWpRKdA3QKB3gy4IXiEYVR4GM14FYO01JovWLxyLh7dEAdAPrWqkyyUW9q+0ov7onfh+7Fxw6OTLDfi46kFaXEHYZWEAAAgAElEQVTlFStm44UXokntbEt7gVOrnp3HDHrBIM3OXFk8eOxmP72UyNq2X+Rtx5usydqOgJ0SfU3WdgTslOhrsrYjYKeUha/3eLRz1LBj2crFVUFaMYAreP8C+ro3V2FZvHJeLsi/IQzxCH7R9Swq/zx/10B+e1OriswRDZ8vLMj1o6srTD6/7I8PzCG/GF6CEP5x9HU/GWd7I5BXjnOFp7Fxwy/x+s4DcjkcmYR+j27YUf5MZ2cO2wqvy/n8QjiNwlB+iU1dvy/XXXLcYbnAv7ZWQzz+UFi6oBd33RUl32tpacrjwBZ1eAU0KoRON6H33ufLn1u9Osj3b20rOL8Lfd2PYtnKIxLNeOyuoV489tPt5bG1fHaLC1o6D8rl9IiEQby2A/KPl/nUTnL58nx+cO5RBdGdVT0YrTelvy+4p7H57t9UlVty3GEuiP6Xg65RwZWi7nch/O+Tuq/vfGWZbRRKvim/pBDppjLnzs5cfmu4VCW3f3m9Rx86UMEj8Uddb7Ude3hOc4eGcE+g7+7HkzntqWfVrKu913bs/jkvLZAgn/QQWzaNGbYVa8WyVf2O/6KWV6M9XrFi9qger4ReNU4HCvsO9WHrK3wcbBfiHrmXduRcvjXc5TYlP0elr7gfTWgNh9A34u9LPwMAqn4GS59tsFdo7ViS9665cCD68KxfmIN7XfLzg8Kj2HjfllF8X92LFH9XMkhLEeYeSmXx4LGb/fRSImvbfpG3HW+yJms7AnZK9DVZ2xGwU6KvydqOgJ1SFr5OL0g78vj5Qa6wXkU3+N6eq6qw1IZuxT9D9GZRnK6CfeLxojga0NsiF30iiILjIPI5AL8C9NWAHKDQq/wrgxvKQVJnZ849q2cI9FNFvV8AWArgNnj8UJ2sq9pNtaTjiCCIa+oqKB5Sh7miWCSCG0OZdU18JDBo6zgVitvrtPWW0hHE/LLOY7z3nwfwOgAPC+RVCl2gkE/6V8qXk/mtWDE72JG/QVQHIBIo9N2AxEHgMoE8BdEzw97u7kSnlk/yd2+fk9PBi1RxngoeE4+dEBwFyD1RpB+vey/d6tVBbtOWy1X0wKrjksX6Ar8xKvhzSoFXU2v7shDu1sD7Mwubev67cs31OKjoZXFvSzvVoPiSE3zMA4NlzrsZ/7kKHnQqSW9V/Vo4vEOBJ0r+qA3Scm3tq1TxD4B8L3KzLkyOaDbQsxJrFf1d2XsV3hDIVoU+BeANAB53zn2ssLHrJ3V/dIt9i7834shp0eMQ3Bb1dq8fq8cK+ZUTnB1KuC3wwVerPK56VyRN56Lvx3GAm3xVeOrNEPwUqgfHfhHVq1RkTaIZ6t3JEVaRbyT6xa9Sr1Twl763+5bS37u2jrNE8Y5I/EcgeuCIHaTj7ZV3hwv8b1XkDCgegyQ/a3Fzz4n6e76VhNFFflW9yOB3JIO0DKCOUjKLB4/d7KeXElnb9ou87XiTNVnbEbBToq/J2o6AnRJ9TdZ2BOyUsvD1pIM0gT6sIg/7Qu4fxhukieig83Juof+enyVhwtJVb/JOb4IiDj1+H3l3ZXI316ITmoNZA6cB+LQ4PSXc2PPjeHywtP0DELkRKp+M9h26Pblna9nb5zg/eLYA71NIUzngObp9QVCQWyD6bJTDWjzYszXeFJVr6zxONfqKQm7wfd1xOFa14y0Od6DyZVW9LOrvuTMJdnK4TRT/N3SzPlu8j8sFre0nCOSG8rjdgcwpyd1ng3NuTy7BT+6gk6sBWRbl3Gl4qOvXI4K01asDt/mZj4vISRV8FPEaQlwNlVdGeT2ruIYqB+ZaV/2pQq+IotwppV1mQWvHXwC4OQmxXHRq6Zhm0NLxLgR6drQrOL1qJ1Ox4mhHO+O/V5F748BHPC4JnX8Q83M78EK0f8IYaIoirMHm7seGQ6L2o713VwpwhBe/vm6QtiP/mkDwdUA3Rj68CP33b0vW20jPVqyYFYeWleFN7A0RWafQNVFfzw+SI7NxOOkHL1DBn0UhTq8bRk4gSANQ3ePdfWqB6lMC3Bj299xX6XHx8qOw5cArkx2ORU8law9xOTb3PJ14s3XV8Qp/CSCLIbggOvKgO3Obt1wFwaww2npRsrNu0QnNuVkD1ymwGsC/lcO/lpamXLDgGu91m+/vvhrLVr6+KkgrsR1fr9YJcGXZ9ytWzHY7mtYI/JkOwXsLfV0/Y5Bm90CwUsriwWM19+mmQ9a2HSNvO95kTdZ2BOyU6GuytiNgp0Rfk7UdATulLHw9sSBt2crFgc9dA+jxAr0p9P4W+FkD4w3S4h1plTto4k1prm3VGlH9hPP67qpdUkkA5b4qwMawr/tKvL5zftAcxYHWz8NXBpdXHXcshgsesqoUpCW7doBzI8HJ2Nj9PxVtk6Cl450QOSgKmu+ouqi+9fiDAi3EwdAT0b6FC3H//YNuacdaEbwx2eVTc5Qz2Q3msCRqyn8UTQNDcbgD6D6Vu8Bi3XgnmId8G5Bzwr57/mNEkFbeQabror7uf6q0WFPLyqXeBXepx0XRpu5/G2G/xStfFeTdeoH7dFK7HKjgGXF4MyK9LflcvHtt85arvOqLSdBS58jsHoM04KTK+cWMRbHWQT8w1NezsXJu+Zb2t3gn/6JJz4d3LJZ3pDlcG0SIWQ1V7tRquGdzdviqIO31na+MvaFw/+F777mham3Fy/BV8X3f3xN/r/prQkHayB7vXq/8Tc0cih73J0R5nIIHe54teuq4KMidjofv/l3lhIoh6HcgOC3ehTYclPpLooI/FY9ueApLjjssyBX+Hhr7CadGUe5DSYCa+CC4XVQvTV4GUrPrcWK9wnFl3dIki35TkTuTn2XuSLN7IhgpZfHgMZr6tJMha9uWkbcdb7ImazsCdkr0NVnbEbBToq/J2o6AnVIWvp5YkNbascSp/pkTORuqH0r+oT6Bo5313vhZPKb2V5U7qhLEtQHHzubDnPp/dJDzk8Co5ivebVVxtPMXudaOyxVySNS88zw88MCLe2xbfDTwOX++AO8p715avnyfYNfcGwF1AnfbyBq+0wN/7tV9APvu+l3tLqny+NojgjUhR66to0M13p0lVwjkiUodVZ0Hp2tV9V99X89nRsyhdifS4pULg3zulgB+bag43olbEC458FI8vHX/oMl/Q5zeUNrhV1trrCDNi9zsxb0PvV2PFD8nw4z18NrgMPn+8rftFwwVvqLwG6uCNI82iNsF1XmR5M+qOO5YrNdAz2rDm7bOI2NvAPJlB+mtXpdvUsjZgD4V7XTn49ddg1Xfn0CQVvcYYykM9XpZbeAZe1xVLkhC3vzgE7GnBNia9KV0B19pUnFQFoR3QPB3yXHO4T+vF9X/N/65KwZrp0cuuCRQvUEUX4p/Hoq7Bi+LIv0/yQ63ao/dN6Fe1XvDai17Bml7/NUy3QZk8eCZbgys5kvWVqSHdcjbjjdZk7UdATsl+pqs7QjYKdHXZG1HwE4pC19PLEiL11x7r1e6QdrpUZg/FY/8+Lky3pqAIz/Q/Abv/Y9E9YQkyKv5qgqBtud/E8z118enQUfcezVK/0Yc6YzHDe+KiwO0E0dru0IeTgKSOf63Ew3SgtaO9wO4cyxrle4rqzdm+MimnB7vjMsN7mpV4LxoVvMZyX+LXBUVotPyTbLQq7s6KkQfTnY21fkaO0ireZvnazpnjcm4TsBS3JG2DsAWCD4U9XbHRzCHj9buqV7lfGtqF+8b+xGAeWMwLN95VzUm5SBttLC4HKSpbIk9paI/HXG3YDyx2tC1HJT6J3x/z9/Gu9kAHSj9txPZJw7k3KZnPlYOTeNwrvLndSB4YIK9OmTEzw+DtJJ9/hVr5d12jwM7pSwePHazn15KZG3bL/K2403WZG1HwE6JviZrOwJ2SvQ1WdsRsFPKwtfpBWnFkKluIFDcIeRUz653zKwSYXFH2h6DNGxvPsSJv1OAT9cef4zrxRetQ+Xs0tFO19p+sYh7Y3Ls8oH/fGHMto080vlSZbgjkBfq7h4aI9yp0tvDjrQ4CFLvv1bviGRDdlvW8drA65cC4PxQ5V3FoOWG+G2byS401c94J61O5bCx1jGuIC1mHjOGvHnEsdd40uUjgLi7ekfa8AX2EDkZomeEvT33lNbYcM9qw5ylnYtibzjIxfV2K47JcKwAL7lXDHeUL/sfa/dVvRdIFIWrdqQVQ14BwnBwzoXJPXoVX6VjwPGbU0svGBg+7qnvjpxcHh+Jdc5fVei994HiLrSLI4dzA69Xxrsmy+uvmc+EesUdaWNZh0FaQ7+cOGgsAlk85El8dALkbecOsiZrOwJ2SvQ1WdsRsFOir8najoCdUha+Ti9IK+6UUdX50eCuc/HYT7eX0JTeKiiqx6YWpMXby+I7yBQH1xwJBFo6Dw6cj18g8OpSkJZb1n68enxVVD4c9nffXW7b7svaD4oGd52JV89+ccSRzooeB60dHwHwofKLAkrfW/TWfXOzZ10BxWA4byi5A2yiO9JQuscL8t3aFyDklnYcp04vELh1Ye8999e1XynggfSL+vbiZfcbyveiiX9JVA6Bx/fr3rNWLDreIG34SKrGb5W8JOrt/mbF3WQStLafCki88yp582csUb4jbXDXhW5289lQOTl502VxXQ33bIErVLFe9vY5QbTrCyL6XDg4Z21lONW0rLM18noV1K+P+nvie8VGfLml7WtE5J21d5YVj9zemVz8X/HWzrGOdu5xR9rGDY8O/3zo1SL435VBIuLjxVv9RSKIXzCQ3JGWTDa5ozD4PCC3Q/WkqOA+mrwsYvhetK8Bsh6i743C3MdKL5yo3UE64V7NK6xJXupR+uKOtBIJBml2z8K9VimLh/xeCyuFhZF3ChAbLEHWDYJKYRhZpwCxwRJk3SCoFIaRdQoQGyxB1g2CSmEYWacAscESWbBOL0gDMLwjButF3D+FXv4OEuwIUDhRIBcq9FXlY5h72K0DxZ53pN1//0v5tmOXqwbrFfiliH42LOT7c/nCUgXOh8p2BdrKb+2M/8G/PX+dirSL4tKoyf8EUdCci6IzKndDldYAwRVRoenfy72ZIyEe+M/taDv2FYG6mwAsEMHVsSaCaP+c079S9X8hilOTsHCs3Up72JGWhHBLV70Toreo4EYvbj2CaFcw5I5RwVWi2lN8+cHuQKPGRMOXyculqvpIOWiJe9S66k8B3KTxHWGli+lHMWDpxQZe9JtOg54Q/vfo6948WsCWvEGyeeAKFZyp0Gu8C+IwDc5HJ4vKOyBwKvpfdd/aOTDPBX7wOgiWB+I+OrSxqy9h2EDP6rEueQOC7ydejILnE28o1gIYGO2tpwmK3W/R/FWguGYoj6dj9hC9ND5sCcHZaQZpxSPDNwnkTSq4NtLc96HRvJz4s1RxhIq8JvZ3OUgrewtvgcc/lV8WUXqBhOifOUhX+c2exfCt6q2dk+nVeIK01o4/ChRfV9Ef+iUHf85t3nKmQD8YRfggAgxWfm/E/XBj/GL84T336Yn3HfN86GX/Bn9/Zj2MQVrWhGdA/Swe8jMA24SXSN4TRjfuD5L1uJFN+ANkPWF04/4gWY8b2YQ/QNYTRjfuD5L1uJFN+ANkPWF04/5gFqxTDdLit27mlnb8iQJXQNBeXOGtArndA58t785JKUiL6+dbOo/yzl8G4D3xnxXoFeAKcbLVe9xUDtLib65YMdvtyMf/kF8DyGHJ/BQ9Irgo7OuOd3dpafdcne7svlNr6YoDcpI7XyF/CeCA4th/dt6tK2zqeij58ySDtPos9TcKucHPK3ypaldQncmWQrD4bY5hy4FXlkOK4uX1Avys3lHCqlLDL1z4iFNZo9DFpd1kowZp9RnvgOidEfSaQN2Flbu3yjvSSruckiO1QzfByaGVYdqeejYa61pvANgm0L8PNbwe/fdvG+sncORn5bsicqOq/wQEt6UapMUTGempbaLyxTAvXwtC//dlzeKkizsjbxCn76l8WURyP57Dv6Lmjaoj7jScbK9K8Pa0I+2oztcEob9dVO4OF8g696w/xwFnOR+tHmrKD5S/V+nRBn41MkhrAFJKQ7J48KQ0tb2uDFnbtpS87XiTNVnbEbBToq/J2o6AnRJ9TdZ2BOyUsvD1HoO0CS+vpXMu9tsV7SnwmXD92g/GerNzQbJrrHRh/ejFHdqO3Q9RroBNXTsnPIfOzhyeC+dhbjSY6TrjtQVhHr33xne7+QnP1/KDJTbRtgFs2jSUgvTEe7ZixWzsDGZhfm4HurrCcc0l/uwLzcGkfDIewZaWJgQHzJnQXMejUzk2/V5VzySu39UV+zb+n2D58hweeKCQDKr+XsMrYJDWMKpJD8ziwTPpSe2lBcjatrHkbcebrMnajoCdEn1N1nYE7JToa7K2I2CnlIWvswvS7LhQiQRIYIYRYJBm1/AsHjx2s59eSmRt2y/ytuNN1mRtR8BOib4mazsCdkr0NVnbEbBTysLXDNLs+kclEiCBlAgwSEsJZANlsnjwNCA7I4eQtW3byduON1mTtR0BOyX6mqztCNgp0ddkbUfATikLXzNIs+sflUiABFIiwCAtJZANlMniwdOA7IwcQta2bSdvO95kTdZ2BOyU6GuytiNgp0Rfk7UdATulLHzNIM2uf1QiARJIiQCDtJRANlAmiwdPA7IzcghZ27advO14kzVZ2xGwU6KvydqOgJ0SfU3WdgTslLLwNYM0u/5RiQRIICUCDNJSAtlAmSwePA3IzsghZG3bdvK2403WZG1HwE6JviZrOwJ2SvQ1WdsRsFPKwtcM0uz6RyUSIIGUCEy5IE3wdVwiH05peVOqTBYPnim1wCk0GbK2bQZ52/Ema7K2I2CnRF+TtR0BOyX6mqztCNgpZeFrBml2/aMSCZBASgSmWJD2CBSn45Pys5SWN6XKZPHgmVILnEKTIWvbZpC3HW+yJms7AnZK9DVZ2xGwU6KvydqOgJ1SFr5mkGbXPyqRAAmkRCAO0l7MH/S29/zk8PtSKjmxMkNowkXywsQ+PD0+lcWDZ3qs3H6WZG3LnLzteJM1WdsRsFOir8najoCdEn1N1nYE7JSy8DWDNLv+UYkESCAlAnGQNn+/+e1vOmrxvSmVZJlRCGTx4CHs+gTI2tYZ5G3Hm6zJ2o6AnRJ9TdZ2BOyU6GuytiNgp5SFrxmk2fWPSiRAAikRYJCWEsgGymTx4GlAdkYOIWvbtpO3HW+yJms7AnZK9DVZ2xGwU6KvydqOgJ1SFr5mkGbXPyqRAAmkRIBBWkogGyiTxYOnAdkZOYSsbdtO3na8yZqs7QjYKdHXZG1HwE6JviZrOwJ2Sln4mkGaXf+oRAIkkBIBBmkpgWygTBYPngZkZ+QQsrZtO3nb8SZrsrYjYKdEX5O1HQE7JfqarO0I2Cll4WsGaXb9oxIJkEBKBBikpQSygTJZPHgakJ2RQ8jatu3kbcebrMnajoCdEn1N1nYE7JToa7K2I2CnlIWvGaTZ9Y9KJEACKRFgkJYSyAbKZPHgaUB2Rg4ha9u2k7cdb7ImazsCdkr0NVnbEbBToq/J2o6AnVIWvmaQZtc/KpEACaREgEFaSiAbKJPFg6cB2Rk5hKxt207edrzJmqztCNgp0ddkbUfATom+Jms7AnZKWfiaQZpd/6hEAiSQEgEGaSmBbKBMFg+eBmRn5BCytm07edvxJmuytiNgp0Rfk7UdATsl+pqs7QjYKWXhawZpdv2jEgmQQEoEGKSlBLKBMlk8eBqQnZFDyNq27eRtx5usydqOgJ0SfU3WdgTslOhrsrYjYKeUha8ZpNn1j0okQAIpEWCQlhLIBspk8eBpQHZGDiFr27aTtx1vsiZrOwJ2SvQ1WdsRsFOir8najoCdUha+ZpBm1z8qkQAJpESAQVpKIBsok8WDpwHZGTmErG3bTt52vMmarO0I2CnR12RtR8BOib4mazsCdkpZ+JpBml3/qEQCJJASAQZpKYFsoEwWD54GZGfkELK2bTt52/Ema7K2I2CnRF+TtR0BOyX6mqztCNgpZeFrBml2/aMSCZBASgQYpKUEsoEyWTx4GpCdkUPI2rbt5G3Hm6zJ2o6AnRJ9TdZ2BOyU6GuytiNgp5SFrxmk2fWPSiRAAikRYJCWEsgGymTx4GlAdkYOIWvbtpO3HW+yJms7AnZK9DVZ2xGwU6KvydqOgJ1SFr5mkGbXPyqRAAmkRIBBWkogGyiTxYOnAdkZOYSsbdtO3na8yZqs7QjYKdHXZG1HwE6JviZrOwJ2Sln4mkGaXf+oRAIkkBIBBmkpgWygTBYPngZkZ+QQsrZtO3nb8SZrsrYjYKdEX5O1HQE7JfqarO0I2Cll4WsGaXb9oxIJkEBKBOIg7cT7jnk+9DPmV9hzAK7CWrk1JYQNl8niwdOw+AwbSNa2DSdvO95kTdZ2BOyU6GuytiNgp0Rfk7UdATulLHw9Y/4VatcmKpEACWRNoCJI2z9rrSlU//dYKwdbzyeLB4/1GqaLHlnbdoq87XiTNVnbEbBToq/J2o6AnRJ9TdZ2BOyUsvA1gzS7/lGJBEggJQIzNEgDhhDgSvEpYWyoTBYPnoaEZ+AgsrZtOnnb8SZrsrYjYKdEX5O1HQE7JfqarO0I2Cll4WsGaXb9oxIJkEBKBBikpQSygTJZPHgakJ2RQ8jatu3kbcebrMnajoCdEn1N1nYE7JToa7K2I2CnlIWv0wnSWlqaAllwEsRvj/p6vmeHZC9UWvTWfYNZzdcKdFs4OHcdHvvBrr1wlSOWFLS2nwh1+0a69TvYtGlowmtedEKzax64QASvjcR/Ar33Pj/hWvzglCXAIM2uNVk8eOxmP72UyNq2X+Rtx5usydqOgJ0SfU3WdgTslOhrsrYjYKeUha/HDtLajt0/0OA6QA8dZZl/iMRfjLnR08GO/A0q+jvf23OVHZK9UGlJ+8IgwK1Q92QUNP81Nv5oYEqssqVzrnPRaYELHips7PpJ2nNybe2Xisoh0bzCGtx//0sTrr/s7XOCaNcXIP7VUYQPYnPP0xOuxQ9OWQIM0uxak8WDx27200uJrG37Rd52vMmarO0I2CnR12RtR8BOib4mazsCdkpZ+HrsIG3RCc35fV46Wj1mxctUiU6BugUCvRlwQ/AIw6jwMA7wIYO0FI2wYsVsvPBCNKmdWSlOJyl15PHzg1xhPQS3Rb3d69Mun1qQFk+spaUJ++0XTCqQS3uBrJcqAQZpqeIcs1gWDx672U8vJbK27Rd52/Ema7K2I2CnRF+TtR0BOyX6mqztCNgpZeHrcR3tHDXsWLFidlWQtnp1kO/f2hajKSxd0Iu77orKmIrhXKHgnsbmu3+D4tiC87vQ1/0olq08IufzC6FRIdw11IvHfro9+eyKFbPz25taVWSOaPh8YUGuH11d4Qj8VeN0oLDvUB+2vsLHgWBZs/Shzs4cthVel+g5jcJQfolNXb+PM8NkyJLjDssF/rW1GuLxh6p17alOXKC1Y0neu+bCgejDs35hDu51iSYKj2LjfVvKGtU8Nldptx27f85LCyTIJ3PAlk2jhm3Ll+fzg3OPKojuRF/37jol/t6/UPfvS32pFF68cl7QlDsW0MtF8X8B1yUOg4UXZz8I99K8XA5HJoFqFEq+Kb+kEOkmPLphR7GEoLXj1cl6AYTwj6Ov+0ksOe7QfN4vTGo89oNddb3VduzhOc0dGsI9gb67Hy/Xa+k8KJfTI+AlCF3haRyQf7zKCyXWtd4bD7/S+mv6lvdufo2nHZYc90cln5TXV/JQTRhdiTUcQh/esOD5+GclNf/XerHaX66ptb1VfeCq1jDaz2vJiygUmpwL1AX7lPpV5cvXd74y1+xbQl/oQ//92yx+JTJIs6A8rJHFg8du9tNLiaxt+0XedrzJmqztCNgp0ddkbUfATom+Jms7AnZKWfg6myCtGKzFaEYc1avd2VQcK6oDEAkU+m5AngSwTCG/coKzQwm3BT74qgr2iWuK4mio3hVJ07no+3EcfCVf+WWdx3jvPw/gzRD8FKoHx7VE9SoVWVO1m2pJxxFBIJ8DdBUUD6nDXFEsEsGNocy6Jj5SGbR1nArF7XVafEt5XQ3UiT+fBEXeHS7wv1WRM6B4DIKlSW3Vc6L+nm8lAV5tKBl/v7Mz557VMwT6KYFsVehTAN4A4HHn3MfqHrVcvTrIbdpyuYoeWNWDZSsXO5/7lsBvjAr+nFLg1dTaviyEuzXw/szCpp7/rlpz+TMaa5a+fhiF+VNzwdCRXtwXofiSE3zMA4Pehe/Hxg2PYtnb5+R08CJVnAfoNog8A0WLKq4TyO8helJcA4/8+LnaIC3X1r5KFf8AyPciN+vC5IhrRT0VPCYeOyE4CpB7okg/js3dvyyzrjwmOhF+xVXW9G0NgDt29/64w4IgvAHAe1TwoFPZR6GLAXwtyutFeLBna3knH/COWh+J6rHhvuHP4xA6Hf+3v9F7if2/ssL/B1R5urXjIxB9b7QrOB2/6Ho2mdPrO18ZNEe3QTErKvhT8eiG2F/A4pWvCvJuPSA3JT93wKecj1YPbdrQX7kW19ZxlijeEYn/iNWddAzSpveDx27200spi4f89CJgO1vytuNN1mRtR8BOib4mazsCdkr0NVnbEbBTysLXqQZpAF4LxS+iQu6aoCm8NEbTaJAG4BQAa6LBObcnF+wf3b4gCHE1VFqg+pQAN4b9PffFNfNLV73JO71JvPwobDnwymTHWxxo5XAboBujEJcX78ZyudZVxyv8JYAshuCC5FhiXLsgt0D02SiHtUngAbhcW+dxqtFXFHKD7+uOA4nhnWnFrzjcgcqXVfWyqL/nzlHqSGl+qvodv+Tgz8XzKwZF6wS4MnSzPpsEQytWzHY7mtYI/JkOwXsLfV0/qxekBUvbPyAi6xS6Jurr+QEAn4RKfvACFfxZFOL0UohUNd/WVX+q0CuiKHdKsvsPQNDa8RcAblbgCe+iU5PAK/77lo53IdCzqwKWymKjHPF6i2gAACAASURBVO3MLW1fqSL3xsGNeFwSOv8g5ud2YMECdZuf+bgA50DdudEC+UGya+zo9gW5glzoBceLYkvdIG1H/jWB4OtJL314UbLLafXqIKkncpLzcm6h/56fJf1pWXloIMHnAR2KnJ4VBzm1odxE+cXLL/UtCcfUfQazclvxwH9ux9Htr0w8BDRF4j+G3nt/FWdN+dbO5R7+bwE8XA4AKznGd7j5wesALIzyehZmhTvjIC1V/1d4OmhtP0HgrveiX/fz3fVNz0YtSWAq0UcKvfc+kPw8tbS/RZ3crsB+ovoXYX/PhuTv245d7tV9IXLR/0HBbY/v7lNxP/C998TzHf7ZSO5RdF9V1R7f3xP/vckXgzQTzIlIFg8eu9lPLyWytu0XedvxJmuytiNgp0Rfk7UdATsl+pqs7QjYKWXh68kHaS2dc3MuuliBU6HykDi5NpTnNwb+FdfHaBoP0nSfyh1SpX/geyf/oiJ/U/WPd0Bc26o1ov6EKI9T8GDPs25px1oRHBcFudPx8N2/q2xLMTz6DgSnxUFastMMODcSnIyN3f9TMVaClo53QuSgKGi+o+qi/9bjDwq0EAcnT0T7Fi6M798ao04cWH0EwIdLIdZwIIPjqnb8xMLFXT8qcqfv7b5lRJBW3C2kcP9RwwAovphAFd+vG2IUawvcp8O+e/4jvjssFyy4xns8Iw5vRqS3RZu6/y0OqXKbt1zlVV/0/d1X1waICZ89BWnASVFf9z+VWZZ2sSm+GPXf85WqmsXwBcA+I4I0h2uDCDckwVjljsPdu+LWVekkYU7nkc7ru7yLvh0HWlVB2nPNc+LdVhPiVwrSICfWeiX2VLJDC/qBob6ejZV+y7V1dKjqreLwkXBjz4+r/NXWcbIoroDqh5LAqrx7c5L+T34e9M/r+r+t41RRrE12k0X4bZB3X1SRDYnf4jUubV/jxC1U1dkK/VXJS8WdZkcXf4YHyz9zFS9xyC1rP957uSHno5Nrd6pl+auRQVqWdKtrZ/HgsZv99FIia9t+kbcdb7ImazsCdkr0NVnbEbBToq/J2o6AnVIWvp58kLborfsGs5rfC8g7VfzPk7d2TuBoZ903fpbCE6+XJYFPxVccYqnKBckxwvzgE8GuuTcKsDVccuClVXeyxZ9ZkhzBuwOCv4t6u+/ItXZcrpBDouad5+GBB17cYwvjo4HP+fMFeE/F7i8p1lku6r8ACXZV1vHQJQK91jn39vjoZcP3y9Ue7YxDIvX/CMiXHaS3eq6+SSFnA/pUtNOdj193DVZ9vxyc6bYkIFu8cmGQz90SwK8NFcc7cQsSXg9v3T9o8t8QpzfUBD+7y40RpHmRm72496G365HSB+IwCYqvOOh7a4OmUngjIu+oCtI82iBuF1TnRZI/q/LYblzPK75Qq1Ovd1WsdzYfNmF+5R1p7tAar5R6X99DyY5H3DEi4GztWBLvtKvcqVj3KG9pUeP2v/4u7Ou+ckQQWvSQeHwy/jmKgzMRWZwEZNtcLg7WBO429TobTt+bBNrFF4gA+P+ivu6vxlNqalm5NHTBN53TNYlPiseHIbpfODjnwmQnqdEXgzQj0NyRZgearE1Zx2JZ/J8q80VME0GytmsUWZO1HQE7JfqarO0I2CnR19Ob9eSDtHj9teFPykGaU39O6bhZCXdVkKayJVB3m4r+NAnyar8qQ6Ad7jvBXB/vlgtG7JYbpZcjjnTG417TOatY56/GskByD1Z/z4aJBmnFe99+BGDeGDq772yrGTR8ZFNOj5ryH80N7mpV4LxoVvMZyX+LXBUVotPyTbLQq7s6KkQfLt+PNRbDird2xkc74zvSyveiFT8XtHa8XyEX1/59Zf+gOL1mR9o6AFsg+FDU2x0fYS0frd1TvcrpVrLODzS/wXs/YX51+7a79/U9VPSbim4o+7H2SOfwceKRPzuVCykGaZP2fymQE/1svCOzeGTzs1GU+xDyu2YFGlwXhbmPJf/tg1sC6MeGovwLQRDG/31hOQhddEJzbtZAfCwVSXC2z8CrAo/bxellowawGf1+ZJCWEdg6ZfmQJ2s7ArZK9LYdb7ImazsCdkr0NVnbEbBToq/J2o6AnVIWvs4mSBsraCju1oHIN5L7yupdrl9i2miQsD3/mzjUEiCstzMmvkjfQ76tgitjTdfafrGIe2McLuGB/3xhzBbWOdJZGp/UAZbUHkmtV2+iQRqWdi5y4u90kIuT45nj/VrW8drA65cC4PxQ5V2ADiRH9+Ijo/EuNNXPeCetTuWwurv5Snpj7kgbGaQNB4DRnc7jfSNeXlA8SqrQN1bvSBt+GQNEToboGWFvzz0l+XI90ZNKd3uNhqKK9fbmQybDb7S+jemh0iX9Kl+P+rtvje9OC2qPdJYmn6b/RXaF0daLat/kWvI/BB8Ne7u7S/eaCeTm+GUUAlmefG6//YLkvjZBj6hsUfjTa70dB7PqZF0ckAY+iF+WcZrlSwZK2BikjfcXwcTHZ/Hgmfhs9u5PkrVtf8nbjjdZk7UdATsl+pqs7QjYKdHXZG1HwE4pC19nE6QV710SkXfW3tk0fH8U7ixf/J9GkLBxw6PDb9jUq0XwvysDmOSNl1v9RSK4qnRHWnyvk3p8VVQ+HPZ3311uYXHHjQIHRYO7zsSrZ79Y50hneXhcB15uFrhTkhcFlL6Gj4J+In4LaDTkLorfjjjhIC3eyRTt+oKIPhcOzllbeXyuaVlna+T1KqhfH/X3fLuuFUt8If2ivr340oYN5XvRxL8kKofA4/u1x2er6o0zSMOyPz4w0NyXoXhyxKX7rR1LHOSbAn1mxB1pg7sudLObz4bKyckbW3vvuT+ZR/k+OLnHL3DXJC8uKH4N34Gnn3M+eHdhU9dDVawH5rnJ8Butb8MekjsEOD3s6453vJW+JFi66qMiuqb8hst6RzrTDNJi/7d2fESA80fc2dbZmcs9G12pwFui3XebSXynoBPMgmCOAj9LQu3kKGvHWQ44EooBr/rciLv3Ku7lE7hlEL23dPTT7lchwCDNjnYWDx672U8vJbK27Rd52/Ema7K2I2CnRF+TtR0BOyX6mqztCNgpZeHrzIK0irdo/ipQXDOUx9PBkDsGovHbPI+E4OzUdqTFb54cvsD+JoG8SQXXRpr7PjSalxN/liqOUJHXSPFoW7ILbnv+OhVpF8WlUZP/CaKgORdFZ1Tuhhp+IyXWQ3BFVGj693Kr50iYvLlx0QlNueaBK7zICZV1nPr4cvePQ/W85O2eu9/+eMiI46SjHIutvDMuPoqnGsTz+H7o5e8QBc/n8oWlqlgLYCB5+2PpqGAdP8Yho6hcqqqPRAX30TjYi4flWlf9KYCbNL5jLT7mV3yzZ11LFwM9OMwVxZfEyY7Ci7MfzDXvfFO9o51xjWDpqndC9BsAvhtAr088UMBbALkgvp4GwH5139oZh1/xmy0FywNxHx3a2NU3XK/9AxC5UQWf8+LWI4h2BQVpF8inS2+ljAO22vBrMvxGDUCL9+Y5lQ9V+Q36QRU9C4I1UW/3N7FixazYaxAcHqk7L+5dma97ekdpF9hYdwTu8Whn7P/dR0ffDOiVUR7/3VTAwgj4SwD/qzZgTo7kOneLqO5I3spZfHtrvHstfqsnRH0Af0ad3X/FF33o9fGbWuu8sKPaPq0dfxQovq6iP4zfYOs2bzlToB9MQr0Ag5XfG3G34Ri/WxmkTe8Hj93sp5dSFg/56UXAdrbkbcebrMnajoCdEn1N1nYE7JToa7K2I2CnlIWvswvSAORbOo/yzl8G4D3DmOS7Egch6j8BwW2pBmlx+aUrDshJ7nyFxOHBAQC2icoXw7x8LQj935c147ErVsx2O/LxP+rXAHJYMj1FjwguCvu6411QOrzLDbfXafHuO8lGqwNcEfZ3/1fpnq8J70grio9kiW0C/ftQw+vRf/+2sWwYXxLvXXAXVL4dthx4ZTmwKL6EQYCfNXJZfHK8MvKfguB4AD+MQ7BcMHTkaEFa3PDc0o4/UeAKCNorGSv0cEBOqxuk3X//S0iO1A7dBCeHVoRpI+tBf6Nw1/rBfb5W2q1Xj/VE+Y3at3gxi05oDmYNnKrA/yNAW3l9zq0Le7vinY6+/LZT4B21PUruz9s3/Hl8nHLSQVpcfPHKeS6XO1vE/1XZ08A/O6efKmzsebDqJQTFnWVQ92QUNP91+Q21y9+2XzBU+ApUg9GObI7qp3omPKrzNUHobxeVu8MFss49689xwFnJbr2m/ED5e5W+bOB3KoO0BiClNCSLB09KU9vrypC1bUvJ2443WZO1HQE7JfqarO0I2CnR12RtR8BOKQtfjytIm/BSV6yYjReaA2zq2jnhGuP5YEtLE4ID5mB+bkflEcBRSji0HbsfolxhkvNLq87YK41Z7gxmNbi28VDLcqxg+dv2xUthNEnGu+fY0jkXQZhH773xHXe+4clnwy/99TW8oLoDh704NxpEHEqm/JVvaX+LOnereP/BEfff1dPq7MyhqyvuUfw/wfLlOTzwQCEZWv29hmfKIK1hVJMemMWDZ9KT2ksLkLVtY8nbjjdZk7UdATsl+pqs7QjYKdHXZG1HwE4pC1/bBGl2jKhEAiSQJYH4RRGbtlyuwB9V7WTLUrNObQZpdsCzePDYzX56KZG1bb/I2443WZO1HQE7JfqarO0I2CnR12RtR8BOKQtfM0iz6x+VSGD6E4jfAqv4JhTXRX3d//RyLYhBmh35LB48drOfXkpkbdsv8rbjTdZkbUfATom+Jms7AnZK9DVZ2xGwU8rC1wzS7PpHJRKY9gTit4MCelpU8Kfi0Q1PvVwLYpBmRz6LB4/d7KeXElnb9ou87XiTNVnbEbBToq/J2o6AnRJ9TdZ2BOyUsvA1gzS7/lGJBKY3gdWrg3z/1uSlCoWlC3rH85bNtBfOIC1toqPXy+LBYzf76aVE1rb9Im873mRN1nYE7JToa7K2I2CnRF+TtR0BO6UsfM0gza5/VCIBEkiJAIO0lEA2UCaLB08DsjNyCFnbtp287XiTNVnbEbBToq/J2o6AnRJ9TdZ2BOyUsvA1gzS7/lGJBEggJQIzOEibjStlMCWMDZXJ4sHTkPAMHETWtk0nbzveZE3WdgTslOhrsrYjYKdEX5O1HQE7pSx8zSDNrn9UIgESSInADA3SurFWVqWEsOEyWTx4GhafYQPJ2rbh5G3Hm6zJ2o6AnRJ9TdZ2BOyU6GuytiNgp5SFrxmk2fWPSiRAAikRiIO0sx5a/o+/3tn0u5RKTu0yim1wuAWXyFbriWbx4LFew3TRI2vbTpG3HW+yJms7AnZK9DVZ2xGwU6KvydqOgJ1SFr5mkGbXPyqRAAmkRCAO0ubvN7/9TUctvjelkiwzCoEsHjyEXZ8AWds6g7zteJM1WdsRsFOir8najoCdEn1N1nYE7JSy8DWDNLv+UYkESCAlAgzSUgLZQJksHjwNyM7IIWRt23bytuNN1mRtR8BOib4mazsCdkr0NVnbEbBTysLXDNLs+kclEiCBlAgwSEsJZANlsnjwNCA7I4eQtW3byduON1mTtR0BOyX6mqztCNgp0ddkbUfATikLXzNIs+sflUiABFIiwCAtJZANlMniwdOA7IwcQta2bSdvO95kTdZ2BOyU6GuytiNgp0Rfk7UdATulLHzNIM2uf1QiARJIiQCDtJRANlAmiwdPA7IzcghZ27advO14kzVZ2xGwU6KvydqOgJ0SfU3WdgTslLLwNYM0u/5RiQRIICUCDNJSAtlAmSwePA3IzsghZG3bdvK2403WZG1HwE6JviZrOwJ2SvQ1WdsRsFPKwtcM0uz6RyUSIIGUCDBISwlkA2WyePA0IDsjh5C1bdvJ2443WZO1HQE7JfqarO0I2CnR12RtR8BOKQtfM0iz6x+VSIAEUiLAIC0lkA2UyeLB04DsjBxC1rZtJ2873mRN1nYE7JToa7K2I2CnRF+TtR0BO6UsfM0gza5/VCIBEkiJAIO0lEA2UCaLB08DsjNyCFnbtp287XiTNVnbEbBToq/J2o6AnRJ9TdZ2BOyUsvA1gzS7/lGJBEggJQIM0lIC2UCZLB48DcjOyCFkbdt28rbjTdZkbUfATom+Jms7AnZK9DVZ2xGwU8rC1wzS7PpHJRIggZQIMEhLCWQDZbJ48DQgOyOHkLVt28nbjjdZk7UdATsl+pqs7QjYKdHXZG1HwE4pC18zSLPrH5VIgARSIsAgLSWQDZTJ4sHTgOyMHELWtm0nbzveZE3WdgTslOhrsrYjYKdEX5O1HQE7pSx8zSDNrn9UIgESSIkAg7SUQDZQJosHTwOyM3IIWdu2nbzteJM1WdsRsFOir8najoCdEn1N1nYE7JSy8DWDNLv+UYkESCAlAgzSUgLZQJksHjwNyM7IIWRt23bytuNN1mRtR8BOib4mazsCdkr0NVnbEbBTysLXDNLs+kclEiCBlAgwSEsJZANlsnjwNCA7I4eQtW3byduON1mTtR0BOyX6mqztCNgp0ddkbUfATikLXzNIs+sflUiABFIiwCAtJZANlMniwdOA7IwcQta2bSdvO95kTdZ2BOyU6GuytiNgp0Rfk7UdATulLHzNIM2uf1QiARJIiUAcpF2y6ajrH3h+9uMplUyjzCCG8D1cIVvSKDZVamTx4Jkqa5tq8yBr246Qtx1vsiZrOwJ2SvQ1WdsRsFOir8najoCdUha+ZpBm1z8qkQAJpEQgDtJOvO+Y50Mv+6dUMq0yv8IReD3eJ1FaBV/uOlk8eF7uNU1VfbK27Qx52/Ema7K2I2CnRF+TtR0BOyX6mqztCNgpZeFrBml2/aMSCZBASgSmcJAGKNrxSbk3paW+7GWyePC87IuaohMga9vGkLcdb7ImazsCdkr0NVnbEbBToq/J2o6AnVIWvmaQZtc/KpEACaREYIoHaavwSelOaakve5ksHjwv+6Km6ATI2rYx5G3Hm6zJ2o6AnRJ9TdZ2BOyU6GuytiNgp5SFrxmk2fWPSiRAAikRYJCWEsgGymTx4GlAdkYOIWvbtpO3HW+yJms7AnZK9DVZ2xGwU6KvydqOgJ1SFr5++YO0ls6DnUQf8F6+h83dv7TDufcpNbV1tEWKmwD/N1Hfvd/d+1ZYZ0UtLU2BLDgJ4rdHfT3fm9SaF71132BW87UC3RYOzl2Hx36wa1L1JvDhGdnDCXBikDYBaBP8SBYPnglOZa//GFnbtpi87XiTNVnbEbBToq/J2o6AnRJ9TdZ2BOyUsvB1dkFa27GHB+o+A+AV9RHJbyOJLoTogc7nvuXUnxP292yww7n3KeWWtR+vXv4ZwJqor/urU2WF+WWdx0Q+Osr74HZs6tqZ6rxWrJgd7MjfoKK/8709V02q9pL2hUGAW6HuySho/mts/NHApOpN4MOZ9XBJxxHO6YlegzuxqeuZCUxtSn2EQZpdO7J48NjNfnopkbVtv8jbjjdZk7UdATsl+pqs7QjYKdHXZG1HwE4pC19nF6QtXjkvF+TfAIcc4JsUcjbEbxUN7oiRicNg4cXZD2Kf7a9hkJaaiQSLV87FoxviAMinVnWShYK2jlOhOD0K86fikR8/N8ly1R9PM0iLK69YMRsvvBBh06ahVOfZeLFMephb2r7Si/uid+H7sXHDo41PZ2qOZJBm15csHjx2s59eSmRt2y/ytuNN1mRtR8BOib4mazsCdkr0NVnbEbBTysLX2QVplVzGCjuWrVxcFaQtOqE5v89LRxe8fwF93Zur8BbDuTDEI/hF17Oo/PP8XQP57U2tKjJHNHy+sCDXj66uMPn8sj8+MIf8YngJQvjH0df9JOJ361V/CVo7Xp2De1381+VxS447NJ/3C5PQr/KoX0tLUx4HtqjDK6BRIXS6Cb33Pp+UXL06yPdvbUu+V/MVRu5/sPnu35T/eqw68aBG11g7NuZT+ur8/9k7G+i6qjLv/599zk3SL2pbWqioMFoo+RSsH2RK0kzrqAzqUrEjn84gAoOIrIr0RSofbUURBjqIDCIgSltkBkZf50WdcZRJEyri2ME2H7WAOMo3LXX6EUhyz9nPu/bJvbf33twkN805D0nzZC3WapN99n/v3/O/2fS/9j67xcfu9Nt8m5oPw2EQ0JPobn2pBIOBJ2obZ/smVRf0me6Ic/bruJbD/QrUBf3oHPR9H8cHYXordmzeVzDluuZqH/gEEz4AS9cR0b4cg7rm6pQ1lel56MQuOz9lzZx07dwOPPBAGPXR2DjlQE25J31Yfyd2vsFG/kibFyKOpb1FFQ0ttZbt7KA/fAo7Nj8f9TcSh0zd0sb2FXmPUNNyhO/zsZGHTPoFzE79Luev4iIvWpRK9U4/IU28v6Cfobyd/b6bk+3b7QLonMerlx7te/bPiiXI4n/TleFzfkDVQeD/ocBTeR4kE9r+NO0zKfqAAa9gwmpi81xg0zsrjPHYeFMHeds972pdaWsCm+5E16O7C/QznNz3CurlvpE/l3yfF09gjH/XIG2MAEfxeBILzyjkJ1VTZS1bbuUtx1tZK2s5AnJK6mtlLUdATkl9razlCMgpJeHr8RekHb9sjuenNzLx5kFH9YpDt8zfQXw7Mc5hwlRXDmKcCPD60IRf8EJvKYhuBvA0wG8CaDaD19rDvXUHgrb3TfO59wpmXArwbhC9CEYNM24g0EsgPi1/N5U7qmit/ToAF7ptJdAbGTyXQV+yh9Od6OtLueOGAC4cZA/C2WFH20b3/RH7cUHgcHNkfiCkikvQ+XMXiiHbtuCYbHXzsZ7n5s9LwPgNG0wnxgIi3BJQ1fUljy9mjzgSfSc7Vtd9ZmfZBib8ne1ouyM7N1PffCEx3h+SPS8XJmZ+aOqbriKmNQUcMgyin1nzVoL9IxOtAHBfOCO9Ao8++loem3eB8BiYjwToWWJeG7UlrI/GNjhII6+++QwwvsmE6+wcc1NU53I4lArlGg54gwlPkcV+EE4AaFMY8udLvtdv+XLP7375Giael51Pfn0IdluYthdnQ8eKuqaGAOZez9oL0r7dkx8sZ5mX+DVzR1jJq70+uo2YOoOaeatzAaRrvHDxG72U2QjQrSBMAWNDfh9MfDUxdRHwZWPD5f3dm7vyfz5cTbPMXfuC+blvZD6/ufok9PtRg7SEwJboNomFR270E0tJWcvWS3nL8VbWylqOgJyS+lpZyxGQU1JfK2s5AnJKSfh63ARpBN7KRFtt2v/uaIM0Iu41li5Jd236dRRQ1S55pzV8KxhuJ9JLoTWro/dCLTil0qvqORvAV8jwmcG29p+73WNm+4ufJ+BisLkknEs/iYKXE5vm+mlaaQnLiPFyLkhzgYyP9cT4t8BU3RgFUS0tvrfTngnCjSC+IOxo/2GBLVpafPOKvYyAj4YBzonCl1L9AMarazqFQOuY+eqwq/3+bDhWPMeKuqb6kOhbxHgk6J22KtotVxw0ntg010vTHSDeFfpYhcfbd7qcMcuHmf/FVh95c0EA4wbugqDtL68FoSoId14RHXNccEqlX9VzAwPLAfxrLkCpqanwvbnXW8u7bVfbdaV2uQ11tDMvZPt26N6nV+XvxJaf7UV18wLHGOBtYYBrsL39BQDGr1uyjGGvBGghCJeXCtL8+qYlzPgug+6xM9I3uFDO1bIEB+PXtyxlDu9i0Drb2fZ1NDZWFbxvLesNotPy/MVRfwGuA9PhYYovzHAtKLlft+QvGXxtGPpnZneLeXXNHwNwOwPPWBOelT1i6dU0fxgeXxT2eeegKj1nuKPObn5gujPrD6+u+TwQzg8JZ2Bb2++zg8hoXZbVL3m0MxOYMpmf2I5NLvgd2KVZf/Isj83dzNxuu9rd9wu/MoGjBmlD/PJnLMGXqE1uaUhWKYmFJ9kRT9zelbVs7ZS3HG9lrazlCMgpqa+VtRwBOSX1tbKWIyCnlISvX98grWHxQs/61wO8jMC3BtbeAVvVM9ogze1Iy98hFb2CrX7JCmL+grH8kXR3+69yZcqEBARsCzrbVqNh8XEuuCDGbWHXprsKgqBMWwBTM0HablPbvIoI7xi0+yoK6fYvBygdVvZ8H1u2pLOaxeFHNL6h+snuZjKoDitSn0b6tSPd+ErMEQO7hvj0MG3Pio4vFgVpUYAFXFIcsrhxRQEM8Kn8oCffygNBkL0y13f10qM9P/1NMD0I4Kww9M+NAqJo55O3gZivGuqyiGGDNNCpRePLslkaev452Prwc/njygRE/4Lszr78XWRMD3qEe4jxy8BUrcruthuGA3k1zR8C0RGhV3kfpu2zBUFahieB14Sdbd/PH0dFzeJaa7wH2OKKsLvtXwf9GsjsCCOYrwSdm/4DucARL5LBuxDy+ui5TGhpmV+NgsiMH0tevlG37AiP024n4DPhYemVUUjY0PxnHuN7YNyZu2Ci4X3TvLDvGwQ8k92pNsQ70jKfE3tKGOKTmcAS7sIDa2mdb8MzineqRfPUIG343/oapMmtioeYUhKL/CGGKNbpKO9YcQ7bmbJW1nIE5JTU18pajoCckvpaWcsRkFNKwtevb5BW11xtmD9giC4C87lREHMQRztLhQ6Z8OYzg4KiohDA3596Fxh3GfDH+zvbtxWX09Q2rSCi90dB2rT/fc3rm34LgZ+LQrjB71kb7IZS4ceiRVNdPwAbglk/+CHbYoEPWjanw0t7Q+1QGhSOFAZpv/Drmq9h0CJi+w2Q15evY8HVBP6aMeZ96W2tvxw0BhececFGYv4/ri6ZYO2c0HhXeszriPEtFxC5MTDR1WHIf5sNYor7Gn5HmnlLWLn/UmzZ8mr0XIYNATuD6nlXDdotNzCu+0D4x/wdaWCqBHgWCM+Fpmpl3pFVynA4qkCn1Oe26GinX9/czIx7ALqWQM/kP8LMM2B4FTP/0Ha2u9tpC7+Kd+otXDzfS/l3eLCrAsYyQ2ZuNL+tO2d5FfY7ZHhdtEOyeFdhttdSuxrdz7LBK/Dm7E2jLuQLjPddsy978AAAIABJREFUz/JnsiHyUJcNZNp+zxhekd2h6Y6lgnhm0DttZcF7AbNj0SBt+N/6GqTJrYqHmFISi/whhijW6SjvWHEO25myVtZyBOSU1NfKWo6AnJL6WlnLEZBTSsLXr2+Q5tgVBwfxBmmDb4osCgG8fakPM+iLQ91mWBACpfqsx2Y9Ez826P1tpXwwVPgxsNPNBWinDmUfBm2NxuTONFr/n0qFhcMGaT3eFm+6vQnAZ4azKDGfXHInWS4Iss/YrvZ/cDvoAO7J/tkQTXVBkOl+8XO5UCh7SUCR4AhHO48qeM9Whs2QjIvfwXWgnhcSsJ0szkp3tz2eG8IxLVUZDt6g93kVgykK0ry6Zsf//uH4uXeNDeWFgSObdI7bWej39tUxcGlYVXl+9GeitWE6PDtVQfMtm+vCdPipUrsKs9oldjXmhpWqaXo3G3MvWfvJdHf7f0W7MS3qs8GaazjkrZ2ZI7uuTRScTe15o2exgQxfHQVrpb40SNMgTW7dm1RKSSzykwrgKCervEcJbAzNlfUY4I3yUWU9SmBjaK6sxwBvlI8q61ECG0NzZT0GeKN8VFmPEtgYmifBevwFacMFKfUtxxu2/2yYL4rCn6F27xx4Mf6IQVqqp/Lt1ob3G4u/LjgC6gqVOXbH4HdEO9J6wx4XyhBRX+7dYcMUdMjwIxPuEGhPyV1X+X0OM8cRdqRtNnVNXySgOv/F9qPx38AxSv5IaOgaL8Q6Y+zadMcjWzK70L4YGlziWV7tdtVFxxeH+BpVkJZjg6DUjij3Yn4LetDdPpm/I42Ye0DkMeGkkHFu/m2ZEQcy74iOym752Z4hGRQFae7CA7b22wZ8eqndiiOydMcuLX/LAy4LmD6cCSLXuRsxo11ozF+1huoM09E5H5Sqd6ldjfnii9470+tP38WWt9owdbvnp+8EsCH/OOqQQZr7rNQ0f5gNrXHBrWe9WgBnl7o4Iic5XDgZvY8O96HooooRWY2ygV42MEpgY2iexMIzhuEc0o8qa9nyKm853spaWcsRkFNSXytrOQJySuprZS1HQE4pCV+PvyAtsxOKmeeEvX2X4KnH9mYRZ28wzO2iiiFIQw/N8Ni/E4xni44EAu7oKeh7BH4xe9mAe7cYgy6x4DPyw5rsC9qJ+MkgfOUqmPmzBr3PKs8rmXeUnRv65mz8pvV/cj9a8J7D/ClV14LRG8zoX4se85aD2pHmjmM2NC2DpdsJ5sx0Z2t0EUP0NbBT7gvu9s6w31yBJ1p3lbRx9A477+sAbQDzaWHafDpqO/BetG8DtBHEHw8D/3PZF+qX6mdUQVouBOXriPA3QUf7poJx77RXEMFdhDBw+2l++EVTbvZs7w0AFoQhPpu9UdNxYIu7ielTQVfbwwdY5y5QOCLs7bsAc0264B1p2Zfxgx6KLiPIO8rr1zYvZcOXE8yaoGPToyX5ZccG6iK2TQTcEgXA2feikX2NmI6CxY9z71kr9vRQuxqLBAf8xKeDaQMIZxYftR0uSEN2nowfE0wDiB/JvW9tiN9vmSPPHyp+j13mOOz9ucsgEvr9qEFaQmBLdJvEwiM3+omlpKxl66W85Xgra2UtR0BOSX2trOUIyCmpr5W1HAE5pSR8Pf6CtMwxNCZsJDLfDyz9I8jb5yF9KoFWMviNxHxKXDvS3AvbvdolHwLxdwA85IFv6k/hBS+NdwN0ubv1E8DM3K2d2RsggWlEuC5Ip7rghbM82Mth8PZoN1T1EU+4m0BBdIYHe346XXkgKJv16qvRS+IHdt7dCmBufj++4c8w248R46yR5jjSjrTops3Knmst0SnEuCqssL9E6FUatmcR4/NgvjS6GXSor1xIhXfD4vu5WzlzQRB/wIBaR9qdlw2ymOlGQ6YrCM3vXfCWubWz8GinG0uGDYHeyYSvhez/GBzO8MleyIxjmegYIr6x1K2dOLB7C6HvXxxdVuDmsTd1AxM15XPww/B8VyMQnx8FdkU70txQMt64gwm3WDIb4YV9Xr85iQlribk999L/IRi6EJGYrmLm3+aCSOfxuiV/CeBWBj+fu7jB9VEUpA3s/sNGEK4N0xX/LyczjYLohtNsuHfg0oH3MNFlBbdwAshejmCJv2fYaw9gX8oLgrOXc9wEwmOlLqcYNL3MrbMAP+0xro8+M/3mJBBfBeB4EC6K6lPX/GaPcQ8T/7u7IdZsf/kCAn8yutzAQ2/+zwa9D2+Y360apE3shUdu9BNLKYlFfmIRkB2t8pbjrayVtRwBOSX1tbKWIyCnpL5W1nIE5JSS8PW4DNLcrZZ+bfNfMHAtCE0ZxPcSaIMFbsy9LyyOHWku1Cqlx2gnwhUMfitAZ+eCNDeY2sbZPvmXMejvAMzOjO8HIZkr0dH627xbDS8cZI/sTqph+jHWrEl3t/4menYMRzuj5xsbp5h9KRderADo6Oh7bm7AtUFX23+OdGFCZufcOjL80fx3ZkXv/zL4IYDTim+0HDTnhvdNM7b3CwQ+NxpDhsGQQVppNruJ6bYgRd/2AvtNENaXDNIyzDzr3Q3GrvwwrSQHwhVBZ5vbUcalgrTSXuQ/MGidnZH+VhSKDvOVDbDcbafZGzSj5plLEwj4dcER1lI3rzI2lJC4o+Cdb5lLB9wOQWPD5YNu2xzY2XaeYVrB4IXF73YbcpzDzC1V03KCNfZqAB8daEYPEdEtzPYLufqc0HKMF9gNxPRwMJfWmF32YgNcGI2xItWT+1nNvNUapMktJqNRSmLhGY3+ZGqrrGWrrbzleCtrZS1HQE5Jfa2s5QjIKamvlbUcATmlJHwtE6SNhVFNy3TM7AtHCizGIpH3LGHRew/Da0GI7tb9I/bZ0uLjlWAGpoe9YxpfXP0MP2CD+pNnIvTTZc1txMkLNaipqYA3exrm+PvQ2hrEoHrwHJwXvSCFjkfce9ZsDGOJr4viSwOe+knBLa0jCRVdWPCrkdoX/LyxcQr2VHpD+sr5u7XV8XL/ERYt8rFlSzrqo/BnZcvqjrSyUY25YRILz5gHdYh2oKxlC6u85Xgra2UtR0BOSX2trOUIyCmpr5W1HAE5pSR8Pf6DNDm+qqQEJiwBt6MsMN73jOEVQ962OdTsMrvZGHhz/k2f4xmGBmly1Uli4ZEb/cRSUtay9VLecryVtbKWIyCnpL5W1nIE5JTU18pajoCcUhK+1iBNrn6qpASSIpB9x9nJw962OZT6gfer3TDiMd2kZjDKfjVIGyWwMTRPYuEZw3AO6UeVtWx5lbccb2WtrOUIyCmpr5W1HAE5JfW1spYjIKeUhK81SJOrnyopgWQIZG/dJHrQdrTdMVqRzI2fZ4dpexZ2bH5+tM+/Hu01SJOjnsTCIzf6iaWkrGXrpbzleCtrZS1HQE5Jfa2s5QjIKamvlbUcATmlJHytQZpc/VRJCSRD4LiWw/0K1AX96MQTrbtGJbJ8uZfq2lnvnknXzu0YzQv/R6UTc2MN0mIGOkx3SSw8cqOfWErKWrZeyluOt7JW1nIE5JTU18pajoCckvpaWcsRkFNKwtcapMnVT5WUgBKIiYAGaTGBLKObJBaeMmQnZRNlLVt25S3HW1krazkCckrqa2UtR0BOSX2trOUIyCkl4WsN0uTqp0pKQAnERGBcB2nAIqyi/45pqq97N0ksPK/7pMbpAJS1bGGUtxxvZa2s5QjIKamvlbUcATkl9bWyliMgp5SErzVIk6ufKikBJRATgXEbpBHW40r6ZEzTHBfdJLHwjIuJjcNBKGvZoihvOd7KWlnLEZBTUl8razkCckrqa2UtR0BOKQlfa5AmVz9VUgJKICYCLkh7Mv2WD332V0c9FlOXcXRjcSW9EkdH46mPJBae8TS/8TQWZS1bDeUtx1tZK2s5AnJK6mtlLUdATkl9razlCMgpJeFrDdLk6qdKSkAJxETABWlzZs5peucJCx+JqUvtZggCSSw8Crs0AWUt6wzlLcdbWStrOQJySuprZS1HQE5Jfa2s5QjIKSXhaw3S5OqnSkpACcREQIO0mECW0U0SC08ZspOyibKWLbvyluOtrJW1HAE5JfW1spYjIKekvlbWcgTklJLwtQZpcvVTJSWgBGIioEFaTCDL6CaJhacM2UnZRFnLll15y/FW1spajoCckvpaWcsRkFNSXytrOQJySkn4WoM0ufqpkhJQAjER0CAtJpBldJPEwlOG7KRsoqxly6685Xgra2UtR0BOSX2trOUIyCmpr5W1HAE5pSR8rUGaXP1USQkogZgIaJAWE8gyukli4SlDdlI2UdayZVfecryVtbKWIyCnpL5W1nIE5JTU18pajoCcUhK+1iBNrn6qpASUQEwENEiLCWQZ3SSx8JQhOymbKGvZsitvOd7KWlnLEZBTUl8razkCckrqa2UtR0BOKQlfa5AmVz9VUgJKICYCGqTFBLKMbpJYeMqQnZRNlLVs2ZW3HG9lrazlCMgpqa+VtRwBOSX1tbKWIyCnlISvNUiTq58qKQElEBMBDdJiAllGN0ksPGXITsomylq27MpbjreyVtZyBOSU1NfKWo6AnJL6WlnLEZBTSsLXGqTJ1U+VlIASiImABmkxgSyjmyQWnjJkJ2UTZS1bduUtx1tZK2s5AnJK6mtlLUdATkl9razlCMgpJeFrDdLk6qdKSkAJxERAg7SYQJbRTRILTxmyk7KJspYtu/KW462slbUcATkl9bWyliMgp6S+VtZyBOSUkvC1Bmly9VMlJaAEYiKgQVpMIMvoJomFpwzZSdlEWcuWXXnL8VbWylqOgJyS+lpZyxGQU1JfK2s5AnJKSfhagzS5+qmSElACMRHQIC0mkGV0k8TCU4bspGyirGXLrrzleCtrZS1HQE5Jfa2s5QjIKamvlbUcATmlJHytQZpc/VRJCSiBmAhokBYTyDK6SWLhKUN2UjZR1rJlV95yvJW1spYjIKekvlbWcgTklNTXylqOgJxSEr7WIE2ufqqkBJRATAQ0SIsJZBndJLHwlCE7KZsoa9myK2853spaWcsRkFNSXytrOQJySuprZS1HQE4pCV9rkCZXP1VSAkogJgIapMUEsoxuklh4ypCdlE2UtWzZlbccb2WtrOUIyCmpr5W1HAE5JfW1spYjIKeUhK81SJOrnyopASUQEwEN0mICWUY3SSw8ZchOyibKWrbsyluOt7JW1nIE5JTU18pajoCckvpaWcsRkFNKwtcapMnVT5WUgBKIiYAL0k79xUl/Cizti6nL4brZD8I3cCXdLqA17iSSWHjG3STHyYCUtWwhlLccb2WtrOUIyCmpr5W1HAE5JfW1spYjIKeUhK81SJOrnyopASUQE4G8IG1WTF2O3I2HN+AK2jNyw0OrRRILz6FFKL7ZKOv4WJbTk/Iuh1I8bZR1PBzL6UVZl0MpnjbKOh6O5fSirMuhFE8bZR0Px3J6UdblUIqnTRKsNUiLpzbaixJQAoIEXpcgzeBt+CI9LTjNcSGVxMIzLiY2DgehrGWLorzleCtrZS1HQE5Jfa2s5QjIKamvlbUcATmlJHytQZpc/VRJCSiBmAhokBYTyDK6SWLhKUN2UjZR1rJlV95yvJW1spYjIKekvlbWcgTklNTXylqOgJxSEr6OJ0iraTnSUHi6tfQjbG97Ug7JoadUUd9cHzJuBezfh52PPHTozbDEjGpqKjyaexrI7g072380pjkveM9hXlXl1wi8O+idvgZP/aRvTP2Nl4cbG6f4+1NfccMJpqevxKOPvjZehvZ6jEODNDnqSSw8cqOfWErKWrZeyluOt7JW1nIE5JTU18pajoCckvpaWcsRkFNKwtfDB2n1J7/VY/NVAG8oPU36Y0jhShDPM9b/J8P24qCrfbMckkNPyW9oWsaWfgBgRdjZdve4mWF187HG8KmWvfvR3fpirONqbJzi7UutY+LnbEf72jH1Xd003/NwL9g8G3qVn8W2n/aMqb/x8vBAQPgtN5ywt+8CPPXY3vEytNdjHBqkyVFPYuGRG/3EUlLWsvVS3nK8lbWyliMgp6S+VtZyBOSU1NfKWo6AnFISvh4+SFu4eIbvpd4OAx+wFQy6CGR3Env3uWmTQW/61SmPY+reYzRIi80IhIWLp2PHZhcA2dh6HWNHfm3TYkvmNmuCT2Db5h1j7K7w8TiDNNdzY+MU7NkToru7P9Zxvt6dHarzOgiuGqQdBLSDfCSJhecgh3LIP6asZUusvOV4K2tlLUdATkl9razlCMgpqa+VtRwBOaUkfF3+0c7hwo6GxQsLgrQFp1Smpr52YtraPehs216AKBPOBQF+iydadyH/73P6elJ7K+qYaBpx8Kf0XL8Lra1B9HzDn8/zkVoIS14A+zt0tj0LgIvwE+qa3+TDvM19P9eueulbUik7Pwr98o/61dRUpDCvhg3eAA7TgeFudDzyp6jP5cu9VNfO+uhnRV9BaH6P7Q//Ifft4frJ6yttbB8623agYfGxvk3NjzT7+jsKdhcV88mKtLT42J1+W/Sc4TAI6El0t75UgsHAE7WNs32Tqgv6THfEOft1XMvhfgXqgn50Dvq+j+ODML0VOzbvK5hy9dKjjRf+lQGvYMJqYvNcAPtSVNu65uqUNZXpeejELjs/Zc2cdO3cDjzwQBj10dg45UBNuSd9WH8ndr7BRv5ImxcijqW9RRUNLbWW7eygP3wKOzY/H/U3EodM3TKs871HqGk5wvf52MhDJv0CZqd+l/NXqc9xcV/1J8/yLdWAvFT0/LbN7hjzgbDTsc0yDANKVaSq06/6O1JTccyQPkrZ0LdYMKgebjzZzxEFu3Hc/N85P+bmVTi2oT1VwL/oM5U/52KuSO/Atl+8nGliKuqa6th6pqC2mTG4NqW+X6IGsf221CAtNpQjdpTEwjOi6CRtoKxlC6+85Xgra2UtR0BOSX2trOUIyCmpr5W1HAE5pSR8nUyQdvyyOZ6f3sjEmwcd1SsO3TJ/B/HtxDiHCVMdUmKcCPD60IRf8EJvKYhuBvA0wG8CaDaD19rDvXUHgrb3TfO59wpmXArwbhC9CEYNM24g0EsgPi0MUmfhtz9/xfWfamg5yVr7dQAudNtKoDcyeC6DvmQPpzvR15dyxw0BXDioxISzw462jWX144LATFBEzD0g8hj8EYBcENhAoOdBfEHQ0dYW6RTzcd+rbj7W89z8eQkYv2GD6cRYQIRbAqq6vuTxxewRR6LvZMfquvLqm88CYwMT/s52tN2RnZupb76QGO8PyZ6XCxMzP8w+k8+Bia92tTX1TVeRNW8l2D8y0QoA94Uz0ivcO7zyGL8LhMfAfKSbNzGvjdoS1kdjGxykkVfffAYY32TCdXaOuSmqczkcSoVyDQe8wYSnyGI/CCcAtCkM+fNDvtcvWzfCTrZ4CoSbmfAHwzSVwQsBfDtM8RV4vH2nY5PdtQfGtwzhcxbotRz+jUfmoiF9RPiFx/geGHcWH+WtqGtqCGDu9ay9ID0z6Cg4/jqMpxj0tCFcFFCw27Pe3QWfKeYHQqq4BJ0/dyFs9JVqaHqHteQ+C4vz6jQ7319eXfN5IP542Oedkwtgj2s53KsM14NRFabtWbmwc+HiN3opsxGgW8POtu8n8StSg7QkqJbuM4mFR270E0tJWcvWS3nL8VbWylqOgJyS+lpZyxGQU1JfK2s5AnJKSfg61iCNwFuZaKtN+98dbZBGxL3G0iXprk2/jv5xX7vkndbwrWC4nUgvhdasjt7NteCUSq+q52wAXyHDZwbb2n/udo+Z7S9+noCLweaScC79JApeTmya66dppSUsI8bLuSDNBTI+1hPj3wJTdWMURLW0+N5OeyYIN7pgK+xo/2FBaVtafPOKvYyAj4YBzonCl1L9AMarazqFQOuY+eqwq/3+bFAE4Mzo3We90zZEO+PqT57lMV0HUEPom7Pxm9b/GRSkndg010vTHSDeFfpYlQltKMuHmf/FVh95c24HWHbQy5d7/vaX14JQFYQ7r4iOOS44pdKv6rmBgeUA/jUbeKGmpsL35l5vLe+2XW3XldrlNtTRzihIY1oThUrufXpV/k5s+dleVDcvcIwB3hYGuAbb218AYPy6JcsY9kqAFoJweakgza9vWsKM7zLoHjsjfUP0Yv3SHIxf37KUObyLQetsZ9vX0dhYVRA4Zb1BdFqevzjqL8B1YDo8TPGF2TCsoObZsArUwsS/DD1zbVQjwKQaWt5t2f4DLP4rPCy90o3RMWKiR1wYRRZXBsY+jjn+voJdb8U+qjviab/75WuYuK4oxCRTv2QFAY1hRerTqOjpLxWkDfLUgXnVgPl5Am4Jutp/kf+ZIks/DWrmrY48k/FwVKcD/sp42Nxkie9xQWbFrrAmCvUoPC/d8ciWqL+apnezoQ0MzCTmj2Xfj5iqP3mRZfON0IR/G/sx4EyBNEib2AuP3OgnllISi/zEIiA7WuUtx1tZK2s5AnJK6mtlLUdATkl9razlCMgpJeHrsQdpDYsXeta/HuBlBL41sPYO2Kqe0QZpbkda/g6p6BVsLkhg/oKx/JF0d/uvcqijAMrcTcC2oLNtNRoWH+eOlhLjtrBr010FQVCmLYCpmSBtt6ltXkWEdwzafRWFdPuXA5QOK3u+jy1b0llNF+6A6c5cOObGN1Q/LsRy4YhBdX4IAvDUMG0vzj866XYdWdCDAF0cdG76j+IgLdoNBlwSEs7Atrbf59st2iUEfCoM/TMLjppmGvl1S/7ShVa53ULVS4/2/PQ3wU4PZ4Whf270XLSDyNtAzFcNdVnEsEEa6NSi8WXZLA09/xxsffi5onF/DMC/ILuzL38XGdODHuEeYvwyMFWrsrvthuFAXk3zh0B0ROhV3odp+2xB4JTZ4UfgNcW7oypqFtda4z3AFleE3W3/OuijnBmX271Wir9f1/w+hgtkB0KkXJAGnDbUTqwSPooCKWvwz2RwXhQMu6/sjkLQ/dFOteKddtmxlfDUQH/0f5no723HJrerMnsEOvOZsqeEKZyJx9t3ZT5jHyxZp/rms4ixythweX+IP3opcxsTbc5+Tk1t0wpDZj4zT2Hw07ar3Wkhs7vxxFxQm8DvSA3SEoA6RJdJLDxyo59YSspatl7KW463slbWcgTklNTXylqOgJyS+lpZyxGQU0rC12MP0uqaqw3zBwzRRWA+NwpiDuJoZ6kbPzNHCj8zKCjKhQiA+8e6vz/1LjDuMuCP93e2bysuifsHPxG9PwrSpv3va17f9FsI/FwUwg1+z9rgitYtO8LjtDsG+Ux29xEWLZrq+gHYEMz6wQ/ZFgt80LI5HYf1PTfkrZQZVrljjoVHO3/h1zVfw6BFxPYbIK8vX8eCqwn8NWPM+9LbWn85aAwuOPOCjcT8f6KgZyBYOyc03pUe8zpifMuFd5kA6Oow5L/N7Bwb1NXwO9LMW8LK/Zdiy5ZXowczbAjYGVTPu2rQbrmBcd0Hwj/m70gDUyXAs0B4LjRVK/OOrFKGw1EFOqU+e0WBk1/f3MyMewC6lkDP5D/CzDNgeBUz/9B2trvbaQu/ckc76dXcrr78FtkjjEz3hF1t9w4wotstmb9GR+tvB/VXykeuUcP7pnlh3zcIeCa7Uyxze+ua0ODsKEAdIkgredNpNjy0fHVxQOg+U8x0eXRpRKr3mWE/C/Utxxu2/0wWX3L9ZD5HC6OAbLfxXbDmvM+Wp8Dwx6OQeLYNMkei/yvJW2c1SJvYC4/c6CeWUhKL/MQiIDta5S3HW1krazkCckrqa2UtR0BOSX2trOUIyCkl4euxB2lREFB02UC8Qdo5+e82i3AXBWnevtSHGfTFoW6UzARyA/2k+qzHZj0TPzbo/W2lalnqSKdrN7DTzQVopw5lAQZtjcY0zf7xoIK0Hm+LN93eBOAzw9mMmE8uuZMsd2TTPmO72v/B7aADuCf7Z0M01QVdpvvFzxkyc0uGXhnhEY52HlWw+yjDZkjGxeHhgXpeSMB2sjgr3d32eG7Ox7RUZTh4I+5yKgqcvLrmTwC4fzh+2fe9DRWklQyrXOOsz8GbXBA37M2mQ/koI+rVNX8MhJXRzrdXpz3vjuCCaU/uCOZBBGlDhdO5II3p5WE/C9lAjvhGF3hmjmzeGO1kTPVVeezdEAb+56I/W+8OD/y5/jC1x/MC9+eVpULtuH5dapAWF8mR+0li4RlZdXK2UNaydVfecryVtbKWIyCnpL5W1nIE5JTU18pajoCcUhK+TiZIGy5IyexyMcwXReFPqZfrZ8OFgRfjjxikpXoq325teL+x+OuCI6Cun8y7whj8jihI6w17XChDRH0ldxkV1bPUUbyoSSbcIdCe4QKoqO1wN54OvyNts6lr+iIB1cVHQsu1XRTQgD8SGrrGC7HOGLvWveMqswvti6HBJZ7l1W5nUXS0dIivUQVpOTYIgt5pKwtuSgWQPc7qbgDN35GWu4yBcFLIODf/xteIA5l3REdlt/xsz5DzL2LtLjxga79twKePOtjJBXzkldwJd+DY6FfDzrZ/Gi5IG9JH2Ynk79JzFxBY3GMsr8z5OYkgbW/qD8N9FnLHjgmfji7DyB2pptuZeB6BFkWfoZkzvWgXGqGdmF6Odj0WHWEu16/lttMgrVxSY2+XxMIz9lEdmj0oa9m6Km853spaWcsRkFNSXytrOQJySuprZS1HQE4pCV8nE6RldkIx85ywt+8SPPXY3iym7A2QuV1UMQRp6KEZHvt3gvFs0ZFAwB09BX2PwC9md7a5d4sx6BILPiM/rMkFBcRPBuErV8HMnzXoSGdevTPvKDs3d1FA9mcL3nOYP6XqWjB6gxn9a923D2pHmjuO2dC0DJZuJ5gz052t0UUM0dfADqcvuNs7w35zRe4mxWI/Ru+w874O0AYwnxamzaejtgPvRfs2QBuj2xjdziL3vrQ4grTc7aB8HRH+Juho31Qw7p32CiK4ixAGbj/ND4loys2e7b0BwIIwxGezN2oOHHXE3cT0qaCr7eFcfwcuUDgi7O0uVgRWAAAgAElEQVS7AHNNuoB15l1jDHoouowg7yivX9u8lA1fTjBrgo5Njw6a+oGdch8mxtkFupkdZmA6I7sTcsggbagjnfmC2ffqAW9m2G0E0xB6lZ/NHW9NIkjbtnmH8zABlw0KGltafH9XuJqBd4chPpk58hu9+84QqkCYxsCvszfCuveiGeB4MHos8yvZ96Ul9etRg7SkyA7uN4mFR270E0tJWcvWS3nL8VbWylqOgJyS+lpZyxGQU1JfK2s5AnJKSfg6mSANwMCOJ2wkMt8PLP0jyNvnIX0qgVYy+I3EfEpcO9LcjYle7ZIPgfg7AB7ywDf1p/CCl8a7Abrc3foJYGbuiGj2BkhgGhGuC9KpLnjhLA/2chi8PdoNVX3EE+4mUBCd4cGen05XutsaB75mvfpqdJPkwA6dWwHMze/HN/wZZvsxYpwVzXEMO9KimzYre661RKcQ46qwwv4SoVdp2LoXwX8ezJdGN4MO9ZXTxrth8f3crZyZnXqW+AMG1DrS7rzsi/kt8fcMe+0B7EsuhMzc2ll4tNONJcOGQO9kwtdC9n8MDmf4ZC9kxrFMdAxljgwO4nMgeELo+xdHlxW4eexN3cBETfkc/DA839UIxOdHgV0J1hlv3MGEWyyZjfDCPq/fnMSEtcTcnnvvXTHD3GUDfDQYPsjcVzAP4JNMvNZ2tN/mArqSQVrm1tBhfZTRzV4SAGA+ii8sSChIi97PNhBcvgvg1WEKv6pIY34I/B2AvyoOQqM5GnMHMe/Lv5XT7V5zt3qC2Eafl8zNnqhrfrPHuIeJ/93dLmu2v3wBgT8ZhXMeevN/NuhdesP8btUgbWIvPHKjn1hKSSzyE4uA7GiVtxxvZa2s5QjIKamvlbUcATkl9bWyliMgp5SErxML0tytm35t818wcC0ITRlM9xJogwVuzL2/KY4daS7UKqXHaCfCFQx+K0BnF7xrrbZxtk/+ZQxygcHszPh+EJK5MnpRfN57uwaVOLuTyv1giH6MNWvS3a2/iZ4dS5CWed7sS7kAYgVAR0d9urkB1wZdbf850oUJmZ1z68jwR3O3QrpdYzXNH4bBDweFNqU8PbAD6zzDtILBC7PvFRsySCvNZjcx3Rak6NteYL+Zu2ChFJ+BnXR3g7ErP0wryYFwRdDZ5naU8RCsS3iR/8CgdXZG+ltRKFrqK39c8B7w2H4FwEcH8KODmL8SzvUeRGtr4L5XMkgr10eug8ylAyD7prxdYAMjSypIc30vXDzD+P5FRPYzOX8BPzCGv5ze1u7eVZe99fPAbaJsni3YMbfovTO9/vRdYPYKbsM9oeUYL7AbiOnhYC6tMbvsxQa4MLoJtCLVk/tZzbzVGqTJLSajUUpi4RmN/mRqq6xlq6285Xgra2UtR0BOSX2trOUIyCmpr5W1HAE5pSR8XX6QNpZ51rRMx8y+cMjAYix9D36WsOi9h+G1IER36/4Ru25p8fFKMAPTw94xjS+ufoYfsEH9yTMR+umy5jbi5IUa1NRUwJs9DXP8fdnQaYzKB8/BedELUuh4xL1nzQ47jlIBX2PjFPRPq8CWn7njygcCpjFOKHo88w4yJnrEdmxaV9D/cGFsHNoDfQxwHetnoXg87rPR2upYu/8Iixb52LIlHTUr/FnZM9EdaWWjGnPDJBaeMQ/qEO1AWcsWVnnL8VbWylqOgJyS+lpZyxGQU1JfK2s5AnJKSfhaJkiTY6RKSiA+AjLhVW687j1w1tI634Zn9Hdv7iqYiPBY4oOYTE8apCXDtVSvSSw8cqOfWErKWrZeyluOt7JW1nIE5JTU18pajoCckvpaWcsRkFNKwtcapMnVT5UmGgHJ8CpzaYJDVOqmU7ijk339tzHxDtvRHl1gMZm/NEiTq34SC4/c6CeWkrKWrZfyluOtrJW1HAE5JfW1spYjIKekvlbWcgTklJLwtQZpcvVTpYlGQDBIy17mANClQeem/8hHZeqWXGKAixk8l5g+HnRtcu/Fm9RfGqTJlT+JhUdu9BNLSVnL1kt5y/FW1spajoCckvpaWcsRkFNSXytrOQJySkn4WoM0ufqp0kQjsHy5l+raWZ82ts/dUJro8KuXHu2TfXMQprdix+Z9BVp1zdU+zBEB7O/Q2fZs7O9mS3RiyXSuQVoyXEv1msTCIzf6iaWkrGXrpbzleCtrZS1HQE5Jfa2s5QjIKamvlbUcATmlJHytQZpc/VRJCSiBmAhokBYTyDK6SWLhKUN2UjZR1rJlV95yvJW1spYjIKekvlbWcgTklNTXylqOgJxSEr7WIE2ufqqkBJRATARelyDN4jhcRU/GNIUJ000SC8+EmbzwQJW1LHDlLcdbWStrOQJySuprZS1HQE5Jfa2s5QjIKSXhaw3S5OqnSkpACcREQDxIIzyLK+nNMQ1/QnWTxMIzoQAIDlZZC8IGoLzleCtrZS1HQE5Jfa2s5QjIKamvlbUcATmlJHytQZpc/VRJCSiBmAi4IO1TWxY99NxrFS/G1OXQ3TD2g7Aeq+i/E9cahwJJLDzjcJrjYkjKWrYMyluOt7JW1nIE5JTU18pajoCckvpaWcsRkFNKwtcapMnVT5WUgBKIiYAL0ubMnNP0zhMWPhJTl9rNEASSWHgUdmkCylrWGcpbjreyVtZyBOSU1NfKWo6AnJL6WlnLEZBTSsLXGqTJ1U+VlIASiImABmkxgSyjmyQWnjJkJ2UTZS1bduUtx1tZK2s5AnJK6mtlLUdATkl9razlCMgpJeFrDdLk6qdKSkAJxERAg7SYQJbRTRILTxmyk7KJspYtu/KW462slbUcATkl9bWyliMgp6S+VtZyBOSUkvC1Bmly9VMlJaAEYiKgQVpMIMvoJomFpwzZSdlEWcuWXXnL8VbWylqOgJyS+lpZyxGQU1JfK2s5AnJKSfhagzS5+qmSElACMRHQIC0mkGV0k8TCU4bspGyirGXLrrzleCtrZS1HQE5Jfa2s5QjIKamvlbUcATmlJHytQZpc/VRJCSiBmAhokBYTyDK6SWLhKUN2UjZR1rJlV95yvJW1spYjIKekvlbWcgTklNTXylqOgJxSEr7WIE2ufqqkBJRATAQ0SIsJZBndJLHwlCE7KZsoa9myK2853spaWcsRkFNSXytrOQJySuprZS1HQE4pCV9rkCZXP1VSAkogJgIapMUEsoxuklh4ypCdlE2UtWzZlbccb2WtrOUIyCmpr5W1HAE5JfW1spYjIKeUhK81SJOrnyopASUQEwEN0mICWUY3SSw8ZchOyibKWrbsyluOt7JW1nIE5JTU18pajoCckvpaWcsRkFNKwtcapMnVT5WUgBKIiYAGaTGBLKObJBaeMmQnZRNlLVt25S3HW1krazkCckrqa2UtR0BOSX2trOUIyCkl4WsN0uTqp0pKQAnERECDtJhAltFNEgtPGbKTsomyli278pbjrayVtRwBOSX1tbKWIyCnpL5W1nIE5JSS8LUGaXL1UyUloARiIqBBWkwgy+gmiYWnDNlJ2URZy5ZdecvxVtbKWo6AnJL6WlnLEZBTUl8razkCckpJ+FqDNLn6qZISUAIxEdAgLSaQZXSTxMJThuykbKKsZcuuvOV4K2tlLUdATkl9razlCMgpqa+VtRwBOaUkfK1Bmlz9VEkJKIGYCGiQFhPIMrpJYuEpQ3ZSNlHWsmVX3nK8lbWyliMgp6S+VtZyBOSU1NfKWo6AnFISvtYgTa5+qqQElEBMBDRIiwlkGd0ksfCUITspmyhr2bIrbzneylpZyxGQU1JfK2s5AnJK6mtlLUdATikJX2uQJlc/VVICSiAmAhqkxQSyjG6SWHjKkJ2UTZS1bNmVtxxvZa2s5QjIKamvlbUcATkl9bWyliMgp5SErzVIk6ufKikBJRATARekffmJ+rXtL09/YpguA/SjDavp+ZhkJ2U3SSw8kxJkGZNW1mVAirGJ8o4R5ghdKWtlLUdATkl9razlCMgpqa+VtRwBOaUkfK1Bmlz9VEkJKIGYCLgg7f2PNJbT224wGvAleq6cxtpmMIEkFh7lXJqAspZ1hvKW462slbUcATkl9bWyliMgp6S+VtZyBOSUkvC1Bmly9VMlJaAEYiLggrRTf3HSnwJLs8ro8hysog1ltNMmJQgksfAoaA3SxoMH1NtyVVDWylqOgJyS+lpZyxGQU1JfK2s5AnJKSfhagzS5+qmSElACMREYZZB2LlbRd2KSnnTdJLHwTDqIZU5YWZcJKqZmyjsmkGV0o6zLgBRTE2UdE8gyulHWZUCKqYmyjglkGd0o6zIgxdREWccEsoxukmCtQVoZ4LWJElAC44uABmly9Uhi4ZEb/cRSUtay9VLecryVtbKWIyCnpL5W1nIE5JTU18pajoCcUhK+PrggrablSEPh6dbSj7C97Uk5BIeeUkV9c33IuBWwfx92PvLQoTfDEjOqqanwaO5pILs37Gz/0ZjmvOA9h3lVlV8j8O6gd/oaPPWTvjH1pw9PCAIapMmVKYmFR270E0tJWcvWS3nL8VbWylqOgJyS+lpZyxGQU1JfK2s5AnJKSfi6MEirP/mtHpuvAnhD6WnRH0MKV4J4nrH+Pxm2Fwdd7ZvlEBx6Sn5D0zK29AMAK8LOtrvHzQyrm481hk+17N2P7tYXYx1XY+MUb19qHRM/Zzva146p7+qm+Z6He8Hm2dCr/Cy2/bRnTP3pwxOCgAZpcmVKYuGRG/3EUlLWsvVS3nK8lbWyliMgp6S+VtZyBOSU1NfKWo6AnFISvi4M0hYunuF7qbfDwAdsBYMuAtmdxN59bppk0Jt+dcrjmLr3GA3SYis8YeHi6dix2QVANrZex9iRX9u02JK5zZrgE9i2eccYuyt8PM4gzfXc2DgFe/aE6O7uj3Wc2tm4JaBBmlxpklh45EY/sZSUtWy9lLccb2WtrOUIyCmpr5W1HAE5JfW1spYjIKeUhK+HPto5XNjRsHhhQZC24JTK1NTXTkxbuwedbdsLkGTCuSDAb/FE6y7k/31OX09qb0UdE00jDv6Unut3obU1iJ5v+PN5PlILYckLYH+HzrZnAfAg3PntTPoFbNv8JI5rme37OD4I01uxY/O+3DM1NRUpzKthgzeAw3RguBsdj/wp+vny5V6qa2d99LOiryA0v8f2h/9QVj95faWN7UNn2w40LD7Wt6n5kWZffweeemxvrq9iPge0CTUtR/g+HxsxcHObnfpdjk/xIBctSqV6p5+QJt5fUIOhapP9ftq8UDA312/10qONF/6VAa9gwmpi81wA+1LUb11zdcqayvQ8dGKXnZ+yZk66dm4HHnggjIbU0uKndga1TP6s3HxPfEuPY5vhsd0FXyV2pFFFQ0utZTs76A+fwo7Nz2f7w+702yJ+hsMgoCfR3fpSzguZuuX6zudSf/Is31INyEuRxf+m8XL3sGFb9dKjfc/+WTHa6NnRztF1kmXlnt2xpyoV9tWU9Hq+YEuLXzBfpHdg2y9ezjXJ1I0tqgb5tB+dePvcP+WxHt57+V6ra36TD/M2963c56166VtSKTs/vbtva8Ub/GPZeqaAQ4a9e6bU90vWJKbflxqkxQSyjG6SWHjKkJ2UTZS1bNmVtxxvZa2s5QjIKamvlbUcATkl9bWyliMgp5SEr+MJ0o5fNsfz0xuZePOgo3rFoVvm7yC+nRjnMGGqQ0iMEwFeH5rwC17oLQXRzQCeBvhNAM1m8Fp7uLcuFyS1tPhmF59P4C9nSvAEgFoA62Hx72xoTf5uqlRDy0nW2q8DcGHBVgK9kcFzGfQlezjdib6+lAt3AFw4qKSEs8OOto3u+yP244LATFBEzD0g8hj8EYBcENhAoOdBfEHQ0dYW6RTzib73vmk+917BjEuZ8BRZ7AfhBIA2hSF/vuR76ZYv9/zul69h4nnhjPQKPProa/n9E+y2MG0vzgaLFXVNDQHMvZ61F6S723+VP2evvvksMDbkf4+Jr3a1NfVNV5E1byXYPzLRCgD35fSqm4/1PFc3/iATHjdMUW2Z7SoYvJ+BZyJ/DA7SyKtvPgOMbzLhOjvH3BTV+UB/S8D4DRtMJ8YCItwSUNX10THOUqFcnjcItJPBLpR7O4DfGWM+l97W+stSH9tS8860u2PUcwQQsQLe7PxIZK5zfVniVwe8Tg8V1zLV0PQOa8l5dDEIj4H5SOf9gvlmPmsA3l88B2I+OTgs+G/n47K8V+Q1gHeD6EUwaphxA4FeAvFpYZA6y/PTHwHxx8M+75woEHdfx7Uc7lWG68GoCtP2rFz4uXDxG72U2QjQrWFn2/eT+BWpQVoSVEv3mcTCIzf6iaWkrGXrpbzleCtrZS1HQE5Jfa2s5QjIKamvlbUcATmlJHw9piCNwFuZaKtN+98dbZBGxL3G0iXprk2/jgKq2iXvtIZvBcOFHi+F1qyO3s214JRKr6rnbABfIcNnBtvaf+7ae7VNp4PoFjB9KTysf0MUHDW8b5qxvRcR8NcMqsgFaS6Q8bGeGP8WmKobowCmpcX3dtozQbjRBVthR/sPC0rpwphX7GUEfDQMcE4UXpXqBzBeXdMpBFrHzFeHXe33Z8MdAGdG7z7rnbYhegl+/cmzPKbrAGoIfXM2ftP6P4OCtOXLPbP9xc8T0Wl5fBgnNs31AlwHpsPDFF+Ix9t3FlvPr1vylwy+Ngz9M7O7zLy65o8BuD0KsUx4VvaYplfT/GF4fFFBMJLX4VBHO6NwiGkNgG+H7n16Vf5ObPnZXpzYdLiXpjsAVIQhVmB721NRXRuaTrTWrCbgWEt2Y6kgza9vWsKM7zLoHjsjfUNUSzdf1x/xrtDHqsx8jV/fspQ5vItB62xn29fR2FhVvLvNeYOI1jB4RdjZ/pPoyKwLJ23v5Uz4QK6eI3x23bjAdGeurtkxlTPHTJBm2JzFwJPG2GvS29ofjySrmxd4Hlxo25+rZcZbAG/Ln++At8xNlvieXMCYP+6G903zbO8NAOZHfVUF+zOB8Mjey3oNuBhsLgnn0k+iAPPEprl+mlZawjJivOyCtAq//6goeKXwvHTHI1ui2tY0vZsNbWBgJjF/LPu+xFT9yYssm2+EJvzb2I8FZ+auQdrEXnjkRj+xlJJY5CcWAdnRKm853spaWcsRkFNSXytrOQJySuprZS1HQE4pCV+PPkhrWLzQs/71AC8j8K2BtXfAVvWMNkhzO9JsR5sLXrJfZOqXrCDmLxjLHynYJRUFUOZuArYFnW2rcVzLHLcThhj/HRzuXVNw3HHBKZV+Vc8NFrQkE6Q9YWqbVxHhHSHZ83JHOZ1qFNLtXw5QOqzs+T62bElnBzMoRHGviBuqn+xuMIPqsCL1aVT09A+EGTw1fxeY69vtBLOgBwG6OOjc9B+DgrTMDjUCrynezVNRs7jWGu8Btrgi7G7710HWy+wEIpivRH3X1FT43tzrrcWLZPAuhLw+es6Nd/vLay3zq7arze2UGnRkdtggDXRqSDgD29p+nx2D281FjFUGfHp/Z/u2/LG5wMUa+r8c1bxoRxrTgx7hHmL8MjBVq7KXBUS7w4BLinXc5kWvpvlDIDoi9Crvw7R9tiBIy+ySYpj/sB2bXFh1YG6ZiwmY8WPb1e5+NvRX3bIjPE47fz4THpZe6cK9Uc0xuyON6aJBfj7gg/vdDrywo+2+jPc/GHr+Odj68HP5A8vp2nB5f/fmrvzPjNvJR4xrwXxuFGRlduiNxnvEuC3s2nRXAavMZw7AVBekgXv7vZS5jYk2Zz+3prZphSEzn5mnMPjpLFNT33yh23VXsDMy5t+TGqTFDHSY7pJYeORGP7GUlLVsvZS3HG9lrazlCMgpqa+VtRwBOSX1tbKWIyCnlISvRx+k1TVXG+YPGKKLcv94P4ijnaVu/MwcrftM/o6qCG8uHACif5zvrzzasP1nA7osCoyKvtxuq9zRzlTvM17f9FsI/FwUwpV6z1pxByVCFCxaNNX1A7AhmPWDy25bLPBBy+Z0HNb33JC3UmaP5hHWR8dFi452+vXNzcy4B6BrCfRMvg4zz4DhVcz8Q9vZ7m5XLfzKBWe8OwrIFi6e76X8OzzYVQFjmSEzN6iedxW27pzlVdjvkOF12R1+xV0NvyPNvCWs3H8ptmx5NfMc+XXN1zD4rcXBYfTzRe+d6fWn72LYbflBGpgqAZ4FwnOhqVqZd+Nmpj86qkhnMPbio531Lcc7bwB0pwF1FD6QuUAD/Hy431yG/2ntLfnxLbUbERjdHHNHO01DFK5u+dmeAq2Fi2e4YIpATwfmf2/07Kx/GNKjmTmRxZcKAtS65moXQjLzv9jqI2+O3lM33LsNi7znvAbGXQb88eLw043VBWVE9P4oSPvtz1/J/H1h9BncbfyB8Zv1bHkKDH88qv1sG2R2xP1XkrfQapA2sRceudFPLKUkFvmJRUB2tMpbjreyVtZyBOSU1NfKWo6AnJL6WlnLEZBTSsLXow/S3HyL3+sVb5B2TvYf7jm0RUFaqqfy7dbanxLzKdnjZPllKAiBmF722Kxn4scGvb+tVO1KhygYOJYZBWinDlVyBm2NdsFNs3882CDNq2v+BID7h7NV9n1lpdoMHNmkc1x44/f21TFwaVhVeX70Z6K1YTo8O1VB8y2b68J0+Knce62KOhvhaOdRBbuNjmmp8qbbm9yJ25K7kIrDnQP1vJCA7WRxVrq7beDYo/saqb/8sRb1nXmH3U8BzBiG4YF3npVoVGI34shjKhFgZY7BFrLK6h1gEIbWrPWMvWtIj2Z3KRLfmH1XnzuqWnCkM3vUdxRBmvMag7441M2smWA793nMHNm8MQz9c5Hqq/LYuyEM/M9Ff7beHR74c/1hao/nBe7PK0uFc3H9utQgLS6SI/eTxMIzsurkbKGsZeuuvOV4K2tlLUdATkl9razlCMgpqa+VtRwBOaUkfB1PkJYJmUoGAZndNIb5oij0KvVy/QzD4n+459AW70jbW3mUIXs/AV8p9TJzd7QMTBdFAcHe1B9cyENEfUG484phb20EUDJEyQt3CLQn2tWVvaWyVP1HEWYU83BBEFv77VJHJMuyWkPzn3mWv+UBlwVMHwa4Jzpy5448ul1ozF+1huoM09HDzWNUQZrbvVTX9EUCvWvQ8Vk36MyRUyY8nL8jLfdCfMJJIePc/NtGo/7IvKPkbq5hgjTUtixw3jCgL5barTgiw1K7ETMPjWqOuaOdaA5TOHPQO+2yR1AZbXa/t244j+aOAxM+nbmkIrqcoeBIZ1FAx8TPDQqOi3akDYSO4f3G4q+LL5zIHv9l8DtywXbuiDXd7i61INCi6DM1c6YX7UIjtBPTywx7TsmdiSPCL7+BBmnlsxpryyQWnrGO6VB9XlnLVlZ5y/FW1spajoCckvpaWcsRkFNSXytrOQJySkn4Op4gLXOkkJnnhL19l+Cpx/ZmsWRvQoxuFIwrSHNbn9w/3BlHhpS6EJ0/fylXhpqWI6PdPaA3ZXfaeHXN5zHoEgs+Iz+syewyu5uInwzCV66CmT+r+L1Y+eV1/QA4N3dRQPaHC95zmD+l6loweoMZ/Wvdtw92Rxqy7/ECPRS9TD/vKKpf27yUDV9OMGuCjk2PlrReNsQDdRHbJgJuibhn34tG9jViOgoWPy75nrVMp6MN0gaOpPK9ILoy7Gj7Xt64yatrOgsgtyswuvmz4PghTbk5s7NqQRjis9kbSf2GpmVscTcxfSroans4N9fMO/AYOCLs7bsAc026gLXbqRX2fYOIXwl6p62KLnnIfFU0tNSFlteC7cawq/3BQfyG2o2YZTKaOR54R9oagM8JO9vdra/Z97VlbinlrxDRJ1045rxFwGWDAtSWFt/fFa5m4N1hiE9ie/sLKHWk8yCCNDT8+TyP/TvBeLboaC2chgF9j8Av5u0Qjd4TaAhVIExj4NfZHXIuvDbA8WD0WOZXRnwH3Rh/b2qQNkaAo3g8iYVnFPKTqqmyli238pbjrayVtRwBOSX1tbKWIyCnpL5W1nIE5JSS8HU8QZrbyVXbtJgJG4nM9wNL/wjy9nlIn0qglQx+Y+4YZhw70h599DV3zIzZ2+huRCTiG4N0qstPpWsZuAxMexmozx1ZO3Db4jQiXOfawgtnebCXw+Dt0W6o6iOecLdlgugMD/b8dLryf3KlnfXqq9FNkgM7cm4FMDe/H9/wZ5jtx4hxVv4L38vZFVRqh55Xu+RDIL6DCbdYMhvhhX1evzmJCWuJuT378vuhrDfwcnq6ipl/G6bNp/FE6y7X1t3qCeBWdu8Ic8fztj/8h6H6yF5sYIm/Z9hrD2BfciHkkMcVXcBV2XMtEy5g8PXWeC5Mg7HhGcT0fhAME/9nqVs7cWAXGELfvzh62b4LBPembmCiJmJcFVbYXyL0Kv0wPN/VCMTnBx3tm0q9EyzrDRB+HHkx9P4UeYOxCkDPkLeeZjwMwrVhuuL/5dhMoyC6mXTBKRVlz/FAkPYXYFgm/vcCJqAriPGtoG/atVHYd+Co5rsAXh2m8KuKNOaHwN8B+Csi/E1uvntTN4Dw1pDNpW5uuXGaF/Zld4eV5b3o9tvIa98B8JAHvqk/hRe8NN4N0OXu9lwAM/OPWkcBqzF3EPO+/Fs53a45d6sniG30+cnc7Im65jd7jHui+VcfebPZ/vIFBP5kFAp66M3/2bC7PIuMqkHaxF545EY/sZSSWOQnFgHZ0SpvOd7KWlnLEZBTUl8razkCckrqa2UtR0BOKQlfxxakudsU/drmv2DgWhCaMljuJdAGC9yYu1wgpiDN9Z+qaTnBGns1gI+6vzPQQcC1ZGintbi14N1PtY2zffIvY5ALJmZnxveDkMyV6Gj9bd6FBhcOKinh7Ny7qYbox1izJt3d+pvo2TEc7cxol2DJf2DQOjsj/a0o1BvmKxuCgenBoGbe6lxAUb30aM8L7iPg10HvtJX5u7UGdTewO+s8w7SCwQuzu8lGeu+X2ZdyQckKgI4GsA/E94fg6z02K3PhTvJJ4XgAACAASURBVCk+0W2w3t1g7MoP04r6c0VuJ8IVQWeb25HHQ7Eu9gaA3QT+ZsDBTeh6dHcpfNndkyV+duCdao2NU8qa44Eg7aiQ7A0e6AownT7w7rYharlw8Qzj+xcR2c9k+Lmh/MAY/nJ6W7t7hxwjezwTeH/xOKNdn4cF/132bsiBDgZ7LcPYXR4B0NkF7yzM7JgEm2dDr/KzuQsiMhdKgNkrON57QssxXmA3ENPDwVxaY3bZiw1woXE3kFakenI/y/dpGb9TNUgrA1JMTZJYeGIa2iHXjbKWLanyluOtrJW1HAE5JfW1spYjIKekvlbWcgTklJLw9dBB2ljmVdMyHTP7wpECn7FIFDzr9Kb4XrRraKRbOVtafLwSzMD0sHdM44urn5EguLl5QQodj7hbH+1IzcfFz7Nswt09I72TrszxGtSfPBOhn0Z36/4ynxlo1tg4Bfu9Kszx96G1NRjVs8M1LmOOg0LHmpoKeLOnlVHLgfmO1aOjmyxh0XsPw2tBOGrGI+k4Vq2tzrvuP8KiRT62bElHjxX+bKSecj/XIK1sVGNumMTCM+ZBHaIdKGvZwipvOd7KWlnLEZBTUl8razkCckrqa2UtR0BOKQlfJxOkyTFRJSUwbgkMu3tv3I56YgxMgzS5OiWx8MiNfmIpKWvZeilvOd7KWlnLEZBTUl8razkCckrqa2UtR0BOKQlfa5AmVz9VmmQENEhLruAapCXHtrjnJBYeudFPLCVlLVsv5S3HW1krazkCckrqa2UtR0BOSX2trOUIyCkl4WsN0uTqp0qTjIAGackVXIO05NhqkCbHVlm/fqydchL/U/X6zmj8qitrudooa2UtR0BOSX2trOUIyCmpryc2aw3S5OqnSpONQF1zdcqaynTt3I7R3Eg52TAdzHw1SDsYagf3jC7yB8ftYJ5S1gdD7eCfUd4Hz260Tyrr0RI7+PbK+uDZjfZJZT1aYgffXlkfPLvRPqmsR0vs4Nsr64NnN9onk2CtQdpoq6DtlYASeN0JaJAmV4IkFh650U8sJWUtWy/lLcdbWStrOQJySuprZS1HQE5Jfa2s5QjIKSXhaw3S5OqnSkpACcREYFRBGmE5rqQHY5KedN0ksfBMOohlTlhZlwkqpmbKOyaQZXSjrMuAFFMTZR0TyDK6UdZlQIqpibKOCWQZ3SjrMiDF1ERZxwSyjG6SYK1BWhngtYkSUALji4AL0t7/SGM5g2rHKmoup6G2KU0giYVHWSvr8eAB9bZcFZS1spYjIKekvlbWcgTklNTXylqOgJxSEr7WIE2ufqqkBJRATARckPbInj/7xNquI389bJdfpKdjkpy03SSx8ExamCNMXFnLOkN5y/FW1spajoCckvpaWcsRkFNSXytrOQJySkn4WoM0ufqpkhJQAjERcEHanJlzmt55wsJHYupSuxmCQBILj8IuTUBZyzpDecvxVtbKWo6AnJL6WlnLEZBTUl8razkCckpJ+FqDNLn6qZISUAIxEdAgLSaQZXSTxMJThuykbKKsZcuuvOV4K2tlLUdATkl9razlCMgpqa+VtRwBOaUkfK1Bmlz9VEkJKIGYCGiQFhPIMrpJYuEpQ3ZSNlHWsmVX3nK8lbWyliMgp6S+VtZyBOSU1NfKWo6AnFISvtYgTa5+qqQElEBMBDRIiwlkGd0ksfCUITspmyhr2bIrbzneylpZyxGQU1JfK2s5AnJK6mtlLUdATikJX2uQJlc/VVICSiAmAhqkxQSyjG6SWHjKkJ2UTZS1bNmVtxxvZa2s5QjIKamvlbUcATkl9bWyliMgp5SErzVIk6ufKikBJRATAQ3SYgJZRjdJLDxlyE7KJspatuzKW463slbWcgTklNTXylqOgJyS+lpZyxGQU0rC1xqkydVPlZSAEoiJgAZpMYEso5skFp4yZCdlE2UtW3blLcdbWStrOQJySuprZS1HQE5Jfa2s5QjIKSXhaw3S5OqnSkpACcREQIO0mECW0U0SC08ZspOyibKWLbvyluOtrJW1HAE5JfW1spYjIKekvlbWcgTklJLwtQZpcvVTJSWgBGIioEFaTCDL6CaJhacM2UnZRFnLll15y/FW1spajoCckvpaWcsRkFNSXytrOQJySkn4WoM0ufqpkhJQAjER0CAtJpBldJPEwlOG7KRsoqxly6685Xgra2UtR0BOSX2trOUIyCmpr5W1HAE5pSR8rUGaXP1USQkogZgIaJAWE8gyukli4SlDdlI2UdayZVfecryVtbKWIyCnpL5W1nIE5JTU18pajoCcUhK+1iBNrn6qpASUQEwENEiLCWQZ3SSx8JQhOymbKGvZsitvOd7KWlnLEZBTUl8razkCckrqa2UtR0BOKQlfa5AmVz9VUgJKICYCGqTFBLKMbpJYeMqQnZRNlLVs2ZW3HG9lrazlCMgpqa+VtRwBOSX1tbKWIyCnlISvNUiTq58qKQElEBMBDdJiAllGN0ksPGXITsomylq27MpbjreyVtZyBOSU1NfKWo6AnJL6WlnLEZBTSsLXGqTJ1U+VlIASiImABmkxgSyjmyQWnjJkJ2UTZS1bduUtx1tZK2s5AnJK6mtlLUdATkl9razlCMgpJeFrDdLk6qdKSkAJxERAg7SYQJbRTRILTxmyk7KJspYtu/KW462slbUcATkl9bWyliMgp6S+VtZyBOSUkvC1Bmly9VMlJaAEYiLggrRTf3HSnwKm52Pq8tDohrEPwG1YRRvimlASC09cYzvU+lHWshVV3nK8lbWyliMgp6S+VtZyBOSU1NfKWo6AnFISvtYgTa5+qqQElEBMBHJBmqVZMXV5KHXTj37MxGrqjWNSSSw8cYzrUOxDWctWVXnL8VbWylqOgJyS+lpZyxGQU1JfK2s5AnJKSfhagzS5+qmSElACMRHQIG0EkIy34Ev0TBy4k1h44hjXodiHspatqvKW462slbUcATkl9bWyliMgp6S+VtZyBOSUkvC1Bmly9VMlJaAEYiKgQZoGaTFZaVx1k8QiP64mOM4Go7zlCqKslbUcATkl9bWyliMgp6S+VtZyBOSUkvD16xek1bQcaSg83Vr6Eba3PSmH8dBTqqhvrg8ZtwL278PORx469GZYYkY1NRUezT0NZPeGne0/GtOcF7znMK+q8msE3h30Tl+Dp37SN6b+yn04zjmUq3mItNMgTYO0Q8TKBdNIYpE/FDnFNSflHRfJkftR1iMziquFso6L5Mj9KOuRGcXVQlnHRXLkfpT1yIziaqGs4yI5cj9JsI4/SKs/+a0em68CeEPpKdEfQwpXgniesf4/GbYXB13tm0eevrYYioDf0LSMLf0AwIqws+3ucUOquvlYY/hUy9796G59MdZxNTZO8fal1jHxc7ajfe2Y+q5umu95uBdsng29ys9i2097xtRfuQ/HOYdyNQ+RdhqkaZB2iFhZg7TXsZBJ/E/V6zidcS2trOXKo6yVtRwBOSX1tbKWIyCnpL6e2KzjD9IWLp7he6m3w8AHbAWDLgLZncTefQ4VGfSmX53yOKbuPUaDtNjMQ1i4eDp2bHYBkI2t1zF25Nc2LbZkbrMm+AS2bd4xxu4KH487hGpsnII9e0J0d/fHOs7hOot7DmIDf/2FNEjTIO31d2H8I9D/oYqf6XA9Km853spaWcsRkFNSXytrOQJySuprZS1HQE4pCV/HH6Tl8xguKGhYvLAgSFtwSmVq6msnpq3dg8627QVYM+FcEOC3eKJ1F/L/PqevJ7W3oo6JphEHf0rP9bvQ2hpEzzf8+TwfqYWw5AWwv0Nn27MAeFDJ8tuZ9AvYtvlJHNcy2/dxfBCmt2LH5n25Z2pqKlKYV8MGbwCH6cBwNzoe+VP08+XLvVTXzvroZ0VfQWh+j+0P/6GsfvL6Shvbh862HWhYfKxvU/Mjzb7+Djz12N5cX8V8DmgTalqO8H0+NmLg5jY79bscn+JB1jbO9k2qLugz3RHn7NdxLYf7FagL+tE56PulGLnnqpcebbzwrwx4BRNWE5vnAtiXotrWNVenrKlMz0Mndtn5KWvmpGvnduCBB8JIsqXFT+0Mapn8Wbn5nviWHsc2w2M7SnuLKhpaai3b2UF/+BR2bH4+2x92p98W8TMcBgE9ie7Wl3JeyNQt13c+l/qTZ/mWakBeiiz+N42Xu8sO2/KfLfam0yhnDpzqz/kwDChVkapOh9yd58nyatzYOCX3OSmeR2b+bkgFdXDfyH4u0+aFAv9mGWV+zhZVgzxf7JcYf1dqkDYCTL1sIEa3yXWVxCIvN/qJp6S85WqmrJW1HAE5JfW1spYjIKekvlbWcgTklJLw9fgJ0o5fNsfz0xuZePOgo3rFoVvm7yC+nRjnMGGqKwMxTgR4fWjCL3ihtxRENwN4GuA3ATSbwWvt4d66XJDU0uKbXXw+gb+cKeMTAGoBrIfFv7OhNfm7qVINLSdZa78O4G0AthLojQyey6Av2cPp/7d3LuB1VWXe/79r75OktAWhFPCKg1VokxSZ+om1JM2I4jA6Mzra+YSKiiIIiIpFRiiFlk6BKcPdG4iXkYt4H51xxkHQNIFBHRmgSYsgM+INhRb8pBeSnLPX+z1755xDcnLS7CR7vyTN/zwPzwNk7fVf6/e+2Wudf9bls+jvL8TbDQGcNiItBO+Merpuif//mPXERmDZZBHVXRAJFPoWQGIjcLFAHoPoqaWerq5Ep5ZP8v+Omx1q38dV8WEVPCIeOyF4JSCbokg/WvdcusoWR5EvVtoaVxW0tq+E4mYVfMD3dF1f6ZtrbT9NFG+MxL+vaiaWf1h5ZigHFb0wjq1rbVsj3h0m8L9SkbMB3BrNLZ6Ne+55BgvbXx4Ecdz0zSq4z6kksVX1q+HwRgV+neTHSBNKgtb2E6D4jAo2+HnuiiTOz9a3HIr71WGOKBaI4JqSNF2WbOOsZ2gNyQ2BbFNobModCeB/nHMfKm7u/NGov/pLl85yTxdWieBcQJ+CyO+hOBrAfw17NkUfwm3R0fGqPihucIIPeaCvmpMpYxy2Ll/qFZ92QNOQfvw0ivDBJA/K7Yj7U41DpXPl30sIbhqaE9W+V34OvLGWh6gek9e2bRppNNLshl47pTwGebvWTz8l8raLGVmTtR0BOyXmNVnbEbBTYl6TtR0BO6U88vo5N9IE+oCKPOCL4T+N10gT0T7n5azilk0/TQyq5uWv8k6vgyI2PR6PvFuXnM214PjGoGnXOwFcIk5PLG3uvjMxiJrb3gGRa6ByQbTvwM2JkbP4uNnO950uwN8qpKFqWsSGTIibRPG9kmu6PDFgOjrCYJs/EYLLY2Mr6un+9rB0iM2YJ/0qAd4alXBSYlrUqwdwQUvb8QK5SlUvjLZ03zbE3DgxOfusb/bNySH4rcfsH6hsAGRxFLp34v7OR0cYaStWBO7B339URN42hI/iqLb5QQkboHJgVNDTcF/3tmHtXbEiCB98Yj0ETaVo28eTlVcLjm8Mm3ZtVGAFgO9UjZZFixrCYP5l3utTfkvXhnor/Ubb2pkYaSoXA/h8FJ+n1xRuw713PI2j2g4MihIbdQ1RhLPxYNcjSVwXtx3lvVsnwMu9+FvqGWlha9tyVfyTQr7g5xY3JrGM+xvXJ7o9CrG63F8Xtna8TjW6USFX+d6ua7F0aVPteWtxbojIxQo9O+rt/vdky2xsXPm+j6ngz6vxrP39r7AHzgRwZvXZwbashWBJpDg5WZlXY6TV60PMUEXuguDH4nF+yfn7MC/cgfnzNVWMXeNAMFC8URQ/L/Xtsy7JoSNf98KgVPqkQDaXFh20Dr/5TUPZAB6/kVbb/8XHzQ5830YAz6+bYxm9L2mk0UjLKJWmVDV5DPJTqoNTrDHkbRcQsiZrOwJ2SsxrsrYjYKfEvCZrOwJ2Snnk9XNjpC1ednjgw8sAPVag15W8vx6+add4jbR4RdrQFVLJEWyty88W1XOc17cUt3b/pBqexIBynxNgc6m3ax1e0TEvaIxiY+y/SwcGFw3b7lg2jzxkedlIe9g1t68WwZ+OWH2VmHQ7VwBSjBp3fRP33lusaMbGCFQ+WzXH4vaNVk9sYm194iJ1WBg1FE5Bw66BQXND94mK/syh20sbWtoWe8jXATmz1Lvp+yOMtPIKNYFeHPV2fXNoijYsWtbsXfA19fh4tLXrO7XpG7Ysf4PCnx8V/cpka+TC1x0ahMXPQGM9rIyi8ORki9/hy14QFIKbRXXNaKuO9mikQd4UCU7A5q5fVNoQr2ITxWoHfcdAb/fmoW0rLGp7tXfyz5rEvGZFmsrXA8EXRPGjkmtaXbksIFkVB5xVqxPnSbCo/S8hcnAUNN6K2Tv8MCPtFR0HxrmhcN/3PZviFYbPbgcur9pTxb/5Ld3xz4Z/Frf/SaD4Mrx8Ltqy6cZhzy5+7UGBhp8VLw8MNbCSCxNG6UPVSAPeNiyWaWMc+O5A3U0q8oNhfUm21+rcIp68H/vtF2RkpCWrAkWxFqon57UaLQZOI41Gmt3Qa6eUxyBv1/rpp0TedjEja7K2I2CnxLwmazsCdkrMa7K2I2CnlEdePzdGWkv7Qqf6507k9OoX7gls7ax342d5S+EZURSeOOxMp9rtazsbD3Xqv+ogqxIzquYTLGr/q+rWzkLfr4P+OdcI9LeJCVfvnLXaClqOPTjQYry66tfRvsVzkxVSS5bsE9cDqBO4m0amju/wwJu9undg3/7fjnorZe12u5qtnWFre7sqvgDIWoH8eqiOqs6F09Wq+m3f2x3frjr8ExtnQekWUf272AgpG2snRS44P1C9ShQ3xLzKBs+FUaTvwYPdv6v3a7DnFWnuJVHjzg/j3nt3l5+VsKX9IoUeVmscJj9f8vr94pVVCr95qJEGlUZA94fgt5FrOnfIjZvl+uSFNTojm1q7xbK144g4NwD5rIP0DH+gfIEG9LFop1uFRzv7hv48Zu8Vn/Di/hY9nT+rERtsk0jzMLN09D5gkKF8ura+ccT4MtfadqaonC/AV8XrrYl5NvRShcls7RzawZb2hbGhqarf8AsPubJ65l0O70gaaWNA5RlpOWRd/lXmMcjn3+rpq0DedrEja7K2I2CnxLwmazsCdkrMa7K2I2CnlEdePzdGWsys9lyvbI20k6JSYSV+dueT1fDUmAWFXY1Heu9vF9Xj662cGWYCqTwxuKpHfzzi/LZ68a+3pTMuN7gqLjbQ3jRa2ijkgWQV3Gz/q4kaaUFL+/8FcNueUrNyXtmIMtUtm/7Xfkv31fEKOkB3Vf7diexTWnjQGrf19x9y4ubH/z6aYTLG1s4XDjuP66UdTcEcf0W843bEOV1xI2vNrmfjeZoAD4rHyuLWrvuq/RmrvqEdr6m7fIbd7QDm7oHh9fXaGbNXyHmj3VRa3ta6LMnP/XfvrpypV7cPQNlIG3nz6Thj7MLW5Uer+vcD8tdxnwT6mZKWrsCWe56a1BlpFUBGWzorcjTSaKTZDb12SnkM8natn35K5G0XM7ImazsCdkrMa7K2I2CnxLwmazsCdkp55PXUMdLKJlNds6q8Qsipnp6YXvUO1y/HobwibUwjDU83vtCJv02AS2q3P8ZVxQfpQ+X0xBB5uvDL2OQRkf7q2WF7iHudLZ2DpcvmjkD+uCcDKim7pxtPx1iRFhtB6v3n622RTJOuQUv73wD6lsjJRUGEq5zz64s9d91bXoV2XuRwVuB1Xbyqrt5qvorGuIy0mHlL23kC+T/1Li8Y3ErqblHBD4auSKtexiB4TfXssXIDkvrE/Wmy+uveO/44at9rWTd3LIhzw0HO21P/6tU3aMJFtznRt8XMhpUpn0GnwPxklVxDg8ZG2p76MBrDCcc4MUoPfI0qVgvQU+qbvRqlZ2RUEzM52w23ouYCipq+m23ppJGW5jc4WTP7ElwwfDVqyidHFMtj4JloW/b258jaNsLkbcebrMnajoCdEvOarO0I2Ckxr8najoCdUh55PXWMtPJKKFWdF/X1n4VHfvx0BW3lBsjqLYBZGGnx0qf4DDLFIZEUTkPvnY9XQ7mo45DA+fgw+hdVVhYFLe3vU8hZHnpCclB85VM5e03056XoyTVwz99/xJbOITkS1wPg5OpFAZWfLTh633BW01oo+kpzB9bH/3uiK9JQOccL8q/JYfpDtqKGze2vU6cfE7iLSz2b7qmbvskZdsG1gNwM1bdFRXcKHu7cXj4X7fOA3ALRt0el8EPDts/WVDZeI21wu6J+CSLnRz1dXx7Sbgla2lYCEq8KTG7+HGY0yqwrywfcL6jeRBmv5lrcdqx6fE5U3lva0vWDavOevUDh4Kiv/1TMd8VhrOPVVVH/J0T0ycRoig/oL38aFne0RF7XQ/0t0Zbu+Ny44Z8yewF+Unv2Xvlsu9sUuCLq7fpcqj4kWztHrkhLHWNEjwfxhQ7QL0W93d+t+Z2qGs6uue1sEfnLKAhPwgM/+G2lXHkL6W0QfKzurZ1xQcMtnZV2cUXaGAMPjTS7kTlDpTwG+Qybt9dVRd52ISVrsrYjYKfEvCZrOwJ2SsxrsrYjYKeUR15PHSOtvI1NBbeIuG+WvHwKEuwIUHyTQM5V6Auq2zCzMNLuueeZQusxS1SDWxT4uYheXioWtoSFYrMCq6DytAKt1S16lRsggdki2BCXRRDtH8B/DA5HJquhFh78cHyTIkROCODfXyw2PlpNj/13707OSRs03q4DMH9oPaHTM1T934hiZbLqbhIr0hITrnn5X0L0ehVc48XdgiDqDwbca1SwXlS7q+e21cvfqjZeDY9vVm/lLK+o8qJ/7iCdY63Oq1xs4EW/7DToLsE/HpuQ5e2Nw7d2xu2IDa7GXWtVcKpCL/MuiM00OB+dICpvhMCp6A/r3dqJZ8+kQxSGZyZmUNyPpwsbVaRNFGuiBv8jREFjGEXvj2ME0feXero31WNdyQ0I/i3JxSj4Q5IbitUAdu3pRsrKikQA3y6pu34wjwfeoHDnCPTu6llutTGu04fRzMjUMY5z4enCRgiOEpU1pSjcXHDRi73zfy/Az6pGYfk2WUD/N1BcNlDA7+J8gegaAEdAcHpdI63MGILDInUfjjlVU8r9bgfcgQcHii+o6H/E56a5B584VaDviiK8CwH6hv5sPGeq0UijkWY39Nop5THI27V++imRt13MyJqs7QjYKTGvydqOgJ0S85qs7QjYKeWR11PKSIuPbgqb2/9MgbUQtJXRfkkgN3vg8urlAhkZaXH9hUUdr/TOXwjgrfF/K9AjwFpxss17XDfsrKvmpQeEEq5SyAcAHFBu37cicecnB8sPObdrRFoI3lk1Ikapx3l3cXFr5/3Js5M00uqz1F8q5Co/t3hDYurt4VNeOXeVOH1raXP3nZWi8SUMcPg2am+RrFfX4Flx73MqZyv08MpqslGNtHK/3Y5CbLacDcihAHZA9LYIelmg7tzkhsvaFWnxf8efwZV0n4Ni+1Azraa+OMjdIvh4qbcrXpGno7GuzQ0ATw07W2x0flJY3HG09xqfL/fmwWL6S1Vc44NZN1QvRKgX45o+hKXiS+uuSBustM7vS50Yj8y3QaYhVuO+7m2Vbozsr/yriFyj6s+B4Ka6RlplmzHwxlocyQrSQvDboORvFpUflObLxW67P9MBpzkfrRhoKOyq/mzRQetopGU4mHBFWoYw7arKY5C3a/30UyJvu5iRNVnbEbBTYl6TtR0BOyXmNVnbEbBTyiOv8zXSJsNmUccc7NcfjWX4TEZi2LOx3qwwwL13xFtKdY/1dnSEeLI0F3Oivkm1L6t6xoIQ9y0oFdBzV3xOmB+r+JT4eYVN9NSuYTdMTrxxDq3H7IcoLGJr585xVbN06SzsDJowL9yBzs7ShJ7Nm32aGKdlGvf3j43BuDmNBibW7eyM8y7+R7BkSYh77y0mxYf/LDVarkgbAxWNtNS5NJUK5jHIT6X+TbW2kLddRMiarO0I2Ckxr8najoCdEvOarO0I2CnlkddT10iz40olEiCBaUaARhqNtGmWsqmam8cgn0p4hhYib7vAkzVZ2xGwU2Jek7UdATsl5jVZ2xGwU8ojr2mk2cWPSiRAAhkRoJFGIy2jVJpS1eQxyE+pDk6xxpC3XUDImqztCNgpMa/J2o6AnRLzmqztCNgp5ZHXNNLs4kclEiCBjAjQSKORllEqTalq8hjkp1QHp1hjyNsuIGRN1nYE7JSY12RtR8BOiXlN1nYE7JTyyGsaaXbxoxIJkEBGBGik0UjLKJWmVDV5DPJTqoNTrDHkbRcQsiZrOwJ2SsxrsrYjYKfEvCZrOwJ2SnnkNY00u/hRiQRIICMCNNJopGWUSlOqmjwG+SnVwSnWGPK2CwhZk7UdATsl5jVZ2xGwU2Jek7UdATulPPKaRppd/KhEAiSQEQEaaWOA9DgMa+QXWeDOY+DJol17Yx1kbRtV8rbjTdZkbUfATol5TdZ2BOyUmNdkbUfATimPvKaRZhc/KpEACWREgEbaHkAKHsP58sKMUCOPgSertu1t9ZC1bUTJ2443WZO1HQE7JeY1WdsRsFNiXpO1HQE7pTzymkaaXfyoRAIkkBGBqpGmcntGVe4d1Sh2QPB5nC/3ZNWhPAaerNq2t9VD1rYRJW873mRN1nYE7JSY12RtR8BOiXlN1nYE7JTyyGsaaXbxoxIJkEBGBGIjbd5+89pe9crD78qoSlYzCoE8Bh7Crk+ArG0zg7zteJM1WdsRsFNiXpO1HQE7JeY1WdsRsFPKI69ppNnFj0okQAIZEaCRlhHIFNXkMfCkkJ2RRcjaNuzkbcebrMnajoCdEvOarO0I2Ckxr8najoCdUh55TSPNLn5UIgESyIgAjbSMQKaoJo+BJ4XsjCxC1rZhJ2873mRN1nYE7JSY12RtR8BOiXlN1nYE7JTyyGsaaXbxoxIJkEBGBGikZQQyRTV5DDwpZGdkEbK2DTt52/Ema7K2I2CnxLwmazsCdkrMa7K2I2CnlEde00iznzS3AAAAIABJREFUix+VSIAEMiJAIy0jkCmqyWPgSSE7I4uQtW3YyduON1mTtR0BOyXmNVnbEbBTYl6TtR0BO6U88ppGml38qEQCJJARARppGYFMUU0eA08K2RlZhKxtw07edrzJmqztCNgpMa/J2o6AnRLzmqztCNgp5ZHXNNLs4kclEiCBjAjQSMsIZIpq8hh4UsjOyCJkbRt28rbjTdZkbUfATol5TdZ2BOyUmNdkbUfATimPvKaRZhc/KpEACWREgEZaRiBTVJPHwJNCdkYWIWvbsJO3HW+yJms7AnZKzGuytiNgp8S8Jms7AnZKeeQ1jTS7+FGJBEggIwI00jICmaKaPAaeFLIzsghZ24advO14kzVZ2xGwU2Jek7UdATsl5jVZ2xGwU8ojr2mk2cWPSiRAAhkRoJGWEcgU1eQx8KSQnZFFyNo27ORtx5usydqOgJ0S85qs7QjYKTGvydqOgJ1SHnlNI80uflQiARLIiACNtIxApqgmj4EnheyMLELWtmEnbzveZE3WdgTslJjXZG1HwE6JeU3WdgTslPLIaxppdvGjEgmQQEYEaKRlBDJFNXkMPClkZ2QRsrYNO3nb8SZrsrYjYKfEvCZrOwJ2SsxrsrYjYKeUR17TSLOLH5VIgAQyIkAjLSOQKarJY+BJITsji5C1bdjJ2443WZO1HQE7JeY1WdsRsFNiXpO1HQE7pTzymkaaXfyoRAIkkBEBGmkZgUxRTR4DTwrZGVmErG3DTt52vMmarO0I2Ckxr8najoCdEvOarO0I2Cnlkdc00uziRyUSIIGMCNBIywhkimryGHhSyM7IImRtG3bytuNN1mRtR8BOiXlN1nYE7JSY12RtR8BOKY+8ppFmFz8qkQAJZESARlpGIFNUk8fAk0J2RhYha9uwk7cdb7ImazsCdkrMa7K2I2CnxLwmazsCdkp55DWNNLv4UYkESCAjArGRdsX/tpx3+2/nPphRlXt/NQpBgIdxvmwdT2fzGHjGoz+TypK1bbTJ2443WZO1HQE7JeY1WdsRsFNiXpO1HQE7pTzymkaaXfyoRAIkkBGB2Eh703++5g8lL/tnVOXMqUbxDlwgX0nb4TwGnrTaM60cWdtGnLzteJM1WdsRsFNiXpO1HQE7JeY1WdsRsFPKI69ppNnFj0okQAIZEaCRNimQt2K1rExbQx4DT1rtmVaOrG0jTt52vMmarO0I2Ckxr8najoCdEvOarO0I2Cnlkdc00uziRyUSIIGMCNBImxTIr2O1rEhbQx4DT1rtmVaOrG0jTt52vMmarO0I2Ckxr8najoCdEvOarO0I2Cnlkdc00uziRyUSIIGMCNBImxRIGmmTwpffw3kM8vm1dvrXTN52MSRrsrYjYKfEvCZrOwJ2SsxrsrYjYKeUR17TSLOLH5VIIF8CS5fOCncWLolFSnOK5+Oee54Zl+DC9pc7p2/yGtyGrZ2/H/HsguMbXeOuj4ngTyLx56Dnrj+Mq/4MC9NImxRMGmmTwpffw3kM8vm1dvrXTN52MSRrsrYjYKfEvCZrOwJ2SsxrsrYjYKeUR17TSLOLH5WmKoGXdjSFc/1qr/KE79103VRt5pjtWnD0vkFT4w1xuaiv/1Q88uOnx3xmSIGwuW2ZF/dJ70r/F5vvfmjEs4uPmx1E/Z+A+BdFEd6FB7t/N576sajjkND5VQpdAcgBgNzpnPxDcXPnjwHoeOqikTYeWiPK0kibFL78Hs5jkM+vtdO/ZvK2iyFZk7UdATsl5jVZ2xGwU2Jek7UdATulPPKaRppd/Kg0VQksXTor2FG4SkV/63u610/VZqZq19Kls/DHP0bYunUgVfnxGGlx2UWLGrDffsG4V7sd1TY/KMr1EO0TDW4Q1V2R6HEOeDdE31/q6d40nvbSSBsPLRppk6Jl+HAeg7xh86edFHnbhYysydqOgJ0S85qs7QjYKTGvydqOgJ1SHnlNI80uflSaqgTqGWkt7QsL3jUWD0Ivtvvnh3Avg9OohOJD2PyfT1S7smJFUNiyrbXofD96ux7C4mUvD33h+dCoWOof6Km7KqyjI8RTxZcl5eI6S/JzbO18fLyrskbgHN6WB4f9fPFrDwpROBxegpIr/g6b7/45XtFxQBjiiFJUfAAP3b2j7oq0Ja/fLywWF4tGu4sNz2xG/+wFCZfm+T342teiqsaiRQ0FHLRIHZ6X9N3p1qFbP4NF7X+FAOdHghOwuesXyXMdHWH4ZLRBVeZEO90qPNrZlzZFaKSlJVW3HFekTQpffg/nMcjn19rpXzN528WQrMnajoCdEvOarO0I2Ckxr8najoCdUh55TSPNLn5UmqoE6hhprrVtjXh3mMD/SkXeD8UjEDQnXVA9M9rS/ZXE+Co/G6+wgkig0LcA8hsAiwXyGERPLfV0dVW7vrD95UEgVwK6HIr71WGOKBaI4JqSNF2GzbfvmjCmeoZgR0fotuv7Bfr35XofBpJ+3ASP/1AnF1e2co4w0lqOPTjQ4vVwOCRSnIzergcTLiovjOYWz66sSiss7niN9/5aAC8D8IBAXqDQ+Qq5wB8on0VnZwkLX3dooeCfX9w96z488u/9lT4Gre0r4bEicv7k8Zy5RiNtwlkSP0gjbVL48ns4j0E+v9ZO/5rJ2y6GZE3WdgTslJjXZG1HwE6JeU3WdgTslPLIaxppdvGj0lQlMJqRpnKxAOtKrunyxOBaunSW29FwtsCf6hC8vdjb+dOKkQbgRABnR32zb06MotZj9g9UNgCyOArdO3F/56N4dnvj9ijEatzXvQ2AFJqXv8o7vU5Vv+EXHnLlsJVe42FWpx9Bc9s7IHINVC6I9h24OTG/Fh832/m+0wX4W4U01DXSMPs3ge/bCMESB39mseeue+OmjDDSYmMwxE2i+F6VE+CClrbjBXKVql4Ybem+rW43uCJtPNHNsiyNtCxpZlhXHoN8hs3b66oib7uQkjVZ2xGwU2Jek7UdATsl5jVZ2xGwU8ojr2mk2cWPSlOVwKhGGl4XFf1KPHT3Y9WmH77sBUHB3aIit/meruufNdJ0n6joz4y3SFbKNrS0LfaQrwNyZql30/eT1VfAWcO2N5YLBy3t7wPw3igKT0Q48HSgwUZAX1KLTAQ/Ke1wG+pug6ztxys6Dgwao9jk+u/SgcFFycqwymfB8Y1h066NHrK81kgLfWllKQje7FROrl1RV2Ok9bnm9tUi+NNI/PuGrShbsSIItz5xkTosjBoKp+DeO/5Y1Y7PWQsPOsipXymKjwpwUqm36/bxpAdXpI2H1oiyNNImhS+/h/MY5PNr7fSvmbztYkjWZG1HwE6JeU3WdgTslJjXZG1HwE4pj7ymkWYXPypNVQKjr0gbtoUxaX5t2T1dVHDEsfOCsHgLBDdFPV23hi3tFylkiaj/BCSobm+Mq/XQhQL9B+fccfH2x8I+zxylHk0jjDSP/zfifLJKodq2tHYc4dR/1UFWxUZebV3xuWUjt3bKpx3ke4i3qNa5BGCYkTYwIEH/nGsAdQJ308jw+g4PvNmrewe2dD4S/7z8/MUAnoLofwjcdaWeTT8a7/lwNNIm9ctEI21S+PJ7OI9BPr/WTv+aydsuhmRN1nYE7JSY12RtR8BOiXlN1nYE7JTyyGsaaXbxo9JUJWBhpO1w3wjm+CsAnLEnDKJ6TGlL990TQlXTj/LZZbeL6vH16qw9Ey3+bxW5K9YWYEOpb/b6oeeZDTHCBg3GnUFToImB9qbR2quQByor3kY8H28zneCHRtoEwQ0+RiNtUvjyeziPQT6/1k7/msnbLoZkTdZ2BOyUmNdkbUfATol5TdZ2BOyU8shrGml28aPSVCVgYaT1dN3iWtrOE2Bh7RbQzLDU9qO5Y4ETf5sAl0S9Xd+s1XGt7adB5fTarZ1Q3OAEH/KiX/Dz3BVDt4QOW5H2u0aNzUGB/LG08KA1ac52S8w6uJdEuu0b2Lp1YKJ9p5E2UXI00iZFLueH8xjkc27ytK6evO3CR9ZkbUfATol5TdZ2BOyUmNdkbUfATimPvKaRZhc/Kk1VAkZGWri47Vh4+bTAnZhcVFD5xDdrPunPiW/vjAbcx/Fw5/YJoRpl2ykUh0RSOA29dz5erXdRxyGB8zcq5EX1LhsI1R0Clc960Wv9vOAzFTOt9rKB8tluJ1cvVKgILDh633BW01oo+kpzB9ZXbvicUL/qPEQjbVIkuSJtUvjyeziPQT6/1k7/msnbLoZkTdZ2BOyUmNdkbUfATol5TdZ2BOyU8shrGml28aPSVCVgZKQhPuC/cddaL3K8KNZEDf5HiILGyqH7UP3wqDdcpmFXpx+F1mOWqAa3KPBzEb28VCxsCQvFZgVWQeVpBVrr3tq5+e6Hg9b2E6C4CtBVUW/3rfFRbiNu7UxuJ3XXAZgvgg1x/Qii/UOnZ6j6vxHFyuq20nL/VfDiSPxZwy4nSNO/IWVopI0T2PDiNNImhS+/h/MY5PNr7fSvmbztYkjWZG1HwE6JeU3WdgTslJjXZG1HwE4pj7ymkWYXPypNVQJWRlrc/6VLZ7kdhVMFejYghyZIFN0CrC1t6frheA/dH4Z0lIsPCos6XumdvxDAWwfl0BPriZNt3uO6UYy0hxCvlNsenS2QcypmmmttWy0qwy9haF56QCjhKoV8AMAB5TZ9y3l3cXFr5/3VNsbte7qwEYIXRgU9Dfd1b5toStBImyi55DkaaZPCl9/DeQzy+bV2+tdM3nYxJGuytiNgp8S8Jms7AnZKzGuytiNgp5RHXtNIs4sflUhgKAGH1mP2QxQWsbVzZyZo9nSDaCywqGMOZoUB7r3j6UkZdqM1tqMjxJOluZgT9e1hK2f8zon/8ZPpM420ydCjkTYpejk+nMcgn2Nzp33V5G0XQrImazsCdkrMa7K2I2CnxLwmazsCdkp55DWNNLv4UYkE8iUwlpGWr7pp7TTSJoWbK9ImhS+/h/MY5PNr7fSvmbztYkjWZG1HwE6JeU3WdgTslJjXZG1HwE4pj7ymkWYXPyqRQL4Elrx+v6B/4JMq+pDv6V6fr9hzWzuNtEnxp5E2KXz5PZzHIJ9fa6d/zeRtF0OyJms7AnZKzGuytiNgp8S8Jms7AnZKeeQ1jTS7+FGJBHIj4FqWn+WAMxU6X1TeXtqyKT5vba/90EibVGhppE0KX34P5zHI59fa6V8zedvFkKzJ2o6AnRLzmqztCNgpMa/J2o6AnVIeeU0jzS5+VCKB/Ai0tC8M4Q4uwf8Pert+k8sZaPm1ftw100gbN7KhD9BImxS+/B7OY5DPr7XTv2bytoshWZO1HQE7JeY1WdsRsFNiXpO1HQE7pTzymkaaXfyoRAIkkBEBGmmTAkkjbVL48ns4j0E+v9ZO/5rJ2y6GZE3WdgTslJjXZG1HwE6JeU3WdgTslPLIaxppdvGjEgmQQEYEaKRNCuSXsFrenbaGPAaetNozrRxZ20acvO14kzVZ2xGwU2Jek7UdATsl5jVZ2xGwU8ojr2mk2cWPSiRAAhkRoJE2YZB98PhrrJHb09aQx8CTVnumlSNr24iTtx1vsiZrOwJ2SsxrsrYjYKfEvCZrOwJ2SnnkNY00u/hRiQRIICMCsZH2rccXnPyZn82/L6Mq9/5qCnBweAR/JzvG09k8Bp7x6M+ksmRtG23ytuNN1mRtR8BOiXlN1nYE7JSY12RtR8BOKY+8ppFmFz8qkQAJZEQgNtLm7Tev7VWvPPyujKpkNaMQyGPgIez6BMjaNjPI2443WZO1HQE7JeY1WdsRsFNiXpO1HQE7pTzymkaaXfyoRAIkkBEBGmkZgUxRTR4DTwrZGVmErG3DTt52vMmarO0I2Ckxr8najoCdEvOarO0I2Cnlkdc00uziRyUSIIGMCNBIywhkimryGHhSyM7IImRtG3bytuNN1mRtR8BOiXlN1nYE7JSY12RtR8BOKY+8ppFmFz8qkQAJZESARlpGIFNUk8fAk0J2RhYha9uwk7cdb7ImazsCdkrMa7K2I2CnxLwmazsCdkp55DWNNLv4UYkESCAjAjTSMgKZopo8Bp4UsjOyCFnbhp287XiTNVnbEbBTYl6TtR0BOyXmNVnbEbBTyiOvaaTZxY9KJEACGRGgkZYRyBTV5DHwpJCdkUXI2jbs5G3Hm6zJ2o6AnRLzmqztCNgpMa/J2o6AnVIeeU0jzS5+VCIBEsiIAI20jECmqCaPgSeF7IwsQta2YSdvO95kTdZ2BOyUmNdkbUfATol5TdZ2BOyU8shrGml28aMSCZBARgRopGUEMkU1eQw8KWRnZBGytg07edvxJmuytiNgp8S8Jms7AnZKzGuytiNgp5RHXtNIs4sflUiABDIisPuZPv31Y4+3Hf6yQ+/KqEpWMwoBVVUAfyIijxJSvgTIOl++tbWTtx1vsiZrOwJ2SsxrsrYjYKfEvCZrOwJ2SnnkNY00u/hRiQRIICMCebwMM2raXlcNWduFlKztWMdK5G3Hm6zJ2o6AnRLzmqztCNgpMa/J2o6AnVIeeU0jzS5+VCIBEsiIQB4vw4yattdVQ9Z2ISVrO9Y00sjaloCdGt8jZG1HwE6JeU3WdgTslJjX05s1jTS7+FGJBEggIwIceDICmaIask4BKaMiZJ0RyJTVkHdKUBkUI+sMIKasgqxTgsqgGFlnADFlFWSdElQGxcg6A4gpqyDrlKAyKJYHaxppGQSGVZAACdgSyONlaNuD6aNG1naxIms71rESedvxJmuytiNgp8S8Jms7AnZKzGuytiNgp5RHXtNIs4sflUiABDIikMfLMKOm7XXVkLVdSMnajjWNNLK2JWCnxvcIWdsRsFNiXpO1HQE7Jeb19GZNI80uflQiARLIiAAHnoxApqiGrFNAyqgIWWcEMmU15J0SVAbFyDoDiCmrIOuUoDIoRtYZQExZBVmnBJVBMbLOAGLKKsg6JagMiuXBmkZaBoFhFSRAArYE8ngZ2vZg+qiRtV2syNqOdaxE3na8yZqs7QjYKTGvydqOgJ0S85qs7QjYKeWR1zTS7OJHJRIggYwIqOp3AHxIRB7NqEpWMwoBsrZLDbK2Y1020vgeMULO3DYCPWgQM6+NcJO1EWjmtR1osiZrUwJ2Ynm8r2mk2cWPSiRAAiRAAiRAAiRAAiRAAiRAAiRAAiRAAtOYAI20aRw8Np0ESIAESIAESIAESIAESIAESIAESIAESMCOAI00O9ZUIgESIAESIAESIAESIAESIAESIAESIAESmMYEaKRN4+Cx6SRAAiRAAiRAAiRAAiRAAiRAAiRAAiRAAnYEaKTZsaYSCZAACZAACZAACZAACZAACZAACZAACZDANCZAI20aB49NJ4G9lkBHRxhsi94OJx+B4mgFekTkqmie3ITOzlLS78XLDneR+wuBPBkFTd/A5tt3Jf9/6dJZhV2NRxaj/oex5Z6n9lpGE+1Y6zH7BxpsBPQlIvhJaYfbgEc7+5LqWtpfHIiugcrbABQAfCsSvw49d/1v8vMlr98vGOh/q3rs7wvBt3B/Z+XWVGlY3NE8IKUBPHDXwxNt2l73XPPSA0IJVynkAwAOiHk67y4ubu28v9xXCZvb/0yB8yE4FtBfqrpP+aDxk9V8JvN0aVHLWtEtwNrSlq4fxpeQpcrvpUtnBU+Hb1KRlwbqv1/cctfm6rOtxxzWoDJnoLe7F4BP16gZUGrxcbPDqO8CFTkwkuhc9Nz1h6TXSTwKH1XoOwE5FJB/dYqLi1s2/Vcl9wuLjnl15FybeDwcDcz+Dzzy7/2V90yhWFpYRENP9fdgBqAc0cXWYw4L1F0K4Hm1P3Pizy/23HVv8v/HHi+FrFMk0ILjG13T7vcK/N/FOTs479ALo57ub1ffA2Oz5txkLNR7yGtAflV9j4w1H+H7eizSgz9funSW2xG+G5AzBGgVyENe8XlfKn0aD929I/VchHPusXnXvEOSOR3kKj+3eAPuueeZ1Kw57xvJejLfXdJ8v5ng+4RG2ti/FixBAiRgTCBobftrhVwkXi6KJPxJoKVXq9N14nVjtKX7Nryy46VBUS+K4C8PRFoE+D+lvtkXxF/Egtb2lVC0RXOLZw8ZuIx7MIXlFhzfWNjnmaPU+z9X4JAqp3iQ8nK9OPebkpdPxT0InZ6hqi+NCnoadsx5OmzctVZFfhKIPhIpVkeh+3hipi1ednjgg2sjF30Im+9+aAr33q5pyaBc2AinjVGpsAFNxd3BgHsLRFdGoXtPzK3Q0vGqCHqjQK+NUPhuKMXDVbFaoXf4hYdcift2hmSeImQx6x2FqyDqEtYqOwNXXKZOLg4gpxR7O3+KsfL7vu7trqX9QxD0ee/uDKCrncgnk2cXv/agQAufFOh1pZ6urhQtmilFJGhtPwGqlwDys6hUWImf3fkkFhzfGDbt2qCiLwgUlw244CmnfqUo3hJFeBce7Pp5nPse/pRI/Ebn5a8gor6361qsWOHcg78/NwboFx6yEV/7WjRTYI7o5+B79QqoXC8ilS+8SbHSAHrxcOf2+N/HGi/JOlUGSdC8/BQ4/2dRSS6CbP9lGMxfouovEcUFpS3dd6dhzblJCtaHL5sbBoUj4RAOLx29AZA5pb7Z52LWjn32OB/h+zoF6KSIxOOaAH/hvK4p+ob/QUPfgYG6i0TlsVLf7NXxvHnMucjPt72Yc+4xkQ++Q0Tf7lQuKO6SHsxF/Ee5f0z+KN3b9bm4hjFZc95XH/REv7vc170tz/kfjbQxfy9YgARIwJRA5Usx8F+VgSeZwLa0/w1ETogaCqeEff0tEHlDqbdrHY5qOzAoYUNUbDgPTdHcoOQ/EUDPH+jtjleT8DMKgVrDMWxuW6YiF0aRvgcPdv8ueSz5C5D7HDy+GPnC3UFh4NIoxGrc1709bGm/CKrfL/XP+WnypVnloWjLphurf7mf4eQbWtoWR8AVkZNTsbnrFwmO5K+MxRsR6U3R1q5/cc3tqx2kobTooHUVw6CwqO3V3sllURSenBhCZD52JjV3LIiNrwiyAVs6H0keqJpr6I56um4ZM7/3K34/3FFYXxJ3I3o6fxY0t78LDlHU03Vr/EXEQQ8qHRhcVF0RO3ar9voSgwZNdDkUt0Dk7VUjbdAA+nTgo7MGtt69JQExaK5t9KqP+i3dVyXvH48g2tL1JbR2HBGqP6U0t7imsKOx2cOvjYLwNDzwg9/u9RD31MGEY7g2KoUfTAzKep8U42UwMPBmsh4jk17RcWDQ4D8ZQDcMnTsEzW2nqLhZvnfTddV3Cucm2f9aLj5uduD7rhWnt5Y2d9/J93VGiAfncDcJ5JpS76bvV2ottB6zxKu7PJlnPPiDX401Fwld8UWcc48Rk8r8Dvh81LPp36us4zldgI9EDY2n4947nh6LNed9e+Y87u8uW7u+k+f7hEZaRu8qVkMCJJARgcOXvSAohNcH8KuHmWHxlwp1V0c+OKtBi42RCz8SbwEI1S1U0fdEDY0fc/39Z8StmPErGVKEonYwcq3tpzmVQ0sLD1ozdBWIa21bA0XJu1nXBv6Zyx2CzxdLwS+CsHR14EuX+SCYp5CzIimeic3/+UQK6ZlR5BUdBxaasKC4e9Z9z25ZW7JP0D/nGoh2RgPRd4KC+6TA3TR0gosjjp0XFAZudhKsi7e2kfkE0+XwZXNjvvDy9Whr13fGzO+Fh2wMtz5xkYr/cdS4+4dh/+xL4fQ7JfjfcLVlnRi0HHtwgOKnIfpP4rFdRdZUjLSwZfkbFP6kqOjPHLJ1COV3zmujnW5VuG+0DIrjSs/MuTCYtfuvxKO1VCpdHhSCyyGD5ucEI7/3PDbUSJstpcJA34LigP4OD939++r24hTjZRhEh5L1ntMiMRYgq5Ivu3NLu/BkaS6isIitnTurT6ZgzbnJxH79yn9A+mgk/vR4ezjf1xPjOOKpsrkjihvqGGkbomL0XgA7xpqLSKm4g3PuMWISz92CgU8H6tdV/4AUP7K440WB1+siV/o4+vHYWKw57xufkTbmu6K3+9Ixy0xi/kcjLaN3FashARLIiMBo2wSPapsfFOUm59za4ubOHwctbX8BuFMA/X0EXFKAO9jDb4hCd9qQs7syatTeV81II61tTWJC9nSvH9rbZGWO4Oj4yy/mll4QaHAegANF9bqS8/cF6uIv018unyOz94HKskeL2/8k8PiCE7+qWGx8NAiLt4jq+sq2oURqSdlsg94R9XZ9Bcl5MmSeMgwOC1/34jCIXqHwbxXIQMk1rY7P2UoM4bHye/9obljCOarSDNWbo2DWv4S+b50Hfp1sO6yctZayMXttsY6O0D3pV8Gj4Oe7y8Jt0dFDjbTRtteHre3tqjg3En8S5oU7gif1JKi+TVT+u4SBqwMXtkHlhMqX6b2WX9qODRppl4ngF1CNt+LHBtqRgH43KmAV4i0racbLA/BTst4z9GTFgkN8jtQmVfxdfJZUbDAA+sVIS2uT81bTsObcJG12P1uuvFpVgc2VXQh8X48f42hPBK3LV8DrSqdubXHWjodRmvWiIHIXQvBvUU/Xl3HEsQekmIt8lXPuMWJSXv0HkU8OXZEW704owX0pkOh9nPdNPq8n8t3FzY0+ltf8j0ba5GPKGkiABLIkMNpkNf5rTz3jIdau2caVZXP21rpSD0Z7OHOO59GNIzti82Gb/7gAB0f7Fs/FH/bZp24+j5HLZL4H5uXDaAVoU+hjIrqu1NMdn2mmo34x20N+J8YPV1uOAB6fyQWVd0conI7eOx8vb5uorkgb1Ugb3D5eLTesYp5DNzKx48O9ffgVwH/F9825MlnZOrjS8h9E3fZkS/hDjy2ou2JyT+MlWY9gXc7hb4roF0sh/jExKRcte0kgwbUC2Txh1pybjDlINixa1hy54IrI4fTKMQh8X4+JLX2BRR1zQtFzNb5I6tnPZyIU1sbv72QVfL259Z5yl3ldj//w8+hm7e5NTEvvzheV10D9+0pRw8/GzTo5B5NnP1eAT+S7i9sZnlMqYddUAAAJqklEQVTXSMtg/kcjLf2riCVJgAQsCIxmpCXbKoKbnXPnFzd3/mhoU8pf7AZXMsyJ+rA7eDHCpsdx7x1/tGjydNRIOxjFS6JFsThZkVa53TPucHzhQ8lf7+BWFw/E/Xii+AJEKA3bdjQdweTT5vKh7DgrAt6L3q4HR528VrYkQr6brEgb+iHztNFJbpGNvP8HUb0kXvE32hezUfN78K/LldWW/4LDlx2CACEOKjw2o89Ja2lfGEA/JYK1pZ7uTXFAUhtpyZZP/XCyIq1yu+dgRJMvIA54cXL49X7FJpT6DsY+0a9n9IUxHR1hssVwXrhjaM4NW9knelBdI2308ZKs67xFkhyGXBoF7kRs7vxNpUg1twt6EiJ/wDhZJxdBVFdZcm5S33xoXX6283je0LNC+b5OO9SNUa586ZEIniz19V+JR378NBYfN9v5vtNF5Ogo9GfgmQZf19zZw1yEeT0K99pbOxXdcHolvPtr56JPjLoijfO+1Ak/ke8uo61Iy2L+RyMtdehYkARIwITAaOeQtHYcEai/OlL3weqB4nGDhv51XbEtEFwmivtUcFR8y+ewbXMmHZgeIinPSJP4UgEP7fe93ZdWe7ZiRVC9Wa+x8VNBf/96URRVZD8V2eqPOOiaGX3b3tAU6OgIg+3+3QBOceI/WOy5697kx+WJ04gz0oZvYX7WMCbz0X+xli6dhYHZDfFBvkO3X7rmtrOdyH7xpSSutf3UOmcA1s/voX8B7us/1zU2fUAELxfoLqhGpX1LF8xIg2fRooYwmLdeVV6pgh9WWIvHi0RwLICvinPfU69z656RNnSb+FBTfsgfT0J1h6iXs+NVQOr0yMi7VcPe99Pj9ZprK4cZl9rXWPdM0VHHy2dvWCbrZ8M0eEaauzAqFt477GKHoX/Y64/PkqpzfivnJhPP94Vtzw8C+azzenFxa/dPKhWNcqYR39fjJT2Ym/8YReGZePAHv6w+nswzcKso1pZKfnPdc7tGm4twzj2+KAxy/ETkogtHPSON877UTCfy3SXP9wmNtNShY0ESIAETApUl4yr3Dr0FMrm1E/qWmgOsk+umRfTweCWDa9x5hkCejG+Ciw+89uJfU3vml0kfpoFI/ZtvsDYKCu+p3pZXvrVTIJ8eelDt4I2UckkUug8WotI8r/K+qHH3OdjZ9LygEKyPSoVzR71lbhqwyayJS5fOck8XVonTZRGCs+PbIIfULcntTaKzht4GWT50+eLkEOCH7n6sUp7MR49KYXHHa7z3l0TF6J1DmImLVzqo7hsbaWFz22tV0uU3jnzdC4OoFK+2XFuM3LYgiP4+KviPYrfvCxqCSyOJrsPmux/KLE+mS0WLFjUEMv9t6vQlQ5tca6QVUfxDcmsn9CPVC2Mqt3YKtvqeruurz3d0hOH2aJ2HPOH7Zn8mnLX7UkD/udTT1ZX8tRjYOVMvHhjM6+jSyAUnDV0llYyFKn8ZBY0fxOwdPthRuAppxkuyHv03bdDQuTr5sjvkd3vw4ozyKso5UV9q1gDnJinea0FL+/ugckySy5tv31V5ZNAs5vs6BcI9FhmcN7gNUbF02tD5BIYaaVu6/3MccxHm9R6Iu5a28yCu3/dsuqryh6ZkTld7ayfnfRNO7Yl8d8nzfUIjbcKh5IMkQAJ5EYiXjSvcBvH+76OS7wrCcIk6XRevMIu2dN9W1a3ZBpp88fJ4JjbSgtblx6v6Vw5bSZVXg6dhvSPOXIhNMy/XA/KHIHDXDUToC52eoaovjQp6WnJmTPypORtjcKKGU6LG3R9Hce4BgdeL4ttUa7ZuTUNCk2xy89IDAimsB+QlgZPzBgaC31VrnC2lePVUoaVjiUJv9qrX+cB9O1R/mCpWK/QOv/CQK6ur+sh8z8Eo566I/LIUhFdjV+P2sGnXEgWugOhlyUUYafN76Mq/hYdsxObHDg7CcEPU4M+FaxwIBgY2RN5dzVVSz4akdmsnBk2zDQoc5pzbWAR+49SvFMVbogjvwoNdP69+YR56Dt3hL3wyfPCJ9RD9Xqmnq9u1LP+AQJ8ascV5kr+a0+bxxcfNDnzfRgBNkbpLEQV/CIPikSrYUM3rZPVkuvFy2Jl/ZF2bBoPnG4keHYlfh4Gm7QU38DLvZD1Uvl75o15a1rUXE3BuUue3Ln4nI7hBxH+mtLn7zmEl+L7O5jVV5qiC+6rnLC44vjFo2vVOACdFoXtPfDlXoaXjVanmIpxz7zEuMccIeqN4vTDyhbsRFg8KgMsBfKtykUZq1pz31WU9oe8uOb5PaKRl86piLSRAAlkSiLfDbYveDicfgeJoCH4Mr1dH84OvV8+KGfrX9cqNei3HHhygeA2gAwCeHzn/wRm5ciRFLOoeXtrS/uIgPpBW5W1JFaLfiFTWo7fr19Uvvi3txynw3urNeskh+vpREX0NgOdB9YZoS3d8tpemaMZeWyTZKqTuknodFMFPSjvcBjza2R82t/+ZAudDcKxAHvLAp/zcgc8O3ToYkvnYebKo45DQ+XMUOBnAAQr0xOejDXtnpMjvoSv/yrf/Vs63OzFuhEI3+QODq2b0OWk10RhhpMU/b156QCiFjyr0nYAcANXvOQ0uKW7tvL/6+IKj9w0am66B8/9cvfU3OYMN/wjRP0KdRAg/khyIPVM/wzkeivjMHcjl0ZZN340voU2wpBkvyXrsDBo0GFYq8JH41s7kHQJcHfXNviW56CEta85NxmYdn60Yj2si748QnVr3D298X6fiOGahhe0vDwK5EvCtUHkEogug8isXuHOHnDcsY85FmNdjoo5nzWWOayFoS+Z0olf5Z2Z/sfoOebYM531piNaUmeh3F+T0PqGRNoEg8hESIIEpTGCUA5qncIv3hqYJlrx+XzTsGpiRZ0c9NxEkc0vuizrmJHJbO3days5IrUWLGhAcMBs9d8WXxQyaRfzkQ4Cs8+Far1bOTexY831dy3pwvrBLQxT6fabvVua1XV4DnPdZ0q5o7eF9QiPtuQgINUmABEiABEiABEiABEiABEiABEiABEiABKYdARpp0y5kbDAJkAAJkAAJkAAJkAAJkAAJkAAJkAAJkMBzQYBG2nNBnZokQAIkQAIkQAIkQAIkQAIkQAIkQAIkQALTjgCNtGkXMjaYBEiABEiABEiABEiABEiABEiABEiABEjguSBAI+25oE5NEiABEiABEiABEiABEiABEiABEiABEiCBaUeARtq0CxkbTAIkQAIkQAIkQAIkQAIkQAIkQAIkQAIk8FwQoJH2XFCnJgmQAAmQAAmQAAmQAAmQAAmQAAmQAAmQwLQj8P8Bm3DxlZ4FNZQAAAAASUVORK5CYI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graphicFrame>
        <p:nvGraphicFramePr>
          <p:cNvPr id="6" name="Wykres 5"/>
          <p:cNvGraphicFramePr>
            <a:graphicFrameLocks/>
          </p:cNvGraphicFramePr>
          <p:nvPr>
            <p:extLst>
              <p:ext uri="{D42A27DB-BD31-4B8C-83A1-F6EECF244321}">
                <p14:modId xmlns:p14="http://schemas.microsoft.com/office/powerpoint/2010/main" val="1585048690"/>
              </p:ext>
            </p:extLst>
          </p:nvPr>
        </p:nvGraphicFramePr>
        <p:xfrm>
          <a:off x="2716222" y="2980177"/>
          <a:ext cx="6217466" cy="3475487"/>
        </p:xfrm>
        <a:graphic>
          <a:graphicData uri="http://schemas.openxmlformats.org/drawingml/2006/chart">
            <c:chart xmlns:c="http://schemas.openxmlformats.org/drawingml/2006/chart" xmlns:r="http://schemas.openxmlformats.org/officeDocument/2006/relationships" r:id="rId2"/>
          </a:graphicData>
        </a:graphic>
      </p:graphicFrame>
      <p:sp>
        <p:nvSpPr>
          <p:cNvPr id="7" name="pole tekstowe 6"/>
          <p:cNvSpPr txBox="1"/>
          <p:nvPr/>
        </p:nvSpPr>
        <p:spPr>
          <a:xfrm>
            <a:off x="2079459" y="2748573"/>
            <a:ext cx="9511645" cy="815608"/>
          </a:xfrm>
          <a:prstGeom prst="rect">
            <a:avLst/>
          </a:prstGeom>
          <a:noFill/>
        </p:spPr>
        <p:txBody>
          <a:bodyPr wrap="square" rtlCol="0">
            <a:spAutoFit/>
          </a:bodyPr>
          <a:lstStyle/>
          <a:p>
            <a:r>
              <a:rPr lang="pl-PL" dirty="0">
                <a:latin typeface="Calibri" panose="020F0502020204030204" pitchFamily="34" charset="0"/>
                <a:cs typeface="Calibri" panose="020F0502020204030204" pitchFamily="34" charset="0"/>
              </a:rPr>
              <a:t>Rozkład odpowiedzi na pytanie „ Czy jesteś zadowolony z tłumaczenia?” (N=355)</a:t>
            </a:r>
          </a:p>
          <a:p>
            <a:r>
              <a:rPr lang="pl-PL" sz="1100" i="1" dirty="0">
                <a:latin typeface="Calibri" panose="020F0502020204030204" pitchFamily="34" charset="0"/>
                <a:cs typeface="Calibri" panose="020F0502020204030204" pitchFamily="34" charset="0"/>
              </a:rPr>
              <a:t>(dane pozyskane w ramach badania jakości pilotażu)</a:t>
            </a:r>
          </a:p>
          <a:p>
            <a:endParaRPr lang="pl-PL"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6388116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3000" dirty="0"/>
              <a:t>INSTRUMENT: CENTRUM KOMUNIKACJI</a:t>
            </a:r>
          </a:p>
        </p:txBody>
      </p:sp>
      <p:sp>
        <p:nvSpPr>
          <p:cNvPr id="4" name="AutoShape 2" descr="data:image/png;base64,iVBORw0KGgoAAAANSUhEUgAABNIAAAGDCAYAAADu5T0mAAAAAXNSR0IArs4c6QAAIABJREFUeF7svQ14XVWZ9n8/a5+TtLQFoRaoOKBYLE2TCtYPOiVpBhwdXkYvHazKl+/rBzAMg/wrwh+ofBVRwEEG0WHwe4AiDjqffrw6IxMSCjp/EWiSFhQcFQRsoUjbQJqz93r+19455/Sck5P0JNn7IWnuXJfXRZt1nnut33Mn297XWmsL+EUCJEACJEACJEACJEACJEACJEACJEACJEACJLBHArLHERxAAiRAAiRAAiRAAiRAAiRAAiRAAiRAAiRAAiQABmk0AQmQAAmQAAmQAAmQAAmQAAmQAAmQAAmQAAk0QIBBWgOQOIQESIAESIAESIAESIAESIAESIAESIAESIAEGKTRAyRAAiRAAiRAAiRAAiRAAiRAAiRAAiRAAiTQAAEGaQ1A4hASIAESIAESIAESIAESIAESIAESIAESIAESYJBGD5AACZAACZAACZAACZAACZAACZAACZAACZBAAwQYpDUAiUNIgARIgARIgARIgARIgARIgARIgARIgARIgEEaPUACJEACJEACJEACJEACJEACJEACJEACJEACDRBgkNYAJA4hARIgARIgARIgARIgARIgARIgARIgARIgAQZp9AAJkAAJkAAJkAAJkAAJkAAJkAAJkAAJkAAJNECAQVoDkDiEBEiABEiABEiABEiABEiABEiABEiABEiABBik0QMkQAIkQAIkQAIkQAIkQAIkQAIkQAIkQAIk0AABBmkNQOIQEiCBqUXgh/fcp/P3m9/+pqMW3zu1Zrb3zebp32+9Aj73jYUL9//13re6qbUisrbtB3nb8SZrsrYjYKdEX5O1HQE7JfqarO0I2Cll4WsGaXb9oxIJkEBKBBikpQSygTK/3/qc+tC9lkFaA7AmOYSsJwlwnB8n73ECm8Rwsp4EvHF+lKzHCWwSw8l6EvDG+VGyHiewSQwn60nAG+dHyXqcwCYxPAvWDNIm0RB+lARI4OUhwCDNjnsWDx672U8vJbK27Rd52/Ema7K2I2CnRF+TtR0BOyX6mqztCNgpZeFrBml2/aMSCZBASgQYpKUEsoEyWTx4GpCdkUPI2rbt5G3Hm6zJ2o6AnRJ9TdZ2BOyU6GuytiNgp5SFrxmk2fWPSiRAAikRYJCWEsgGymTx4GlAdkYOIWvbtpO3HW+yJms7AnZK9DVZ2xGwU6KvydqOgJ1SFr5mkGbXPyqRAAmkRIBBWkogGyiTxYOnAdkZOYSsbdtO3na8yZqs7QjYKdHXZG1HwE6JviZrOwJ2Sln4mkGaXf+oRAIkkBIBBmkpgWygTBYPngZkZ+QQsrZtO3nb8SZrsrYjYKdEX5O1HQE7JfqarO0I2Cll4WsGaXb9oxIJkEBKBBikpQSygTJZPHgakJ2RQ8jatu3kbcebrMnajoCdEn1N1nYE7JToa7K2I2CnlIWvGaTZ9Y9KJEACKRFgkJYSyAbKZPHgaUB2Rg4ha9u2k7cdb7ImazsCdkrTwtf/qAHeJ5EdlWyUpgXrbJZuXpWs7ZCT9fRmzSDNrn9UIgESSIlAHKSdeN8xz4de9m+wZNjgOA6rIZBzyIVeI0CUcLIlQNbZ8q2tTt52vMmarO0I2ClNI1//NxxOx8XyKzs66SoxcEiX51jVyJqs7QjYKWXhawZpdv2jEgmQQEoEJhCkpaTMMiRAAiRAAiRAAiQwzQgo/haflDXTbNbl6Wbxj+DpyiLreZN11oR31yfr6c2aQZpd/6hEAiSQEgEGaSmBZBkSIAESIAESIIGZQOB2rJXTp+tCGTjYdY6sydqOgJ1SFr5mkGbXPyqRAAmkRIBBWkogWYYESIAESIAESGAmEGCQNhO6nMIaswgcUpjWXlmCrO3amgVr2yCtpaUpkAUnQfz2qK/ne3bo9kKlRW/dN5jVfK1At4WDc9fhsR/s2gtXOWJJQWv7iVC3b6Rbv4NNm4YmvOZFJzS75oELRPDaSPwn0Hvv8xOuleIH88s6j4l8dJT3we3Y1LVzzNKTWUNL58FOog94L9/D5u5fprgEk1IM0kwwU4QESIAESIAESGDvIMAgbe/oY+aryCJwyHzS01SArO0alwXrdIK0tmP3DzS4DtBDR8Hxh0j8xZgbPR3syN+gor/zvT1X2aHbC5WWtC8MAtwKdU9GQfNfY+OPBqbEKls65zoXnRa44KHCxq6fpD0n19Z+qagcEs0rrMH997804frL3j4niHZ9AeJfHUX4IDb3PD3hWil+MGjrOBWK06Mwfyoe+fFzY5aezBqWrVzsfO5bTv05YX/PhhSXYFKKQZoJZoqQAAmQAAmQAAnsHQQYpO0dfcx8FVkEDplPepoKkLVd47JgnU6QtuiE5vw+Lx2tHrNiHCrRKVC3QKA3A24IHmEYFR7GAT5kkJaiYVasmI0XXogmtTMrxekkpY48fn6QK6yH4Laot3t92uVTC9LiibW0NGG//YJJBXIpL3BcQdpk1sAgLeXOsRwJkAAJkAAJkAAJTFkCDNKmbGum1sSyCBym1gqnzmzI2q4XWbBOJ0irYTBq2LFixeyqIG316iDfv7Ut/nhh6YJe3HVXVC5VDOcKBfc0Nt/9GxTHFpzfhb7uR7Fs5RE5n18IjQrhrqFePPbT7clnV6yYnd/e1Koic0TD5wsLcv3o6gpHtGnZHx+YQ34xvAShKzyNjRt+idd3HpDL4cgk9Ht0w47yZzo7c9hWeF2i5zQKQ/klNnX9Ps4MkzFLjjssF/jX1mqIxx+q1rWnOo2uMRaqHru5QlvQ0nlQLqdHlNd2QP7xugziDy1fns8Pzj2qILoTfd2765T4e/9C3b8v9aVy0YtXzguacscCerko/i/gusRhsPDi7AfhXppXZhuFkm/KLylEuqnMubMzl98aLlXJ7V/u6dGHDsT+KPY8mVtdb7Ude3hOc4eGcE+g7+7Hi1PaM4fWjiV575pHeK/t2P1zXlogQT7pIbZsGjOsHI+Pd/MStHa8Ogf3ukpPBW0dp5R3pIVNOysD6krU4RD68IuuZzHRNYwepO2eF4AQ/nH0dT+JJccdms/7hUkv42PEJd0D0Ydn/cLyOlB4FBvv25L1r0XuSMuaMOuTAAmQAAmQAAnsRQQYpO1FzcxyKVkEDlnOdzrXJmu77mXB+uUN0orBWoxwxFG92p1NxbGiOgCRQKHvBuRJAMsU8isnODuUcFvgg6+qYJ+4piiOhupdkTSdi74fx8EX0NmZc8/qGQL9VLF1vwCwFMBt8PihOlnnXfh+bNzw6HBI1nFEEMjnAF0FxUPqMFcUi0RwYyizromPVBZ3Ed1exwq3lNfVQJ04BIyDxnprFMhTED0z7O3uTnRqQ8n475a9fU5OBy9SxXkqeEw8dkJwFCD3RJF+vO5dWKtXB7lNWy5X0QOrelAMWgR+Y1Tw55QCr6bW9mUh3K2B92cWNvX8d9Way5/RN1T8/Q/jY4q5YOhIL+6LUHzJCT7mgcEy591s/lwFDzqVpH+qfi0c3qHAE6WjwLVBWq6tfZUq/gGQ70Vu1oXJEdcGOYwI5Sq8IZCtCn0KQLyWx51zHxv1qOp4fFzTJ0C3QeQZKFpUcZ1Afg/Rk5KjnQCS3X3AO2q9JarHxkcyJ7yGekFaBbcx5/XIj59LdL07XOB/qyJnQPEYJPk5iht3TtTf861y0JzB70gGaRlAZUkSIAESIAESIIG9lQCDtL21symvK4vAIeUp7jXlyNqulVmwflmCNACvheIXUSF3TdAUXhojbDRIA3AKgDXR4Jzbk50xR7cvCEJcDZUWqD4lwI1hf899cc380lVv8k5vEi8/ClsOvDLe8RYsbf8ARG6EyiejfYduT471LXv7HOcHzxbgfQppKgc8ce2C3ALRZ6Mc1uLBnq3xpqhcW+dxqtFXFHKD7+v+fG1gEIc7UPmyql4W9ffcmcxxZB0pzU9Vv+OXHPw5PPlkUxykjVhjcgedXA3IsijnTsNDXb8eEaStXh24zc98XEROcl7OLfTf87NkXrv5vDLK61nFNVS5Nte66k8VekUU5U5Jdv/FAU5rx18AuDkJsVx0ailYDFo63oVAz452BacnO6Jqv0Y52plb2r5SRe6F4KficUno/IOYn9uBF6L9EzZAUxRhDTZ3P5b0bln70d67KwU4wotfXzdI25F/TSD4OqAbIx9ehP77t8U79epyaFl5aCDB5wEdipyeFb9coDaEir0hIusUuibq6/kBAJ+Ecn7wAhX8WRTi9Lph5HiCtNL8gHOg7txogfwg2S14dPuCXEEuVCAO0DbWvSMtvhPND14HYGGplxNeQ22Qtod5ecHxothSmldRd50AV4Zu1meTAHPFitluR9MagT/TIXhvoa8r9mAmXwzSMsHKoiRAAiRAAiRAAnsnAQZpe2dfU19VFoFD6pPcSwqStV0js2BtF6S1dM7NuejiJChQeUicXBvK8xsD/4rrxxek6T6VO6SS0KWl/S3eyb+oyN/43nviIGr4yCUgrm3VGlF/QpTHKRgINGiObhPFz8NXBpdXHXdcdEJzbtbAdR6yqhSkJTvNgHMjwcnY2P0/Fa2WoKXjnRA5KAqa76i66L/1+IMCLcTB0BPRvoUL46BujDpxYPURAB9OQqxXvLRlOEgbucZ4J5iHfBuQc8K+e/5jRJC2ezfYuqiv+58qbdnUsnKpd8Fd6nFRtKn730ZYdvHKVwV5t17gPp3UbmlpygULrvEez4jDmxHpbcnn4t1rm7dc5VVf9P3dV9fdcbSnIA04qXJ+MRtRrHXQDwz19WysnNvuvurNI4I0h2uDCDGroaodh2NwQFvnkc7ru7yLvo3ee39VFUI91zwn9obC/UeNh4Diix1U8X3f3xP7q/prPEFaaX6KL0b993ylimESmLqvAtinTpAmQVvHyaK4AqofKr0gYMJrqA3SxjmvYV0cFxX8qXh0Q7xzb/ir6CUVudP3dsc/B5l8MUjLBCuLkgAJkAAJkAAJ7J0EGKTtnX1NfVVZBA6pT3IvKUjWdo3MgrVdkLborfsGs5rfC8g7VfzPk2BkPAFEvaOMJfalEMDrZbVBURzUqMoFSTimeXHq/9FBzk8Co5qveLdVxdHOX+RaOy5XyCFR887z8MADL+6x1fHRwOf8+QK8p2L3khTrLBf1X4AEuyrreOgSgV7rnHt7Yc6uh0d9GcMoR11Lb0DNtXV0qMa7s+QKgTxRqaGq8+B0rar+q+/r+cyIdZSDM92WBGSLVy4M8rlbAvi1oeJ4J25BuOTAS/Hw1v2DJv8NcXpDuLHnx3V5jBGkeZGbvbj3obfrkeJni2z08NpwNPn+8rftFwwVvqLwG6uCNI82iNsF1XmR5M8qH9sFEHPwii/U6NSdalUItbP5sNgbgHzZQXqrP+CbFHI2oE9FO935+HXXYNX3x+HjeH5QfMVB31sbHMY13dL2NSLyjhFBWmvHknj3XXn3YvE+wQmvYd/CYZVv7RzvvBq+B3GPPzQTG8AgbWLc+CkSIAESIAESIIEZSYBB2oxs+/gXnUXgMP5ZzIxPkLVdn7NgbRekxZxqw7BxBBB17wSrCdKc+nNKO3VK36oM0vLI7++9/5GonlA7Lh4fHz+M7/FKQrft+d8Ec328Wy4Ycex0lJ6PONIZj3tN56xinb8ayyrJnVf7hj+faJAWtHa8H8CdY2mo6GWlQKp23PCRTTk9asp/NDe4q1WB86JZzWck/y1yVVSITss3yUKv7uqoEH24ahdSZbExg7Qi29L9c7vZ1GdcJzwtHSkEsAWCD0W93fERzNIOxHiH3/sVcnHVPXejQKkMg/IDzW+IvQFg3hgMd995VzloHD7e0/zqvrWzzpHOkvyE1zDgDq0M0sY7LwZpdr/4qUQCJEACJEACJEACkyTAIG2SAGfKx7MIHGYKu/Guk6zHS2zi47Ng/fIGaWMFKcm9YrgDIt+IervXpxGkIcpHTvydAny69vhj3BbX1nEWVM4uhTCutf1iEffGOFzCA//5wpitq3Oksxx2xHWAJXV3XdUJZEq7zKr09rAjLb+s8xj1/mv1jkg2ZLllHa8NvH4pAM4PVd4F6EByjPH1na9MdqGpfsY7aXUqhyW70yrfsDrRIC1mnrCRN0fiPxLfW1Y11/IxQdxdvSNt+JJ7iJwM0TPC3p57Sp+LOXgf3elETyr03vvAWGuvCoO2Nx8Se8NBLq63W3FMhuPwcXl+Hu8b8bKG4tFZhb6xYkda3SOd9YI0jGcNNUc7xzsvBmkN/VRxEAmQAAmQAAmQAAlMBQIM0qZCF6bBHLIIHKbBsl+WKZK1HfYsWL+8Qdruo2zvjILc6Xj47t+VcBaPKt4JwQWpBWlz/G+TO8gUB9ceCURL58GB8/ELBF5dCtJyy9qPV4+visqHw/7uu8utLt6npsBB0eCuM/Hq2S/WOdJZHh7XgZebBe6UqgvYh4+CfiJ+C2g05C7C/F0DE92RVr7HC/Ld2hcg5JZ2HKdOLxC4dWHvPffXtWxp9xekX9S3F1/asKF8L5r4l0TlEHh8v+49a6Wi49mRVjyKqaq3QuSSqLf7m5X32wWt7acCclvlTrpygDO460I3u/lsqJycvLG1tK7yfWZyj1/grqm8B2/4BQr6OeeDdxc2dT1UFQYNzHNBtOsLIvpcODhnbfIii+JX07LO1sjrVVC/Purv+XY9fsUjmXv28bI/PjDQ3JeheLL8ltFSwdaOJQ7yTYE+Uw7SRjnSWTdIG88aRtyRNr55MUiz+8VPJRIgARIgARIgARKYJAEGaZMEOFM+nkXgMFPYjXedZD1eYhMfnwXrlz1Iw5KOI4IcbgP0V4HimqE8ng6G3DEQjd/meSQEZ6cWpG3c8Gi+7djlqsF6BX4pop8NC/n+XL6wVIHzobJdgbbyscA4XNqev05F2kVxadTkf4IoaM5F0RmVu6GG30iJ9RBcERWa/r3c4jkS4oH/3I5FJzTlmgeu8CInVNZx6uOL9j8O1fOSt3uOdQ/cHnakxZrB0lXvhOgtKrjRi1uPINoVs1TBVaLaU3r5wWgWHL74Xy5V1Ueigvto6a2c8Vs9Adyk8R1hUe5DpTd71q0TH0OMdn0BDnNF8SVxsqPw4uwHc80731Q+Nls62hkXiEPJ5oErVHCmQq/xLojDNDgfnSwq74DAqeh/1X1rZxwcxW+xFCwPxH10aGNX3zCH4TezquBzZQ4FaRfIp73o1/18d30csNWGQSVvQPD90MvfIQqeT7yhWAtgYLS3niYcGvXx7j59A8B3A+j1iecLeAsgFwD4PYD9kiBt/xdfjP0HweGRuvPi+ZSZu6d3YNOmoQmvoTZIG8+8Hvnxcw0Haa0dfxQovq6iP4zfTOs2bzlToB+MInwQAQYrvzfqLsc6RuMdaRN/kPCTJEACJEACJEACM44Ag7QZ1/KJLTiLwGFiM9n7P0XWdj3OgvXLH6Qlb93sPMo7fxmA9wzjlO9KHISo/wQEt6UZpMXVa/UU6BXgCnGy1XvcVHW/1ooVs92OfPyP/zWAHJZMT9EjgovCvu54d5cW77W6vY4Vdt+pNVod4Iqwv/u/kqqTDNJicLmlHX+iwBUQtA/PR3+jkBv8vMKX4jeIjmXX0ts9ofLtsOXAK8vBxpLjDguC8A4BfhYOzrmwcrdWvXrJMcHIfwqC4wH8MA6FcsHQkXWDtLjASDY7IHpnBL0mUHdh5VHXEQFOcqR26CY4ObQiTBuFg7vWD+7ztdL864VBI72IbQL9+1DD69F//7ax+DXk46LBR/Sp6CmFHg7IaUmQFodbucJ6AO+o1U3u1Ovv2TDhNdQJ0ur6p968xhOkHdX5miD0t4vK3eECWeee9ec44Czno9VDTfmB8vcq/dbA71QGaQ1A4hASIAESIAESIAESGCbAII1OaIhAFoFDQ8IzcBBZ2zU9C9aZBGkTRrJixWy80BxgU9fOCdcYzwdbOudidi5Ido1VXFg/SgmHtmP3Q5QrTHJ+adUZe6Xx2oIwj95747vd/HiwvGxjOztzeC6ch2jbQLzbKpV5TJRD7MWdwSzMz+2oPB7a0JzG4+N4fvFXFp6f+BoEy9+2L14Ko1TmFfe1qyv2YPw/wfLlOTzwQCFZd/X3GsIbD2KQ1jAqDiQBEiABEiABEiABBmn0QEMEsggcGhKegYPI2q7pWbCeWkGaHUsqkQAJTGMCDNKmcfM4dRIgARIgARIgAWsCDNKsiU9TvSwCh2mKIvNpk3XmiMsCWbBmkGbXPyqRAAmkRIBBWkogWYYESIAESIAESGAmEGCQNhO6nMIaswgcUpjWXlmCrO3amgVrBml2/aMSCZBASgQYpKUEkmVIgARIgARIgARmAgEGaTOhyymsMYvAIYVp7ZUlyNqurVmwZpBm1z8qkQAJpESAQVpKIFmGBEiABEiABEhgJhBgkDYTupzCGrMIHFKY1l5Zgqzt2poFawZpdv2jEgmQQEoEGKSlBJJlSIAESIAESIAEZgIBBmkzocsprDGLwCGFae2VJcjarq1ZsGaQZtc/KpEACaREgEFaSiBZhgRIgARIgARIYO8noLgNn5QPTteFZvGP4OnKIut5k3XWhHfXJ+vpzZpBml3/qEQCJJASAQZpKYFkGRIgARIgARIggb2fgOAvcYncMl0XysDBrnNkTdZ2BOyUsvA1gzS7/lGJBEggJQJxkHZu7/Jv/GJ7029TKskyoxA4/+iXLrvj0ebPP/2i+wMhZUuArLPlW1udvO14kzVZ2xGwU5oWvvYAAvThYrnLjkz6Sln8Izj9We4dFcnaro9kPb1ZM0iz6x+VSIAEUiIQB2nz95vf/qajFt+bUkmWGYUAH/J21iBrO9axEnnb8SZrsrYjYKdEX5O1HQE7JfqarO0I2Cll4WsGaXb9oxIJkEBKBBikpQSygTJZPHgakJ2RQ8jatu3kbcebrMnajoCdEn1N1nYE7JToa7K2I2CnlIWvGaTZ9Y9KJEACKRFgkJYSyAbKZPHgaUB2Rg4ha9u2k7cdb7ImazsCdkr0NVnbEbBToq/J2o6AnVIWvmaQZtc/KpEACaREgEFaSiAbKJPFg6cB2Rk5hKxt207edrzJmqztCNgp0ddkbUfATom+Jms7AnZKWfiaQZpd/6hEAiSQEgEGaSmBbKBMFg+eBmRn5BCytm07edvxJmuytiNgp0Rfk7UdATsl+pqs7QjYKWXhawZpdv2jEgmQQEoEGKSlBLKBMlk8eBqQnZFDyNq27eRtx5usydqOgJ0SfU3WdgTslOhrsrYjYKeUha8ZpNn1j0okQAIpEWCQlhLIBspk8eBpQHZGDiFr27aTtx1vsiZrOwJ2SvQ1WdsRsFOir8najoCdUha+ZpBm1z8qkQAJpESAQVpKIBsok8WDpwHZGTmErG3bTt52vMmarO0I2CnR12RtR8BOib4mazsCdkpZ+JpBml3/qEQCJJASAQZpKYFsoEwWD54GZGfkELK2bTt52/Ema7K2I2CnRF+TtR0BOyX6mqztCNgpZeFrBml2/aMSCZBASgQYpKUEsoEyWTx4GpCdkUPI2rbt5G3Hm6zJ2o6AnRJ9TdZ2BOyU6GuytiNgp5SFrxmk2fWPSiRAAikRYJCWEsgGymTx4GlAdkYOIWvbtpO3HW+yJms7AnZK9DVZ2xGwU6KvydqOgJ1SFr5mkGbXPyqRAAmkRIBBWkogGyiTxYOnAdkZOYSsbdtO3na8yZqs7QjYKdHXZG1HwE6JviZrOwJ2Sln4mkGaXf+oRAIkkBIBBmkpgWygTBYPngZkZ+QQsrZtO3nb8SZrsrYjYKdEX5O1HQE7JfqarO0I2Cll4WsGaXb9oxIJkEBKBBikpQSygTJZPHgakJ2RQ8jatu3kbcebrMnajoCdEn1N1nYE7JToa7K2I2CnlIWvGaTZ9Y9KJEACKRFgkJYSyAbKZPHgaUB2Rg4ha9u2k7cdb7ImazsCdkr0NVnbEbBToq/J2o6AnVIWvmaQZtc/KpEACaREgEFaSiAbKJPFg6cB2Rk5hKxt207edrzJmqztCNgp0ddkbUfATom+Jms7AnZKWfiaQZpd/6hEAiSQEoE4SDu/76i/6/vD7F+nVHJiZQQK4Be4RP5tYgWm/qeyePBM/VW/PDMka1vu5G3Hm6zJ2o6AnRJ9TdZ2BOyU6GuytiNgp5SFrxmk2fWPSiRAAikRiIO0E+875vnQy/4plZxsmY9hrdw02SJT8fNZPHim4jqnwpzI2rYL5G3Hm6zJ2o6AnRJ9TdZ2BOyU6GuytiNgp5SFrxmk2fWPSiRAAikRmIJB2j9jrfxFSsubUmWyePBMqQVOocmQtW0zyNuON1mTtR0BOyX6mqztCNgp0ddkbUfATikLXzNIs+sflUiABFIiMAWDtH/FWnl3SsubUmWyePBMqQVOocmQtW0zyNuON1mTtR0BOyX6mqztCNgp0ddkbUfATikLXzNIs+sflUiABFIiwCAtJZANlMniwdOA7IwcQta2bSdvO95kTdZ2BOyU6GuytiNgp0Rfk7UdATulLHw98SCtpfNgJ9EHvJfvYXP3L+0w7H1KTW0dbZHiJsD/TdR373f3vhXWX1HQ2n4i1O0b6dbvYNOmoQmve9Fb9w1mNV8r0G3h4Nx1eOwHuyZcay/9oJnHjHrBIM3OqFk8eOxmP72UyNq2X+Rtx5usydqOgJ0SfU3WdgTslOhrsrYjYKeUha9HBmltx+4faHAdoIeOsrQ/ROIvhmje+dy3nPpzwv6eDXYY9j6l3LL249XLPwNYE/V1f3XKrHBJxxHO6YlegzuxqeuZtOfl2tovFZVDonmFNbj//pcmXH9J+8IgwK1Q92QUNP81Nv5oYMK19tIPmnnMqBcM0uyMmsWDx27200uJrG37Rd52vMmarO0I2CnR12RtR8BOib4mazsCdkpZ+HpkkLbohOb8Pi8drR6z4qWpRKdA3QKB3gy4IXiEYVR4GM14FYO01JovWLxyLh7dEAdAPrWqkyyUW9q+0ov7onfh+7Fxw6OTLDfi46kFaXEHYZWEAAAgAElEQVTlFStm44UXokntbEt7gVOrnp3HDHrBIM3OXFk8eOxmP72UyNq2X+Rtx5usydqOgJ0SfU3WdgTslOhrsrYjYKeUha/3eLRz1LBj2crFVUFaMYAreP8C+ro3V2FZvHJeLsi/IQzxCH7R9Swq/zx/10B+e1OriswRDZ8vLMj1o6srTD6/7I8PzCG/GF6CEP5x9HU/GWd7I5BXjnOFp7Fxwy/x+s4DcjkcmYR+j27YUf5MZ2cO2wqvy/n8QjiNwlB+iU1dvy/XXXLcYbnAv7ZWQzz+UFi6oBd33RUl32tpacrjwBZ1eAU0KoRON6H33ufLn1u9Osj3b20rOL8Lfd2PYtnKIxLNeOyuoV489tPt5bG1fHaLC1o6D8rl9IiEQby2A/KPl/nUTnL58nx+cO5RBdGdVT0YrTelvy+4p7H57t9UlVty3GEuiP6Xg65RwZWi7nch/O+Tuq/vfGWZbRRKvim/pBDppjLnzs5cfmu4VCW3f3m9Rx86UMEj8Uddb7Ude3hOc4eGcE+g7+7HkzntqWfVrKu913bs/jkvLZAgn/QQWzaNGbYVa8WyVf2O/6KWV6M9XrFi9qger4ReNU4HCvsO9WHrK3wcbBfiHrmXduRcvjXc5TYlP0elr7gfTWgNh9A34u9LPwMAqn4GS59tsFdo7ViS9665cCD68KxfmIN7XfLzg8Kj2HjfllF8X92LFH9XMkhLEeYeSmXx4LGb/fRSImvbfpG3HW+yJms7AnZK9DVZ2xGwU6KvydqOgJ1SFr5OL0g78vj5Qa6wXkU3+N6eq6qw1IZuxT9D9GZRnK6CfeLxojga0NsiF30iiILjIPI5AL8C9NWAHKDQq/wrgxvKQVJnZ849q2cI9FNFvV8AWArgNnj8UJ2sq9pNtaTjiCCIa+oqKB5Sh7miWCSCG0OZdU18JDBo6zgVitvrtPWW0hHE/LLOY7z3nwfwOgAPC+RVCl2gkE/6V8qXk/mtWDE72JG/QVQHIBIo9N2AxEHgMoE8BdEzw97u7kSnlk/yd2+fk9PBi1RxngoeE4+dEBwFyD1RpB+vey/d6tVBbtOWy1X0wKrjksX6Ar8xKvhzSoFXU2v7shDu1sD7Mwubev67cs31OKjoZXFvSzvVoPiSE3zMA4NlzrsZ/7kKHnQqSW9V/Vo4vEOBJ0r+qA3Scm3tq1TxD4B8L3KzLkyOaDbQsxJrFf1d2XsV3hDIVoU+BeANAB53zn2ssLHrJ3V/dIt9i7834shp0eMQ3Bb1dq8fq8cK+ZUTnB1KuC3wwVerPK56VyRN56Lvx3GAm3xVeOrNEPwUqgfHfhHVq1RkTaIZ6t3JEVaRbyT6xa9Sr1Twl763+5bS37u2jrNE8Y5I/EcgeuCIHaTj7ZV3hwv8b1XkDCgegyQ/a3Fzz4n6e76VhNFFflW9yOB3JIO0DKCOUjKLB4/d7KeXElnb9ou87XiTNVnbEbBToq/J2o6AnRJ9TdZ2BOyUsvD1pIM0gT6sIg/7Qu4fxhukieig83Juof+enyVhwtJVb/JOb4IiDj1+H3l3ZXI316ITmoNZA6cB+LQ4PSXc2PPjeHywtP0DELkRKp+M9h26Pblna9nb5zg/eLYA71NIUzngObp9QVCQWyD6bJTDWjzYszXeFJVr6zxONfqKQm7wfd1xOFa14y0Od6DyZVW9LOrvuTMJdnK4TRT/N3SzPlu8j8sFre0nCOSG8rjdgcwpyd1ng3NuTy7BT+6gk6sBWRbl3Gl4qOvXI4K01asDt/mZj4vISRV8FPEaQlwNlVdGeT2ruIYqB+ZaV/2pQq+IotwppV1mQWvHXwC4OQmxXHRq6Zhm0NLxLgR6drQrOL1qJ1Ox4mhHO+O/V5F748BHPC4JnX8Q83M78EK0f8IYaIoirMHm7seGQ6L2o713VwpwhBe/vm6QtiP/mkDwdUA3Rj68CP33b0vW20jPVqyYFYeWleFN7A0RWafQNVFfzw+SI7NxOOkHL1DBn0UhTq8bRk4gSANQ3ePdfWqB6lMC3Bj299xX6XHx8qOw5cArkx2ORU8law9xOTb3PJ14s3XV8Qp/CSCLIbggOvKgO3Obt1wFwaww2npRsrNu0QnNuVkD1ymwGsC/lcO/lpamXLDgGu91m+/vvhrLVr6+KkgrsR1fr9YJcGXZ9ytWzHY7mtYI/JkOwXsLfV0/Y5Bm90CwUsriwWM19+mmQ9a2HSNvO95kTdZ2BOyU6GuytiNgp0Rfk7UdATulLHw9sSBt2crFgc9dA+jxAr0p9P4W+FkD4w3S4h1plTto4k1prm3VGlH9hPP67qpdUkkA5b4qwMawr/tKvL5zftAcxYHWz8NXBpdXHXcshgsesqoUpCW7doBzI8HJ2Nj9PxVtk6Cl450QOSgKmu+ouqi+9fiDAi3EwdAT0b6FC3H//YNuacdaEbwx2eVTc5Qz2Q3msCRqyn8UTQNDcbgD6D6Vu8Bi3XgnmId8G5Bzwr57/mNEkFbeQabror7uf6q0WFPLyqXeBXepx0XRpu5/G2G/xStfFeTdeoH7dFK7HKjgGXF4MyK9LflcvHtt85arvOqLSdBS58jsHoM04KTK+cWMRbHWQT8w1NezsXJu+Zb2t3gn/6JJz4d3LJZ3pDlcG0SIWQ1V7tRquGdzdviqIO31na+MvaFw/+F777mham3Fy/BV8X3f3xN/r/prQkHayB7vXq/8Tc0cih73J0R5nIIHe54teuq4KMidjofv/l3lhIoh6HcgOC3ehTYclPpLooI/FY9ueApLjjssyBX+Hhr7CadGUe5DSYCa+CC4XVQvTV4GUrPrcWK9wnFl3dIki35TkTuTn2XuSLN7IhgpZfHgMZr6tJMha9uWkbcdb7ImazsCdkr0NVnbEbBToq/J2o6AnVIWvp5YkNbascSp/pkTORuqH0r+oT6Bo5313vhZPKb2V5U7qhLEtQHHzubDnPp/dJDzk8Co5ivebVVxtPMXudaOyxVySNS88zw88MCLe2xbfDTwOX++AO8p715avnyfYNfcGwF1AnfbyBq+0wN/7tV9APvu+l3tLqny+NojgjUhR66to0M13p0lVwjkiUodVZ0Hp2tV9V99X89nRsyhdifS4pULg3zulgB+bag43olbEC458FI8vHX/oMl/Q5zeUNrhV1trrCDNi9zsxb0PvV2PFD8nw4z18NrgMPn+8rftFwwVvqLwG6uCNI82iNsF1XmR5M+qOO5YrNdAz2rDm7bOI2NvAPJlB+mtXpdvUsjZgD4V7XTn49ddg1Xfn0CQVvcYYykM9XpZbeAZe1xVLkhC3vzgE7GnBNia9KV0B19pUnFQFoR3QPB3yXHO4T+vF9X/N/65KwZrp0cuuCRQvUEUX4p/Hoq7Bi+LIv0/yQ63ao/dN6Fe1XvDai17Bml7/NUy3QZk8eCZbgys5kvWVqSHdcjbjjdZk7UdATsl+pqs7QjYKdHXZG1HwE4pC19PLEiL11x7r1e6QdrpUZg/FY/8+Lky3pqAIz/Q/Abv/Y9E9YQkyKv5qgqBtud/E8z118enQUfcezVK/0Yc6YzHDe+KiwO0E0dru0IeTgKSOf63Ew3SgtaO9wO4cyxrle4rqzdm+MimnB7vjMsN7mpV4LxoVvMZyX+LXBUVotPyTbLQq7s6KkQfTnY21fkaO0ireZvnazpnjcm4TsBS3JG2DsAWCD4U9XbHRzCHj9buqV7lfGtqF+8b+xGAeWMwLN95VzUm5SBttLC4HKSpbIk9paI/HXG3YDyx2tC1HJT6J3x/z9/Gu9kAHSj9txPZJw7k3KZnPlYOTeNwrvLndSB4YIK9OmTEzw+DtJJ9/hVr5d12jwM7pSwePHazn15KZG3bL/K2403WZG1HwE6JviZrOwJ2SvQ1WdsRsFPKwtfpBWnFkKluIFDcIeRUz653zKwSYXFH2h6DNGxvPsSJv1OAT9cef4zrxRetQ+Xs0tFO19p+sYh7Y3Ls8oH/fGHMto080vlSZbgjkBfq7h4aI9yp0tvDjrQ4CFLvv1bviGRDdlvW8drA65cC4PxQ5V3FoOWG+G2byS401c94J61O5bCx1jGuIC1mHjOGvHnEsdd40uUjgLi7ekfa8AX2EDkZomeEvT33lNbYcM9qw5ylnYtibzjIxfV2K47JcKwAL7lXDHeUL/sfa/dVvRdIFIWrdqQVQ14BwnBwzoXJPXoVX6VjwPGbU0svGBg+7qnvjpxcHh+Jdc5fVei994HiLrSLI4dzA69Xxrsmy+uvmc+EesUdaWNZh0FaQ7+cOGgsAlk85El8dALkbecOsiZrOwJ2SvQ1WdsRsFOir8najoCdUha+Ti9IK+6UUdX50eCuc/HYT7eX0JTeKiiqx6YWpMXby+I7yBQH1xwJBFo6Dw6cj18g8OpSkJZb1n68enxVVD4c9nffXW7b7svaD4oGd52JV89+ccSRzooeB60dHwHwofKLAkrfW/TWfXOzZ10BxWA4byi5A2yiO9JQuscL8t3aFyDklnYcp04vELh1Ye8999e1XynggfSL+vbiZfcbyveiiX9JVA6Bx/fr3rNWLDreIG34SKrGb5W8JOrt/mbF3WQStLafCki88yp582csUb4jbXDXhW5289lQOTl502VxXQ33bIErVLFe9vY5QbTrCyL6XDg4Z21lONW0rLM18noV1K+P+nvie8VGfLml7WtE5J21d5YVj9zemVz8X/HWzrGOdu5xR9rGDY8O/3zo1SL435VBIuLjxVv9RSKIXzCQ3JGWTDa5ozD4PCC3Q/WkqOA+mrwsYvhetK8Bsh6i743C3MdKL5yo3UE64V7NK6xJXupR+uKOtBIJBml2z8K9VimLh/xeCyuFhZF3ChAbLEHWDYJKYRhZpwCxwRJk3SCoFIaRdQoQGyxB1g2CSmEYWacAscESWbBOL0gDMLwjButF3D+FXv4OEuwIUDhRIBcq9FXlY5h72K0DxZ53pN1//0v5tmOXqwbrFfiliH42LOT7c/nCUgXOh8p2BdrKb+2M/8G/PX+dirSL4tKoyf8EUdCci6IzKndDldYAwRVRoenfy72ZIyEe+M/taDv2FYG6mwAsEMHVsSaCaP+c079S9X8hilOTsHCs3Up72JGWhHBLV70Toreo4EYvbj2CaFcw5I5RwVWi2lN8+cHuQKPGRMOXyculqvpIOWiJe9S66k8B3KTxHWGli+lHMWDpxQZe9JtOg54Q/vfo6948WsCWvEGyeeAKFZyp0Gu8C+IwDc5HJ4vKOyBwKvpfdd/aOTDPBX7wOgiWB+I+OrSxqy9h2EDP6rEueQOC7ydejILnE28o1gIYGO2tpwmK3W/R/FWguGYoj6dj9hC9ND5sCcHZaQZpxSPDNwnkTSq4NtLc96HRvJz4s1RxhIq8JvZ3OUgrewtvgcc/lV8WUXqBhOifOUhX+c2exfCt6q2dk+nVeIK01o4/ChRfV9Ef+iUHf85t3nKmQD8YRfggAgxWfm/E/XBj/GL84T336Yn3HfN86GX/Bn9/Zj2MQVrWhGdA/Swe8jMA24SXSN4TRjfuD5L1uJFN+ANkPWF04/4gWY8b2YQ/QNYTRjfuD5L1uJFN+ANkPWF04/5gFqxTDdLit27mlnb8iQJXQNBeXOGtArndA58t785JKUiL6+dbOo/yzl8G4D3xnxXoFeAKcbLVe9xUDtLib65YMdvtyMf/kF8DyGHJ/BQ9Irgo7OuOd3dpafdcne7svlNr6YoDcpI7XyF/CeCA4th/dt6tK2zqeij58ySDtPos9TcKucHPK3ypaldQncmWQrD4bY5hy4FXlkOK4uX1Avys3lHCqlLDL1z4iFNZo9DFpd1kowZp9RnvgOidEfSaQN2Flbu3yjvSSruckiO1QzfByaGVYdqeejYa61pvANgm0L8PNbwe/fdvG+sncORn5bsicqOq/wQEt6UapMUTGempbaLyxTAvXwtC//dlzeKkizsjbxCn76l8WURyP57Dv6Lmjaoj7jScbK9K8Pa0I+2oztcEob9dVO4OF8g696w/xwFnOR+tHmrKD5S/V+nRBn41MkhrAFJKQ7J48KQ0tb2uDFnbtpS87XiTNVnbEbBToq/J2o6AnRJ9TdZ2BOyUsvD1HoO0CS+vpXMu9tsV7SnwmXD92g/GerNzQbJrrHRh/ejFHdqO3Q9RroBNXTsnPIfOzhyeC+dhbjSY6TrjtQVhHr33xne7+QnP1/KDJTbRtgFs2jSUgvTEe7ZixWzsDGZhfm4HurrCcc0l/uwLzcGkfDIewZaWJgQHzJnQXMejUzk2/V5VzySu39UV+zb+n2D58hweeKCQDKr+XsMrYJDWMKpJD8ziwTPpSe2lBcjatrHkbcebrMnajoCdEn1N1nYE7JToa7K2I2CnlIWvswvS7LhQiQRIYIYRYJBm1/AsHjx2s59eSmRt2y/ytuNN1mRtR8BOib4mazsCdkr0NVnbEbBTysLXDNLs+kclEiCBlAgwSEsJZANlsnjwNCA7I4eQtW3byduON1mTtR0BOyX6mqztCNgp0ddkbUfATikLXzNIs+sflUiABFIiwCAtJZANlMniwdOA7IwcQta2bSdvO95kTdZ2BOyU6GuytiNgp0Rfk7UdATulLHzNIM2uf1QiARJIiQCDtJRANlAmiwdPA7IzcghZ27advO14kzVZ2xGwU6KvydqOgJ0SfU3WdgTslLLwNYM0u/5RiQRIICUCDNJSAtlAmSwePA3IzsghZG3bdvK2403WZG1HwE6JviZrOwJ2SvQ1WdsRsFPKwtcM0uz6RyUSIIGUCEy5IE3wdVwiH05peVOqTBYPnim1wCk0GbK2bQZ52/Ema7K2I2CnRF+TtR0BOyX6mqztCNgpZeFrBml2/aMSCZBASgSmWJD2CBSn45Pys5SWN6XKZPHgmVILnEKTIWvbZpC3HW+yJms7AnZK9DVZ2xGwU6KvydqOgJ1SFr5mkGbXPyqRAAmkRCAO0l7MH/S29/zk8PtSKjmxMkNowkXywsQ+PD0+lcWDZ3qs3H6WZG3LnLzteJM1WdsRsFOir8najoCdEn1N1nYE7JSy8DWDNLv+UYkESCAlAnGQNn+/+e1vOmrxvSmVZJlRCGTx4CHs+gTI2tYZ5G3Hm6zJ2o6AnRJ9TdZ2BOyU6GuytiNgp5SFrxmk2fWPSiRAAikRYJCWEsgGymTx4GlAdkYOIWvbtpO3HW+yJms7AnZK9DVZ2xGwU6KvydqOgJ1SFr5mkGbXPyqRAAmkRIBBWkogGyiTxYOnAdkZOYSsbdtO3na8yZqs7QjYKdHXZG1HwE6JviZrOwJ2Sln4mkGaXf+oRAIkkBIBBmkpgWygTBYPngZkZ+QQsrZtO3nb8SZrsrYjYKdEX5O1HQE7JfqarO0I2Cll4WsGaXb9oxIJkEBKBBikpQSygTJZPHgakJ2RQ8jatu3kbcebrMnajoCdEn1N1nYE7JToa7K2I2CnlIWvGaTZ9Y9KJEACKRFgkJYSyAbKZPHgaUB2Rg4ha9u2k7cdb7ImazsCdkr0NVnbEbBToq/J2o6AnVIWvmaQZtc/KpEACaREgEFaSiAbKJPFg6cB2Rk5hKxt207edrzJmqztCNgp0ddkbUfATom+Jms7AnZKWfiaQZpd/6hEAiSQEgEGaSmBbKBMFg+eBmRn5BCytm07edvxJmuytiNgp0Rfk7UdATsl+pqs7QjYKWXhawZpdv2jEgmQQEoEGKSlBLKBMlk8eBqQnZFDyNq27eRtx5usydqOgJ0SfU3WdgTslOhrsrYjYKeUha8ZpNn1j0okQAIpEWCQlhLIBspk8eBpQHZGDiFr27aTtx1vsiZrOwJ2SvQ1WdsRsFOir8najoCdUha+ZpBm1z8qkQAJpESAQVpKIBsok8WDpwHZGTmErG3bTt52vMmarO0I2CnR12RtR8BOib4mazsCdkpZ+JpBml3/qEQCJJASAQZpKYFsoEwWD54GZGfkELK2bTt52/Ema7K2I2CnRF+TtR0BOyX6mqztCNgpZeFrBml2/aMSCZBASgQYpKUEsoEyWTx4GpCdkUPI2rbt5G3Hm6zJ2o6AnRJ9TdZ2BOyU6GuytiNgp5SFrxmk2fWPSiRAAikRYJCWEsgGymTx4GlAdkYOIWvbtpO3HW+yJms7AnZK9DVZ2xGwU6KvydqOgJ1SFr5mkGbXPyqRAAmkRIBBWkogGyiTxYOnAdkZOYSsbdtO3na8yZqs7QjYKdHXZG1HwE6JviZrOwJ2Sln4mkGaXf+oRAIkkBIBBmkpgWygTBYPngZkZ+QQsrZtO3nb8SZrsrYjYKdEX5O1HQE7JfqarO0I2Cll4WsGaXb9oxIJkEBKBOIg7cT7jnk+9DPmV9hzAK7CWrk1JYQNl8niwdOw+AwbSNa2DSdvO95kTdZ2BOyU6GuytiNgp0Rfk7UdATulLHw9Y/4VatcmKpEACWRNoCJI2z9rrSlU//dYKwdbzyeLB4/1GqaLHlnbdoq87XiTNVnbEbBToq/J2o6AnRJ9TdZ2BOyUsvA1gzS7/lGJBEggJQIzNEgDhhDgSvEpYWyoTBYPnoaEZ+AgsrZtOnnb8SZrsrYjYKdEX5O1HQE7JfqarO0I2Cll4WsGaXb9oxIJkEBKBBikpQSygTJZPHgakJ2RQ8jatu3kbcebrMnajoCdEn1N1nYE7JToa7K2I2CnlIWv0wnSWlqaAllwEsRvj/p6vmeHZC9UWvTWfYNZzdcKdFs4OHcdHvvBrr1wlSOWFLS2nwh1+0a69TvYtGlowmtedEKzax64QASvjcR/Ar33Pj/hWvzglCXAIM2uNVk8eOxmP72UyNq2X+Rtx5usydqOgJ0SfU3WdgTslOhrsrYjYKeUha/HDtLajt0/0OA6QA8dZZl/iMRfjLnR08GO/A0q+jvf23OVHZK9UGlJ+8IgwK1Q92QUNP81Nv5oYEqssqVzrnPRaYELHips7PpJ2nNybe2Xisoh0bzCGtx//0sTrr/s7XOCaNcXIP7VUYQPYnPP0xOuxQ9OWQIM0uxak8WDx27200uJrG37Rd52vMmarO0I2CnR12RtR8BOib4mazsCdkpZ+HrsIG3RCc35fV46Wj1mxctUiU6BugUCvRlwQ/AIw6jwMA7wIYO0FI2wYsVsvPBCNKmdWSlOJyl15PHzg1xhPQS3Rb3d69Mun1qQFk+spaUJ++0XTCqQS3uBrJcqAQZpqeIcs1gWDx672U8vJbK27Rd52/Ema7K2I2CnRF+TtR0BOyX6mqztCNgpZeHrcR3tHDXsWLFidlWQtnp1kO/f2hajKSxd0Iu77orKmIrhXKHgnsbmu3+D4tiC87vQ1/0olq08IufzC6FRIdw11IvHfro9+eyKFbPz25taVWSOaPh8YUGuH11d4Qj8VeN0oLDvUB+2vsLHgWBZs/Shzs4cthVel+g5jcJQfolNXb+PM8NkyJLjDssF/rW1GuLxh6p17alOXKC1Y0neu+bCgejDs35hDu51iSYKj2LjfVvKGtU8Nldptx27f85LCyTIJ3PAlk2jhm3Ll+fzg3OPKojuRF/37jol/t6/UPfvS32pFF68cl7QlDsW0MtF8X8B1yUOg4UXZz8I99K8XA5HJoFqFEq+Kb+kEOkmPLphR7GEoLXj1cl6AYTwj6Ov+0ksOe7QfN4vTGo89oNddb3VduzhOc0dGsI9gb67Hy/Xa+k8KJfTI+AlCF3haRyQf7zKCyXWtd4bD7/S+mv6lvdufo2nHZYc90cln5TXV/JQTRhdiTUcQh/esOD5+GclNf/XerHaX66ptb1VfeCq1jDaz2vJiygUmpwL1AX7lPpV5cvXd74y1+xbQl/oQ//92yx+JTJIs6A8rJHFg8du9tNLiaxt+0XedrzJmqztCNgp0ddkbUfATom+Jms7AnZKWfg6myCtGKzFaEYc1avd2VQcK6oDEAkU+m5AngSwTCG/coKzQwm3BT74qgr2iWuK4mio3hVJ07no+3EcfCVf+WWdx3jvPw/gzRD8FKoHx7VE9SoVWVO1m2pJxxFBIJ8DdBUUD6nDXFEsEsGNocy6Jj5SGbR1nArF7XVafEt5XQ3UiT+fBEXeHS7wv1WRM6B4DIKlSW3Vc6L+nm8lAV5tKBl/v7Mz557VMwT6KYFsVehTAN4A4HHn3MfqHrVcvTrIbdpyuYoeWNWDZSsXO5/7lsBvjAr+nFLg1dTaviyEuzXw/szCpp7/rlpz+TMaa5a+fhiF+VNzwdCRXtwXofiSE3zMA4Pehe/Hxg2PYtnb5+R08CJVnAfoNog8A0WLKq4TyO8helJcA4/8+LnaIC3X1r5KFf8AyPciN+vC5IhrRT0VPCYeOyE4CpB7okg/js3dvyyzrjwmOhF+xVXW9G0NgDt29/64w4IgvAHAe1TwoFPZR6GLAXwtyutFeLBna3knH/COWh+J6rHhvuHP4xA6Hf+3v9F7if2/ssL/B1R5urXjIxB9b7QrOB2/6Ho2mdPrO18ZNEe3QTErKvhT8eiG2F/A4pWvCvJuPSA3JT93wKecj1YPbdrQX7kW19ZxlijeEYn/iNWddAzSpveDx27200spi4f89CJgO1vytuNN1mRtR8BOib4mazsCdkr0NVnbEbBTysLXqQZpAF4LxS+iQu6aoCm8NEbTaJAG4BQAa6LBObcnF+wf3b4gCHE1VFqg+pQAN4b9PffFNfNLV73JO71JvPwobDnwymTHWxxo5XAboBujEJcX78ZyudZVxyv8JYAshuCC5FhiXLsgt0D02SiHtUngAbhcW+dxqtFXFHKD7+uOA4nhnWnFrzjcgcqXVfWyqL/nzlHqSGl+qvodv+Tgz8XzKwZF6wS4MnSzPpsEQytWzHY7mtYI/JkOwXsLfV0/qxekBUvbPyAi6xS6Jurr+QEAn4RKfvACFfxZFOL0UohUNd/WVX+q0CuiKHdKsvsPQNDa8RcAblbgCe+iU5PAK/77lo53IdCzqwKWymKjHPF6i2gAACAASURBVO3MLW1fqSL3xsGNeFwSOv8g5ud2YMECdZuf+bgA50DdudEC+UGya+zo9gW5glzoBceLYkvdIG1H/jWB4OtJL314UbLLafXqIKkncpLzcm6h/56fJf1pWXloIMHnAR2KnJ4VBzm1odxE+cXLL/UtCcfUfQazclvxwH9ux9Htr0w8BDRF4j+G3nt/FWdN+dbO5R7+bwE8XA4AKznGd7j5wesALIzyehZmhTvjIC1V/1d4OmhtP0HgrveiX/fz3fVNz0YtSWAq0UcKvfc+kPw8tbS/RZ3crsB+ovoXYX/PhuTv245d7tV9IXLR/0HBbY/v7lNxP/C998TzHf7ZSO5RdF9V1R7f3xP/vckXgzQTzIlIFg8eu9lPLyWytu0XedvxJmuytiNgp0Rfk7UdATsl+pqs7QjYKWXh68kHaS2dc3MuuliBU6HykDi5NpTnNwb+FdfHaBoP0nSfyh1SpX/geyf/oiJ/U/WPd0Bc26o1ov6EKI9T8GDPs25px1oRHBcFudPx8N2/q2xLMTz6DgSnxUFastMMODcSnIyN3f9TMVaClo53QuSgKGi+o+qi/9bjDwq0EAcnT0T7Fi6M798ao04cWH0EwIdLIdZwIIPjqnb8xMLFXT8qcqfv7b5lRJBW3C2kcP9RwwAovphAFd+vG2IUawvcp8O+e/4jvjssFyy4xns8Iw5vRqS3RZu6/y0OqXKbt1zlVV/0/d1X1waICZ89BWnASVFf9z+VWZZ2sSm+GPXf85WqmsXwBcA+I4I0h2uDCDckwVjljsPdu+LWVekkYU7nkc7ru7yLvh0HWlVB2nPNc+LdVhPiVwrSICfWeiX2VLJDC/qBob6ejZV+y7V1dKjqreLwkXBjz4+r/NXWcbIoroDqh5LAqrx7c5L+T34e9M/r+r+t41RRrE12k0X4bZB3X1SRDYnf4jUubV/jxC1U1dkK/VXJS8WdZkcXf4YHyz9zFS9xyC1rP957uSHno5Nrd6pl+auRQVqWdKtrZ/HgsZv99FIia9t+kbcdb7ImazsCdkr0NVnbEbBToq/J2o6AnVIWvp58kLborfsGs5rfC8g7VfzPk7d2TuBoZ903fpbCE6+XJYFPxVccYqnKBckxwvzgE8GuuTcKsDVccuClVXeyxZ9ZkhzBuwOCv4t6u+/ItXZcrpBDouad5+GBB17cYwvjo4HP+fMFeE/F7i8p1lku6r8ACXZV1vHQJQK91jn39vjoZcP3y9Ue7YxDIvX/CMiXHaS3eq6+SSFnA/pUtNOdj193DVZ9vxyc6bYkIFu8cmGQz90SwK8NFcc7cQsSXg9v3T9o8t8QpzfUBD+7y40RpHmRm72496G365HSB+IwCYqvOOh7a4OmUngjIu+oCtI82iBuF1TnRZI/q/LYblzPK75Qq1Ovd1WsdzYfNmF+5R1p7tAar5R6X99DyY5H3DEi4GztWBLvtKvcqVj3KG9pUeP2v/4u7Ou+ckQQWvSQeHwy/jmKgzMRWZwEZNtcLg7WBO429TobTt+bBNrFF4gA+P+ivu6vxlNqalm5NHTBN53TNYlPiseHIbpfODjnwmQnqdEXgzQj0NyRZgearE1Zx2JZ/J8q80VME0GytmsUWZO1HQE7JfqarO0I2CnR19Ob9eSDtHj9teFPykGaU39O6bhZCXdVkKayJVB3m4r+NAnyar8qQ6Ad7jvBXB/vlgtG7JYbpZcjjnTG417TOatY56/GskByD1Z/z4aJBmnFe99+BGDeGDq772yrGTR8ZFNOj5ryH80N7mpV4LxoVvMZyX+LXBUVotPyTbLQq7s6KkQfLt+PNRbDird2xkc74zvSyveiFT8XtHa8XyEX1/59Zf+gOL1mR9o6AFsg+FDU2x0fYS0frd1TvcrpVrLODzS/wXs/YX51+7a79/U9VPSbim4o+7H2SOfwceKRPzuVCykGaZP2fymQE/1svCOzeGTzs1GU+xDyu2YFGlwXhbmPJf/tg1sC6MeGovwLQRDG/31hOQhddEJzbtZAfCwVSXC2z8CrAo/bxellowawGf1+ZJCWEdg6ZfmQJ2s7ArZK9LYdb7ImazsCdkr0NVnbEbBToq/J2o6AnVIWvs4mSBsraCju1oHIN5L7yupdrl9i2miQsD3/mzjUEiCstzMmvkjfQ76tgitjTdfafrGIe2McLuGB/3xhzBbWOdJZGp/UAZbUHkmtV2+iQRqWdi5y4u90kIuT45nj/VrW8drA65cC4PxQ5V2ADiRH9+Ijo/EuNNXPeCetTuWwurv5Snpj7kgbGaQNB4DRnc7jfSNeXlA8SqrQN1bvSBt+GQNEToboGWFvzz0l+XI90ZNKd3uNhqKK9fbmQybDb7S+jemh0iX9Kl+P+rtvje9OC2qPdJYmn6b/RXaF0daLat/kWvI/BB8Ne7u7S/eaCeTm+GUUAlmefG6//YLkvjZBj6hsUfjTa70dB7PqZF0ckAY+iF+WcZrlSwZK2BikjfcXwcTHZ/Hgmfhs9u5PkrVtf8nbjjdZk7UdATsl+pqs7QjYKdHXZG1HwE4pC19nE6QV710SkXfW3tk0fH8U7ixf/J9GkLBxw6PDb9jUq0XwvysDmOSNl1v9RSK4qnRHWnyvk3p8VVQ+HPZ3311uYXHHjQIHRYO7zsSrZ79Y50hneXhcB15uFrhTkhcFlL6Gj4J+In4LaDTkLorfjjjhIC3eyRTt+oKIPhcOzllbeXyuaVlna+T1KqhfH/X3fLuuFUt8If2ivr340oYN5XvRxL8kKofA4/u1x2er6o0zSMOyPz4w0NyXoXhyxKX7rR1LHOSbAn1mxB1pg7sudLObz4bKyckbW3vvuT+ZR/k+OLnHL3DXJC8uKH4N34Gnn3M+eHdhU9dDVawH5rnJ8Butb8MekjsEOD3s6453vJW+JFi66qMiuqb8hst6RzrTDNJi/7d2fESA80fc2dbZmcs9G12pwFui3XebSXynoBPMgmCOAj9LQu3kKGvHWQ44EooBr/rciLv3Ku7lE7hlEL23dPTT7lchwCDNjnYWDx672U8vJbK27Rd52/Ema7K2I2CnRF+TtR0BOyX6mqztCNgpZeHrzIK0irdo/ipQXDOUx9PBkDsGovHbPI+E4OzUdqTFb54cvsD+JoG8SQXXRpr7PjSalxN/liqOUJHXSPFoW7ILbnv+OhVpF8WlUZP/CaKgORdFZ1Tuhhp+IyXWQ3BFVGj693Kr50iYvLlx0QlNueaBK7zICZV1nPr4cvePQ/W85O2eu9/+eMiI46SjHIutvDMuPoqnGsTz+H7o5e8QBc/n8oWlqlgLYCB5+2PpqGAdP8Yho6hcqqqPRAX30TjYi4flWlf9KYCbNL5jLT7mV3yzZ11LFwM9OMwVxZfEyY7Ci7MfzDXvfFO9o51xjWDpqndC9BsAvhtAr088UMBbALkgvp4GwH5139oZh1/xmy0FywNxHx3a2NU3XK/9AxC5UQWf8+LWI4h2BQVpF8inS2+ljAO22vBrMvxGDUCL9+Y5lQ9V+Q36QRU9C4I1UW/3N7FixazYaxAcHqk7L+5dma97ekdpF9hYdwTu8Whn7P/dR0ffDOiVUR7/3VTAwgj4SwD/qzZgTo7kOneLqO5I3spZfHtrvHstfqsnRH0Af0ad3X/FF33o9fGbWuu8sKPaPq0dfxQovq6iP4zfYOs2bzlToB9MQr0Ag5XfG3G34Ri/WxmkTe8Hj93sp5dSFg/56UXAdrbkbcebrMnajoCdEn1N1nYE7JToa7K2I2CnlIWvswvSAORbOo/yzl8G4D3DmOS7Egch6j8BwW2pBmlx+aUrDshJ7nyFxOHBAQC2icoXw7x8LQj935c147ErVsx2O/LxP+rXAHJYMj1FjwguCvu6411QOrzLDbfXafHuO8lGqwNcEfZ3/1fpnq8J70grio9kiW0C/ftQw+vRf/+2sWwYXxLvXXAXVL4dthx4ZTmwKL6EQYCfNXJZfHK8MvKfguB4AD+MQ7BcMHTkaEFa3PDc0o4/UeAKCNorGSv0cEBOqxuk3X//S0iO1A7dBCeHVoRpI+tBf6Nw1/rBfb5W2q1Xj/VE+Y3at3gxi05oDmYNnKrA/yNAW3l9zq0Le7vinY6+/LZT4B21PUruz9s3/Hl8nHLSQVpcfPHKeS6XO1vE/1XZ08A/O6efKmzsebDqJQTFnWVQ92QUNP91+Q21y9+2XzBU+ApUg9GObI7qp3omPKrzNUHobxeVu8MFss49689xwFnJbr2m/ED5e5W+bOB3KoO0BiClNCSLB09KU9vrypC1bUvJ2443WZO1HQE7JfqarO0I2CnR12RtR8BOKQtfjytIm/BSV6yYjReaA2zq2jnhGuP5YEtLE4ID5mB+bkflEcBRSji0HbsfolxhkvNLq87YK41Z7gxmNbi28VDLcqxg+dv2xUthNEnGu+fY0jkXQZhH773xHXe+4clnwy/99TW8oLoDh704NxpEHEqm/JVvaX+LOnereP/BEfff1dPq7MyhqyvuUfw/wfLlOTzwQCEZWv29hmfKIK1hVJMemMWDZ9KT2ksLkLVtY8nbjjdZk7UdATsl+pqs7QjYKdHXZG1HwE4pC1/bBGl2jKhEAiSQJYH4RRGbtlyuwB9V7WTLUrNObQZpdsCzePDYzX56KZG1bb/I2443WZO1HQE7JfqarO0I2CnR12RtR8BOKQtfM0iz6x+VSGD6E4jfAqv4JhTXRX3d//RyLYhBmh35LB48drOfXkpkbdsv8rbjTdZkbUfATom+Jms7AnZK9DVZ2xGwU8rC1wzS7PpHJRKY9gTit4MCelpU8Kfi0Q1PvVwLYpBmRz6LB4/d7KeXElnb9ou87XiTNVnbEbBToq/J2o6AnRJ9TdZ2BOyUsvA1gzS7/lGJBKY3gdWrg3z/1uSlCoWlC3rH85bNtBfOIC1toqPXy+LBYzf76aVE1rb9Im873mRN1nYE7JToa7K2I2CnRF+TtR0BO6UsfM0gza5/VCIBEkiJAIO0lEA2UCaLB08DsjNyCFnbtp287XiTNVnbEbBToq/J2o6AnRJ9TdZ2BOyUsvA1gzS7/lGJBEggJQIzOEibjStlMCWMDZXJ4sHTkPAMHETWtk0nbzveZE3WdgTslOhrsrYjYKdEX5O1HQE7pSx8zSDNrn9UIgESSInADA3SurFWVqWEsOEyWTx4GhafYQPJ2rbh5G3Hm6zJ2o6AnRJ9TdZ2BOyU6GuytiNgp5SFrxmk2fWPSiRAAikRiIO0sx5a/o+/3tn0u5RKTu0yim1wuAWXyFbriWbx4LFew3TRI2vbTpG3HW+yJms7AnZK9DVZ2xGwU6KvydqOgJ1SFr5mkGbXPyqRAAmkRCAO0ubvN7/9TUctvjelkiwzCoEsHjyEXZ8AWds6g7zteJM1WdsRsFOir8najoCdEn1N1nYE7JSy8DWDNLv+UYkESCAlAgzSUgLZQJksHjwNyM7IIWRt23bytuNN1mRtR8BOib4mazsCdkr0NVnbEbBTysLXDNLs+kclEiCBlAgwSEsJZANlsnjwNCA7I4eQtW3byduON1mTtR0BOyX6mqztCNgp0ddkbUfATikLXzNIs+sflUiABFIiwCAtJZANlMniwdOA7IwcQta2bSdvO95kTdZ2BOyU6GuytiNgp0Rfk7UdATulLHzNIM2uf1QiARJIiQCDtJRANlAmiwdPA7IzcghZ27advO14kzVZ2xGwU6KvydqOgJ0SfU3WdgTslLLwNYM0u/5RiQRIICUCDNJSAtlAmSwePA3IzsghZG3bdvK2403WZG1HwE6JviZrOwJ2SvQ1WdsRsFPKwtcM0uz6RyUSIIGUCDBISwlkA2WyePA0IDsjh5C1bdvJ2443WZO1HQE7JfqarO0I2CnR12RtR8BOKQtfM0iz6x+VSIAEUiLAIC0lkA2UyeLB04DsjBxC1rZtJ2873mRN1nYE7JToa7K2I2CnRF+TtR0BO6UsfM0gza5/VCIBEkiJAIO0lEA2UCaLB08DsjNyCFnbtp287XiTNVnbEbBToq/J2o6AnRJ9TdZ2BOyUsvA1gzS7/lGJBEggJQIM0lIC2UCZLB48DcjOyCFkbdt28rbjTdZkbUfATom+Jms7AnZK9DVZ2xGwU8rC1wzS7PpHJRIggZQIMEhLCWQDZbJ48DQgOyOHkLVt28nbjjdZk7UdATsl+pqs7QjYKdHXZG1HwE4pC18zSLPrH5VIgARSIsAgLSWQDZTJ4sHTgOyMHELWtm0nbzveZE3WdgTslOhrsrYjYKdEX5O1HQE7pSx8zSDNrn9UIgESSIkAg7SUQDZQJosHTwOyM3IIWdu2nbzteJM1WdsRsFOir8najoCdEn1N1nYE7JSy8DWDNLv+UYkESCAlAgzSUgLZQJksHjwNyM7IIWRt23bytuNN1mRtR8BOib4mazsCdkr0NVnbEbBTysLXDNLs+kclEiCBlAgwSEsJZANlsnjwNCA7I4eQtW3byduON1mTtR0BOyX6mqztCNgp0ddkbUfATikLXzNIs+sflUiABFIiwCAtJZANlMniwdOA7IwcQta2bSdvO95kTdZ2BOyU6GuytiNgp0Rfk7UdATulLHzNIM2uf1QiARJIiUAcpF2y6ajrH3h+9uMplUyjzCCG8D1cIVvSKDZVamTx4Jkqa5tq8yBr246Qtx1vsiZrOwJ2SvQ1WdsRsFOir8najoCdUha+ZpBm1z8qkQAJpEQgDtJOvO+Y50Mv+6dUMq0yv8IReD3eJ1FaBV/uOlk8eF7uNU1VfbK27Qx52/Ema7K2I2CnRF+TtR0BOyX6mqztCNgpZeFrBml2/aMSCZBASgSmcJAGKNrxSbk3paW+7GWyePC87IuaohMga9vGkLcdb7ImazsCdkr0NVnbEbBToq/J2o6AnVIWvmaQZtc/KpEACaREYIoHaavwSelOaakve5ksHjwv+6Km6ATI2rYx5G3Hm6zJ2o6AnRJ9TdZ2BOyU6GuytiNgp5SFrxmk2fWPSiRAAikRYJCWEsgGymTx4GlAdkYOIWvbtpO3HW+yJms7AnZK9DVZ2xGwU6KvydqOgJ1SFr5++YO0ls6DnUQf8F6+h83dv7TDufcpNbV1tEWKmwD/N1Hfvd/d+1ZYZ0UtLU2BLDgJ4rdHfT3fm9SaF71132BW87UC3RYOzl2Hx36wa1L1JvDhGdnDCXBikDYBaBP8SBYPnglOZa//GFnbtpi87XiTNVnbEbBToq/J2o6AnRJ9TdZ2BOyUsvB1dkFa27GHB+o+A+AV9RHJbyOJLoTogc7nvuXUnxP292yww7n3KeWWtR+vXv4ZwJqor/urU2WF+WWdx0Q+Osr74HZs6tqZ6rxWrJgd7MjfoKK/8709V02q9pL2hUGAW6HuySho/mts/NHApOpN4MOZ9XBJxxHO6YlegzuxqeuZCUxtSn2EQZpdO7J48NjNfnopkbVtv8jbjjdZk7UdATsl+pqs7QjYKdHXZG1HwE4pC19nF6QtXjkvF+TfAIcc4JsUcjbEbxUN7oiRicNg4cXZD2Kf7a9hkJaaiQSLV87FoxviAMinVnWShYK2jlOhOD0K86fikR8/N8ly1R9PM0iLK69YMRsvvBBh06ahVOfZeLFMephb2r7Si/uid+H7sXHDo41PZ2qOZJBm15csHjx2s59eSmRt2y/ytuNN1mRtR8BOib4mazsCdkr0NVnbEbBTysLX2QVplVzGCjuWrVxcFaQtOqE5v89LRxe8fwF93Zur8BbDuTDEI/hF17Oo/PP8XQP57U2tKjJHNHy+sCDXj66uMPn8sj8+MIf8YngJQvjH0df9JOJ361V/CVo7Xp2De1381+VxS447NJ/3C5PQr/KoX0tLUx4HtqjDK6BRIXS6Cb33Pp+UXL06yPdvbUu+V/MVRu5/sPnu35T/eqw68aBG11g7NuZT+ur8/9k7G+i6qjLv/599zk3SL2pbWqioMFoo+RSsH2RK0kzrqAzqUrEjn84gAoOIrIr0RSofbUURBjqIDCIgSltkBkZf50WdcZRJEyri2ME2H7WAOMo3LXX6EUhyz9nPu/bJvbf33twkN805D0nzZC3WapN99n/v3/O/2fS/9j67xcfu9Nt8m5oPw2EQ0JPobn2pBIOBJ2obZ/smVRf0me6Ic/bruJbD/QrUBf3oHPR9H8cHYXordmzeVzDluuZqH/gEEz4AS9cR0b4cg7rm6pQ1lel56MQuOz9lzZx07dwOPPBAGPXR2DjlQE25J31Yfyd2vsFG/kibFyKOpb1FFQ0ttZbt7KA/fAo7Nj8f9TcSh0zd0sb2FXmPUNNyhO/zsZGHTPoFzE79Luev4iIvWpRK9U4/IU28v6Cfobyd/b6bk+3b7QLonMerlx7te/bPiiXI4n/TleFzfkDVQeD/ocBTeR4kE9r+NO0zKfqAAa9gwmpi81xg0zsrjPHYeFMHeds972pdaWsCm+5E16O7C/QznNz3CurlvpE/l3yfF09gjH/XIG2MAEfxeBILzyjkJ1VTZS1bbuUtx1tZK2s5AnJK6mtlLUdATkl9razlCMgpJeHr8RekHb9sjuenNzLx5kFH9YpDt8zfQXw7Mc5hwlRXDmKcCPD60IRf8EJvKYhuBvA0wG8CaDaD19rDvXUHgrb3TfO59wpmXArwbhC9CEYNM24g0EsgPi1/N5U7qmit/ToAF7ptJdAbGTyXQV+yh9Od6OtLueOGAC4cZA/C2WFH20b3/RH7cUHgcHNkfiCkikvQ+XMXiiHbtuCYbHXzsZ7n5s9LwPgNG0wnxgIi3BJQ1fUljy9mjzgSfSc7Vtd9ZmfZBib8ne1ouyM7N1PffCEx3h+SPS8XJmZ+aOqbriKmNQUcMgyin1nzVoL9IxOtAHBfOCO9Ao8++loem3eB8BiYjwToWWJeG7UlrI/GNjhII6+++QwwvsmE6+wcc1NU53I4lArlGg54gwlPkcV+EE4AaFMY8udLvtdv+XLP7375Giael51Pfn0IdluYthdnQ8eKuqaGAOZez9oL0r7dkx8sZ5mX+DVzR1jJq70+uo2YOoOaeatzAaRrvHDxG72U2QjQrSBMAWNDfh9MfDUxdRHwZWPD5f3dm7vyfz5cTbPMXfuC+blvZD6/ufok9PtRg7SEwJboNomFR270E0tJWcvWS3nL8VbWylqOgJyS+lpZyxGQU1JfK2s5AnJKSfh63ARpBN7KRFtt2v/uaIM0Iu41li5Jd236dRRQ1S55pzV8KxhuJ9JLoTWro/dCLTil0qvqORvAV8jwmcG29p+73WNm+4ufJ+BisLkknEs/iYKXE5vm+mlaaQnLiPFyLkhzgYyP9cT4t8BU3RgFUS0tvrfTngnCjSC+IOxo/2GBLVpafPOKvYyAj4YBzonCl1L9AMarazqFQOuY+eqwq/3+bDhWPMeKuqb6kOhbxHgk6J22KtotVxw0ntg010vTHSDeFfpYhcfbd7qcMcuHmf/FVh95c0EA4wbugqDtL68FoSoId14RHXNccEqlX9VzAwPLAfxrLkCpqanwvbnXW8u7bVfbdaV2uQ11tDMvZPt26N6nV+XvxJaf7UV18wLHGOBtYYBrsL39BQDGr1uyjGGvBGghCJeXCtL8+qYlzPgug+6xM9I3uFDO1bIEB+PXtyxlDu9i0Drb2fZ1NDZWFbxvLesNotPy/MVRfwGuA9PhYYovzHAtKLlft+QvGXxtGPpnZneLeXXNHwNwOwPPWBOelT1i6dU0fxgeXxT2eeegKj1nuKPObn5gujPrD6+u+TwQzg8JZ2Bb2++zg8hoXZbVL3m0MxOYMpmf2I5NLvgd2KVZf/Isj83dzNxuu9rd9wu/MoGjBmlD/PJnLMGXqE1uaUhWKYmFJ9kRT9zelbVs7ZS3HG9lrazlCMgpqa+VtRwBOSX1tbKWIyCnlISvX98grWHxQs/61wO8jMC3BtbeAVvVM9ogze1Iy98hFb2CrX7JCmL+grH8kXR3+69yZcqEBARsCzrbVqNh8XEuuCDGbWHXprsKgqBMWwBTM0HablPbvIoI7xi0+yoK6fYvBygdVvZ8H1u2pLOaxeFHNL6h+snuZjKoDitSn0b6tSPd+ErMEQO7hvj0MG3Pio4vFgVpUYAFXFIcsrhxRQEM8Kn8oCffygNBkL0y13f10qM9P/1NMD0I4Kww9M+NAqJo55O3gZivGuqyiGGDNNCpRePLslkaev452Prwc/njygRE/4Lszr78XWRMD3qEe4jxy8BUrcruthuGA3k1zR8C0RGhV3kfpu2zBUFahieB14Sdbd/PH0dFzeJaa7wH2OKKsLvtXwf9GsjsCCOYrwSdm/4DucARL5LBuxDy+ui5TGhpmV+NgsiMH0tevlG37AiP024n4DPhYemVUUjY0PxnHuN7YNyZu2Ci4X3TvLDvGwQ8k92pNsQ70jKfE3tKGOKTmcAS7sIDa2mdb8MzineqRfPUIG343/oapMmtioeYUhKL/CGGKNbpKO9YcQ7bmbJW1nIE5JTU18pajoCckvpaWcsRkFNKwtevb5BW11xtmD9giC4C87lREHMQRztLhQ6Z8OYzg4KiohDA3596Fxh3GfDH+zvbtxWX09Q2rSCi90dB2rT/fc3rm34LgZ+LQrjB71kb7IZS4ceiRVNdPwAbglk/+CHbYoEPWjanw0t7Q+1QGhSOFAZpv/Drmq9h0CJi+w2Q15evY8HVBP6aMeZ96W2tvxw0BhececFGYv4/ri6ZYO2c0HhXeszriPEtFxC5MTDR1WHIf5sNYor7Gn5HmnlLWLn/UmzZ8mr0XIYNATuD6nlXDdotNzCu+0D4x/wdaWCqBHgWCM+Fpmpl3pFVynA4qkCn1Oe26GinX9/czIx7ALqWQM/kP8LMM2B4FTP/0Ha2u9tpC7+Kd+otXDzfS/l3eLCrAsYyQ2ZuNL+tO2d5FfY7ZHhdtEOyeFdhttdSuxrdz7LBK/Dm7E2jLuQLjPddsy978AAAIABJREFUz/JnsiHyUJcNZNp+zxhekd2h6Y6lgnhm0DttZcF7AbNj0SBt+N/6GqTJrYqHmFISi/whhijW6SjvWHEO25myVtZyBOSU1NfKWo6AnJL6WlnLEZBTSsLXr2+Q5tgVBwfxBmmDb4osCgG8fakPM+iLQ91mWBACpfqsx2Y9Ez826P1tpXwwVPgxsNPNBWinDmUfBm2NxuTONFr/n0qFhcMGaT3eFm+6vQnAZ4azKDGfXHInWS4Iss/YrvZ/cDvoAO7J/tkQTXVBkOl+8XO5UCh7SUCR4AhHO48qeM9Whs2QjIvfwXWgnhcSsJ0szkp3tz2eG8IxLVUZDt6g93kVgykK0ry6Zsf//uH4uXeNDeWFgSObdI7bWej39tUxcGlYVXl+9GeitWE6PDtVQfMtm+vCdPipUrsKs9oldjXmhpWqaXo3G3MvWfvJdHf7f0W7MS3qs8GaazjkrZ2ZI7uuTRScTe15o2exgQxfHQVrpb40SNMgTW7dm1RKSSzykwrgKCervEcJbAzNlfUY4I3yUWU9SmBjaK6sxwBvlI8q61ECG0NzZT0GeKN8VFmPEtgYmifBevwFacMFKfUtxxu2/2yYL4rCn6F27xx4Mf6IQVqqp/Lt1ob3G4u/LjgC6gqVOXbH4HdEO9J6wx4XyhBRX+7dYcMUdMjwIxPuEGhPyV1X+X0OM8cRdqRtNnVNXySgOv/F9qPx38AxSv5IaOgaL8Q6Y+zadMcjWzK70L4YGlziWV7tdtVFxxeH+BpVkJZjg6DUjij3Yn4LetDdPpm/I42Ye0DkMeGkkHFu/m2ZEQcy74iOym752Z4hGRQFae7CA7b22wZ8eqndiiOydMcuLX/LAy4LmD6cCSLXuRsxo11ozF+1huoM09E5H5Sqd6ldjfnii9470+tP38WWt9owdbvnp+8EsCH/OOqQQZr7rNQ0f5gNrXHBrWe9WgBnl7o4Iic5XDgZvY8O96HooooRWY2ygV42MEpgY2iexMIzhuEc0o8qa9nyKm853spaWcsRkFNSXytrOQJySuprZS1HQE4pCV+PvyAtsxOKmeeEvX2X4KnH9mYRZ28wzO2iiiFIQw/N8Ni/E4xni44EAu7oKeh7BH4xe9mAe7cYgy6x4DPyw5rsC9qJ+MkgfOUqmPmzBr3PKs8rmXeUnRv65mz8pvV/cj9a8J7D/ClV14LRG8zoX4se85aD2pHmjmM2NC2DpdsJ5sx0Z2t0EUP0NbBT7gvu9s6w31yBJ1p3lbRx9A477+sAbQDzaWHafDpqO/BetG8DtBHEHw8D/3PZF+qX6mdUQVouBOXriPA3QUf7poJx77RXEMFdhDBw+2l++EVTbvZs7w0AFoQhPpu9UdNxYIu7ielTQVfbwwdY5y5QOCLs7bsAc0264B1p2Zfxgx6KLiPIO8rr1zYvZcOXE8yaoGPToyX5ZccG6iK2TQTcEgXA2feikX2NmI6CxY9z71kr9vRQuxqLBAf8xKeDaQMIZxYftR0uSEN2nowfE0wDiB/JvW9tiN9vmSPPHyp+j13mOOz9ucsgEvr9qEFaQmBLdJvEwiM3+omlpKxl66W85Xgra2UtR0BOSX2trOUIyCmpr5W1HAE5pSR8Pf6CtMwxNCZsJDLfDyz9I8jb5yF9KoFWMviNxHxKXDvS3AvbvdolHwLxdwA85IFv6k/hBS+NdwN0ubv1E8DM3K2d2RsggWlEuC5Ip7rghbM82Mth8PZoN1T1EU+4m0BBdIYHe346XXkgKJv16qvRS+IHdt7dCmBufj++4c8w248R46yR5jjSjrTops3Knmst0SnEuCqssL9E6FUatmcR4/NgvjS6GXSor1xIhXfD4vu5WzlzQRB/wIBaR9qdlw2ymOlGQ6YrCM3vXfCWubWz8GinG0uGDYHeyYSvhez/GBzO8MleyIxjmegYIr6x1K2dOLB7C6HvXxxdVuDmsTd1AxM15XPww/B8VyMQnx8FdkU70txQMt64gwm3WDIb4YV9Xr85iQlribk999L/IRi6EJGYrmLm3+aCSOfxuiV/CeBWBj+fu7jB9VEUpA3s/sNGEK4N0xX/LyczjYLohtNsuHfg0oH3MNFlBbdwAshejmCJv2fYaw9gX8oLgrOXc9wEwmOlLqcYNL3MrbMAP+0xro8+M/3mJBBfBeB4EC6K6lPX/GaPcQ8T/7u7IdZsf/kCAn8yutzAQ2/+zwa9D2+Y360apE3shUdu9BNLKYlFfmIRkB2t8pbjrayVtRwBOSX1tbKWIyCnpL5W1nIE5JSS8PW4DNLcrZZ+bfNfMHAtCE0ZxPcSaIMFbsy9LyyOHWku1Cqlx2gnwhUMfitAZ+eCNDeY2sbZPvmXMejvAMzOjO8HIZkr0dH627xbDS8cZI/sTqph+jHWrEl3t/4menYMRzuj5xsbp5h9KRderADo6Oh7bm7AtUFX23+OdGFCZufcOjL80fx3ZkXv/zL4IYDTim+0HDTnhvdNM7b3CwQ+NxpDhsGQQVppNruJ6bYgRd/2AvtNENaXDNIyzDzr3Q3GrvwwrSQHwhVBZ5vbUcalgrTSXuQ/MGidnZH+VhSKDvOVDbDcbafZGzSj5plLEwj4dcER1lI3rzI2lJC4o+Cdb5lLB9wOQWPD5YNu2xzY2XaeYVrB4IXF73YbcpzDzC1V03KCNfZqAB8daEYPEdEtzPYLufqc0HKMF9gNxPRwMJfWmF32YgNcGI2xItWT+1nNvNUapMktJqNRSmLhGY3+ZGqrrGWrrbzleCtrZS1HQE5Jfa2s5QjIKamvlbUcATmlJHwtE6SNhVFNy3TM7AtHCizGIpH3LGHRew/Da0GI7tb9I/bZ0uLjlWAGpoe9YxpfXP0MP2CD+pNnIvTTZc1txMkLNaipqYA3exrm+PvQ2hrEoHrwHJwXvSCFjkfce9ZsDGOJr4viSwOe+knBLa0jCRVdWPCrkdoX/LyxcQr2VHpD+sr5u7XV8XL/ERYt8rFlSzrqo/BnZcvqjrSyUY25YRILz5gHdYh2oKxlC6u85Xgra2UtR0BOSX2trOUIyCmpr5W1HAE5pSR8Pf6DNDm+qqQEJiwBt6MsMN73jOEVQ962OdTsMrvZGHhz/k2f4xmGBmly1Uli4ZEb/cRSUtay9VLecryVtbKWIyCnpL5W1nIE5JTU18pajoCcUhK+1iBNrn6qpASSIpB9x9nJw962OZT6gfer3TDiMd2kZjDKfjVIGyWwMTRPYuEZw3AO6UeVtWx5lbccb2WtrOUIyCmpr5W1HAE5JfW1spYjIKeUhK81SJOrnyopgWQIZG/dJHrQdrTdMVqRzI2fZ4dpexZ2bH5+tM+/Hu01SJOjnsTCIzf6iaWkrGXrpbzleCtrZS1HQE5Jfa2s5QjIKamvlbUcATmlJHytQZpc/VRJCSRD4LiWw/0K1AX96MQTrbtGJbJ8uZfq2lnvnknXzu0YzQv/R6UTc2MN0mIGOkx3SSw8cqOfWErKWrZeyluOt7JW1nIE5JTU18pajoCckvpaWcsRkFNKwtcapMnVT5WUgBKIiYAGaTGBLKObJBaeMmQnZRNlLVt25S3HW1krazkCckrqa2UtR0BOSX2trOUIyCkl4WsN0uTqp0pKQAnERGBcB2nAIqyi/45pqq97N0ksPK/7pMbpAJS1bGGUtxxvZa2s5QjIKamvlbUcATkl9bWyliMgp5SErzVIk6ufKikBJRATgXEbpBHW40r6ZEzTHBfdJLHwjIuJjcNBKGvZoihvOd7KWlnLEZBTUl8razkCckrqa2UtR0BOKQlfa5AmVz9VUgJKICYCLkh7Mv2WD332V0c9FlOXcXRjcSW9EkdH46mPJBae8TS/8TQWZS1bDeUtx1tZK2s5AnJK6mtlLUdATkl9razlCMgpJeFrDdLk6qdKSkAJxETABWlzZs5peucJCx+JqUvtZggCSSw8Crs0AWUt6wzlLcdbWStrOQJySuprZS1HQE5Jfa2s5QjIKSXhaw3S5OqnSkpACcREQIO0mECW0U0SC08ZspOyibKWLbvyluOtrJW1HAE5JfW1spYjIKekvlbWcgTklJLwtQZpcvVTJSWgBGIioEFaTCDL6CaJhacM2UnZRFnLll15y/FW1spajoCckvpaWcsRkFNSXytrOQJySkn4WoM0ufqpkhJQAjER0CAtJpBldJPEwlOG7KRsoqxly6685Xgra2UtR0BOSX2trOUIyCmpr5W1HAE5pSR8rUGaXP1USQkogZgIaJAWE8gyukli4SlDdlI2UdayZVfecryVtbKWIyCnpL5W1nIE5JTU18pajoCcUhK+1iBNrn6qpASUQEwENEiLCWQZ3SSx8JQhOymbKGvZsitvOd7KWlnLEZBTUl8razkCckrqa2UtR0BOKQlfa5AmVz9VUgJKICYCGqTFBLKMbpJYeMqQnZRNlLVs2ZW3HG9lrazlCMgpqa+VtRwBOSX1tbKWIyCnlISvNUiTq58qKQElEBMBDdJiAllGN0ksPGXITsomylq27MpbjreyVtZyBOSU1NfKWo6AnJL6WlnLEZBTSsLXGqTJ1U+VlIASiImABmkxgSyjmyQWnjJkJ2UTZS1bduUtx1tZK2s5AnJK6mtlLUdATkl9razlCMgpJeFrDdLk6qdKSkAJxERAg7SYQJbRTRILTxmyk7KJspYtu/KW462slbUcATkl9bWyliMgp6S+VtZyBOSUkvC1Bmly9VMlJaAEYiKgQVpMIMvoJomFpwzZSdlEWcuWXXnL8VbWylqOgJyS+lpZyxGQU1JfK2s5AnJKSfhagzS5+qmSElACMRHQIC0mkGV0k8TCU4bspGyirGXLrrzleCtrZS1HQE5Jfa2s5QjIKamvlbUcATmlJHytQZpc/VRJCSiBmAhokBYTyDK6SWLhKUN2UjZR1rJlV95yvJW1spYjIKekvlbWcgTklNTXylqOgJxSEr7WIE2ufqqkBJRATAQ0SIsJZBndJLHwlCE7KZsoa9myK2853spaWcsRkFNSXytrOQJySuprZS1HQE4pCV9rkCZXP1VSAkogJgIapMUEsoxuklh4ypCdlE2UtWzZlbccb2WtrOUIyCmpr5W1HAE5JfW1spYjIKeUhK81SJOrnyopASUQEwEN0mICWUY3SSw8ZchOyibKWrbsyluOt7JW1nIE5JTU18pajoCckvpaWcsRkFNKwtcapMnVT5WUgBKIiYAL0k79xUl/Cizti6nL4brZD8I3cCXdLqA17iSSWHjG3STHyYCUtWwhlLccb2WtrOUIyCmpr5W1HAE5JfW1spYjIKeUhK81SJOrnyopASUQE4G8IG1WTF2O3I2HN+AK2jNyw0OrRRILz6FFKL7ZKOv4WJbTk/Iuh1I8bZR1PBzL6UVZl0MpnjbKOh6O5fSirMuhFE8bZR0Px3J6UdblUIqnTRKsNUiLpzbaixJQAoIEXpcgzeBt+CI9LTjNcSGVxMIzLiY2DgehrGWLorzleCtrZS1HQE5Jfa2s5QjIKamvlbUcATmlJHytQZpc/VRJCSiBmAhokBYTyDK6SWLhKUN2UjZR1rJlV95yvJW1spYjIKekvlbWcgTklNTXylqOgJxSEr6OJ0iraTnSUHi6tfQjbG97Ug7JoadUUd9cHzJuBezfh52PPHTozbDEjGpqKjyaexrI7g072380pjkveM9hXlXl1wi8O+idvgZP/aRvTP2Nl4cbG6f4+1NfccMJpqevxKOPvjZehvZ6jEODNDnqSSw8cqOfWErKWrZeyluOt7JW1nIE5JTU18pajoCckvpaWcsRkFNKwtfDB2n1J7/VY/NVAG8oPU36Y0jhShDPM9b/J8P24qCrfbMckkNPyW9oWsaWfgBgRdjZdve4mWF187HG8KmWvfvR3fpirONqbJzi7UutY+LnbEf72jH1Xd003/NwL9g8G3qVn8W2n/aMqb/x8vBAQPgtN5ywt+8CPPXY3vEytNdjHBqkyVFPYuGRG/3EUlLWsvVS3nK8lbWyliMgp6S+VtZyBOSU1NfKWo6AnFISvh4+SFu4eIbvpd4OAx+wFQy6CGR3Env3uWmTQW/61SmPY+reYzRIi80IhIWLp2PHZhcA2dh6HWNHfm3TYkvmNmuCT2Db5h1j7K7w8TiDNNdzY+MU7NkToru7P9Zxvt6dHarzOgiuGqQdBLSDfCSJhecgh3LIP6asZUusvOV4K2tlLUdATkl9razlCMgpqa+VtRwBOaUkfF3+0c7hwo6GxQsLgrQFp1Smpr52YtraPehs216AKBPOBQF+iydadyH/73P6elJ7K+qYaBpx8Kf0XL8Lra1B9HzDn8/zkVoIS14A+zt0tj0LgIvwE+qa3+TDvM19P9eueulbUik7Pwr98o/61dRUpDCvhg3eAA7TgeFudDzyp6jP5cu9VNfO+uhnRV9BaH6P7Q//Ifft4frJ6yttbB8623agYfGxvk3NjzT7+jsKdhcV88mKtLT42J1+W/Sc4TAI6El0t75UgsHAE7WNs32Tqgv6THfEOft1XMvhfgXqgn50Dvq+j+ODML0VOzbvK5hy9dKjjRf+lQGvYMJqYvNcAPtSVNu65uqUNZXpeejELjs/Zc2cdO3cDjzwQBj10dg45UBNuSd9WH8ndr7BRv5ImxcijqW9RRUNLbWW7eygP3wKOzY/H/U3EodM3TKs871HqGk5wvf52MhDJv0CZqd+l/NXqc9xcV/1J8/yLdWAvFT0/LbN7hjzgbDTsc0yDANKVaSq06/6O1JTccyQPkrZ0LdYMKgebjzZzxEFu3Hc/N85P+bmVTi2oT1VwL/oM5U/52KuSO/Atl+8nGliKuqa6th6pqC2mTG4NqW+X6IGsf221CAtNpQjdpTEwjOi6CRtoKxlC6+85Xgra2UtR0BOSX2trOUIyCmpr5W1HAE5pSR8nUyQdvyyOZ6f3sjEmwcd1SsO3TJ/B/HtxDiHCVMdUmKcCPD60IRf8EJvKYhuBvA0wG8CaDaD19rDvXUHgrb3TfO59wpmXArwbhC9CEYNM24g0EsgPi0MUmfhtz9/xfWfamg5yVr7dQAudNtKoDcyeC6DvmQPpzvR15dyxw0BXDioxISzw462jWX144LATFBEzD0g8hj8EYBcENhAoOdBfEHQ0dYW6RTzcd+rbj7W89z8eQkYv2GD6cRYQIRbAqq6vuTxxewRR6LvZMfquvLqm88CYwMT/s52tN2RnZupb76QGO8PyZ6XCxMzP8w+k8+Bia92tTX1TVeRNW8l2D8y0QoA94Uz0ivcO7zyGL8LhMfAfKSbNzGvjdoS1kdjGxykkVfffAYY32TCdXaOuSmqczkcSoVyDQe8wYSnyGI/CCcAtCkM+fNDvtcvWzfCTrZ4CoSbmfAHwzSVwQsBfDtM8RV4vH2nY5PdtQfGtwzhcxbotRz+jUfmoiF9RPiFx/geGHcWH+WtqGtqCGDu9ay9ID0z6Cg4/jqMpxj0tCFcFFCw27Pe3QWfKeYHQqq4BJ0/dyFs9JVqaHqHteQ+C4vz6jQ7319eXfN5IP542Oedkwtgj2s53KsM14NRFabtWbmwc+HiN3opsxGgW8POtu8n8StSg7QkqJbuM4mFR270E0tJWcvWS3nL8VbWylqOgJyS+lpZyxGQU1JfK2s5AnJKSfg61iCNwFuZaKtN+98dbZBGxL3G0iXprk2/jv5xX7vkndbwrWC4nUgvhdasjt7NteCUSq+q52wAXyHDZwbb2n/udo+Z7S9+noCLweaScC79JApeTmya66dppSUsI8bLuSDNBTI+1hPj3wJTdWMURLW0+N5OeyYIN7pgK+xo/2FBaVtafPOKvYyAj4YBzonCl1L9AMarazqFQOuY+eqwq/3+bFAE4Mzo3We90zZEO+PqT57lMV0HUEPom7Pxm9b/GRSkndg010vTHSDeFfpYlQltKMuHmf/FVh95c24HWHbQy5d7/vaX14JQFYQ7r4iOOS44pdKv6rmBgeUA/jUbeKGmpsL35l5vLe+2XW3XldrlNtTRzihIY1oThUrufXpV/k5s+dleVDcvcIwB3hYGuAbb218AYPy6JcsY9kqAFoJweakgza9vWsKM7zLoHjsjfUP0Yv3SHIxf37KUObyLQetsZ9vX0dhYVRA4Zb1BdFqevzjqL8B1YDo8TPGF2TCsoObZsArUwsS/DD1zbVQjwKQaWt5t2f4DLP4rPCy90o3RMWKiR1wYRRZXBsY+jjn+voJdb8U+qjviab/75WuYuK4oxCRTv2QFAY1hRerTqOjpLxWkDfLUgXnVgPl5Am4Jutp/kf+ZIks/DWrmrY48k/FwVKcD/sp42Nxkie9xQWbFrrAmCvUoPC/d8ciWqL+apnezoQ0MzCTmj2Xfj5iqP3mRZfON0IR/G/sx4EyBNEib2AuP3OgnllISi/zEIiA7WuUtx1tZK2s5AnJK6mtlLUdATkl9razlCMgpJeHrsQdpDYsXeta/HuBlBL41sPYO2Kqe0QZpbkda/g6p6BVsLkhg/oKx/JF0d/uvcqijAMrcTcC2oLNtNRoWH+eOlhLjtrBr010FQVCmLYCpmSBtt6ltXkWEdwzafRWFdPuXA5QOK3u+jy1b0llNF+6A6c5cOObGN1Q/LsRy4YhBdX4IAvDUMG0vzj866XYdWdCDAF0cdG76j+IgLdoNBlwSEs7Atrbf59st2iUEfCoM/TMLjppmGvl1S/7ShVa53ULVS4/2/PQ3wU4PZ4Whf270XLSDyNtAzFcNdVnEsEEa6NSi8WXZLA09/xxsffi5onF/DMC/ILuzL38XGdODHuEeYvwyMFWrsrvthuFAXk3zh0B0ROhV3odp+2xB4JTZ4UfgNcW7oypqFtda4z3AFleE3W3/OuijnBmX271Wir9f1/w+hgtkB0KkXJAGnDbUTqwSPooCKWvwz2RwXhQMu6/sjkLQ/dFOteKddtmxlfDUQH/0f5no723HJrerMnsEOvOZsqeEKZyJx9t3ZT5jHyxZp/rms4ixythweX+IP3opcxsTbc5+Tk1t0wpDZj4zT2Hw07ar3Wkhs7vxxFxQm8DvSA3SEoA6RJdJLDxyo59YSspatl7KW463slbWcgTklNTXylqOgJyS+lpZyxGQU0rC12MP0uqaqw3zBwzRRWA+NwpiDuJoZ6kbPzNHCj8zKCjKhQiA+8e6vz/1LjDuMuCP93e2bysuifsHPxG9PwrSpv3va17f9FsI/FwUwg1+z9rgitYtO8LjtDsG+Ux29xEWLZrq+gHYEMz6wQ/ZFgt80LI5HYf1PTfkrZQZVrljjoVHO3/h1zVfw6BFxPYbIK8vX8eCqwn8NWPM+9LbWn85aAwuOPOCjcT8f6KgZyBYOyc03pUe8zpifMuFd5kA6Oow5L/N7Bwb1NXwO9LMW8LK/Zdiy5ZXowczbAjYGVTPu2rQbrmBcd0Hwj/m70gDUyXAs0B4LjRVK/OOrFKGw1EFOqU+e0WBk1/f3MyMewC6lkDP5D/CzDNgeBUz/9B2trvbaQu/ckc76dXcrr78FtkjjEz3hF1t9w4wotstmb9GR+tvB/VXykeuUcP7pnlh3zcIeCa7Uyxze+ua0ODsKEAdIkgredNpNjy0fHVxQOg+U8x0eXRpRKr3mWE/C/Utxxu2/0wWX3L9ZD5HC6OAbLfxXbDmvM+Wp8Dwx6OQeLYNMkei/yvJW2c1SJvYC4/c6CeWUhKL/MQiIDta5S3HW1krazkCckrqa2UtR0BOSX2trOUIyCkl4euxB2lREFB02UC8Qdo5+e82i3AXBWnevtSHGfTFoW6UzARyA/2k+qzHZj0TPzbo/W2lalnqSKdrN7DTzQVopw5lAQZtjcY0zf7xoIK0Hm+LN93eBOAzw9mMmE8uuZMsd2TTPmO72v/B7aADuCf7Z0M01QVdpvvFzxkyc0uGXhnhEY52HlWw+yjDZkjGxeHhgXpeSMB2sjgr3d32eG7Ox7RUZTh4I+5yKgqcvLrmTwC4fzh+2fe9DRWklQyrXOOsz8GbXBA37M2mQ/koI+rVNX8MhJXRzrdXpz3vjuCCaU/uCOZBBGlDhdO5II3p5WE/C9lAjvhGF3hmjmzeGO1kTPVVeezdEAb+56I/W+8OD/y5/jC1x/MC9+eVpULtuH5dapAWF8mR+0li4RlZdXK2UNaydVfecryVtbKWIyCnpL5W1nIE5JTU18pajoCcUhK+TiZIGy5IyexyMcwXReFPqZfrZ8OFgRfjjxikpXoq325teL+x+OuCI6Cun8y7whj8jihI6w17XChDRH0ldxkV1bPUUbyoSSbcIdCe4QKoqO1wN54OvyNts6lr+iIB1cVHQsu1XRTQgD8SGrrGC7HOGLvWveMqswvti6HBJZ7l1W5nUXS0dIivUQVpOTYIgt5pKwtuSgWQPc7qbgDN35GWu4yBcFLIODf/xteIA5l3REdlt/xsz5DzL2LtLjxga79twKePOtjJBXzkldwJd+DY6FfDzrZ/Gi5IG9JH2Ynk79JzFxBY3GMsr8z5OYkgbW/qD8N9FnLHjgmfji7DyB2pptuZeB6BFkWfoZkzvWgXGqGdmF6Odj0WHWEu16/lttMgrVxSY2+XxMIz9lEdmj0oa9m6Km853spaWcsRkFNSXytrOQJySuprZS1HQE4pCV8nE6RldkIx85ywt+8SPPXY3iym7A2QuV1UMQRp6KEZHvt3gvFs0ZFAwB09BX2PwC9md7a5d4sx6BILPiM/rMkFBcRPBuErV8HMnzXoSGdevTPvKDs3d1FA9mcL3nOYP6XqWjB6gxn9a923D2pHmjuO2dC0DJZuJ5gz052t0UUM0dfADqcvuNs7w35zRe4mxWI/Ru+w874O0AYwnxamzaejtgPvRfs2QBuj2xjdziL3vrQ4grTc7aB8HRH+Juho31Qw7p32CiK4ixAGbj/ND4loys2e7b0BwIIwxGezN2oOHHXE3cT0qaCr7eFcfwcuUDgi7O0uVgRWAAAgAElEQVS7AHNNuoB15l1jDHoouowg7yivX9u8lA1fTjBrgo5Njw6a+oGdch8mxtkFupkdZmA6I7sTcsggbagjnfmC2ffqAW9m2G0E0xB6lZ/NHW9NIkjbtnmH8zABlw0KGltafH9XuJqBd4chPpk58hu9+84QqkCYxsCvszfCuveiGeB4MHos8yvZ96Ul9etRg7SkyA7uN4mFR270E0tJWcvWS3nL8VbWylqOgJyS+lpZyxGQU1JfK2s5AnJKSfg6mSANwMCOJ2wkMt8PLP0jyNvnIX0qgVYy+I3EfEpcO9LcjYle7ZIPgfg7AB7ywDf1p/CCl8a7Abrc3foJYGbuiGj2BkhgGhGuC9KpLnjhLA/2chi8PdoNVX3EE+4mUBCd4cGen05XutsaB75mvfpqdJPkwA6dWwHMze/HN/wZZvsxYpwVzXEMO9KimzYre661RKcQ46qwwv4SoVdp2LoXwX8ezJdGN4MO9ZXTxrth8f3crZyZnXqW+AMG1DrS7rzsi/kt8fcMe+0B7EsuhMzc2ll4tNONJcOGQO9kwtdC9n8MDmf4ZC9kxrFMdAxljgwO4nMgeELo+xdHlxW4eexN3cBETfkc/DA839UIxOdHgV0J1hlv3MGEWyyZjfDCPq/fnMSEtcTcnnvvXTHD3GUDfDQYPsjcVzAP4JNMvNZ2tN/mArqSQVrm1tBhfZTRzV4SAGA+ii8sSChIi97PNhBcvgvg1WEKv6pIY34I/B2AvyoOQqM5GnMHMe/Lv5XT7V5zt3qC2Eafl8zNnqhrfrPHuIeJ/93dLmu2v3wBgT8ZhXMeevN/NuhdesP8btUgbWIvPHKjn1hKSSzyE4uA7GiVtxxvZa2s5QjIKamvlbUcATkl9bWyliMgp5SErxML0tytm35t818wcC0ITRlM9xJogwVuzL2/KY4daS7UKqXHaCfCFQx+K0BnF7xrrbZxtk/+ZQxygcHszPh+EJK5MnpRfN57uwaVOLuTyv1giH6MNWvS3a2/iZ4dS5CWed7sS7kAYgVAR0d9urkB1wZdbf850oUJmZ1z68jwR3O3QrpdYzXNH4bBDweFNqU8PbAD6zzDtILBC7PvFRsySCvNZjcx3Rak6NteYL+Zu2ChFJ+BnXR3g7ErP0wryYFwRdDZ5naU8RCsS3iR/8CgdXZG+ltRKFrqK39c8B7w2H4FwEcH8KODmL8SzvUeRGtr4L5XMkgr10eug8ylAyD7prxdYAMjSypIc30vXDzD+P5FRPYzOX8BPzCGv5ze1u7eVZe99fPAbaJsni3YMbfovTO9/vRdYPYKbsM9oeUYL7AbiOnhYC6tMbvsxQa4MLoJtCLVk/tZzbzVGqTJLSajUUpi4RmN/mRqq6xlq6285Xgra2UtR0BOSX2trOUIyCmpr5W1HAE5pSR8XX6QNpZ51rRMx8y+cMjAYix9D36WsOi9h+G1IER36/4Ru25p8fFKMAPTw94xjS+ufoYfsEH9yTMR+umy5jbi5IUa1NRUwJs9DXP8fdnQaYzKB8/BedELUuh4xL1nzQ47jlIBX2PjFPRPq8CWn7njygcCpjFOKHo88w4yJnrEdmxaV9D/cGFsHNoDfQxwHetnoXg87rPR2upYu/8Iixb52LIlHTUr/FnZM9EdaWWjGnPDJBaeMQ/qEO1AWcsWVnnL8VbWylqOgJyS+lpZyxGQU1JfK2s5AnJKSfhaJkiTY6RKSiA+AjLhVW687j1w1tI634Zn9Hdv7iqYiPBY4oOYTE8apCXDtVSvSSw8cqOfWErKWrZeyluOt7JW1nIE5JTU18pajoCckvpaWcsRkFNKwtcapMnVT5UmGgHJ8CpzaYJDVOqmU7ijk339tzHxDtvRHl1gMZm/NEiTq34SC4/c6CeWkrKWrZfyluOtrJW1HAE5JfW1spYjIKekvlbWcgTklJLwtQZpcvVTpYlGQDBIy17mANClQeem/8hHZeqWXGKAixk8l5g+HnRtcu/Fm9RfGqTJlT+JhUdu9BNLSVnL1kt5y/FW1spajoCckvpaWcsRkFNSXytrOQJySkn4WoM0ufqp0kQjsHy5l+raWZ82ts/dUJro8KuXHu2TfXMQprdix+Z9BVp1zdU+zBEB7O/Q2fZs7O9mS3RiyXSuQVoyXEv1msTCIzf6iaWkrGXrpbzleCtrZS1HQE5Jfa2s5QjIKamvlbUcATmlJHytQZpc/VRJCSiBmAhokBYTyDK6SWLhKUN2UjZR1rJlV95yvJW1spYjIKekvlbWcgTklNTXylqOgJxSEr7WIE2ufqqkBJRATARelyDN4jhcRU/GNIUJ000SC8+EmbzwQJW1LHDlLcdbWStrOQJySuprZS1HQE5Jfa2s5QjIKSXhaw3S5OqnSkpACcREQDxIIzyLK+nNMQ1/QnWTxMIzoQAIDlZZC8IGoLzleCtrZS1HQE5Jfa2s5QjIKamvlbUcATmlJHytQZpc/VRJCSiBmAi4IO1TWxY99NxrFS/G1OXQ3TD2g7Aeq+i/E9cahwJJLDzjcJrjYkjKWrYMyluOt7JW1nIE5JTU18pajoCckvpaWcsRkFNKwtcapMnVT5WUgBKIiYAL0ubMnNP0zhMWPhJTl9rNEASSWHgUdmkCylrWGcpbjreyVtZyBOSU1NfKWo6AnJL6WlnLEZBTSsLXGqTJ1U+VlIASiImABmkxgSyjmyQWnjJkJ2UTZS1bduUtx1tZK2s5AnJK6mtlLUdATkl9razlCMgpJeFrDdLk6qdKSkAJxERAg7SYQJbRTRILTxmyk7KJspYtu/KW462slbUcATkl9bWyliMgp6S+VtZyBOSUkvC1Bmly9VMlJaAEYiKgQVpMIMvoJomFpwzZSdlEWcuWXXnL8VbWylqOgJyS+lpZyxGQU1JfK2s5AnJKSfhagzS5+qmSElACMRHQIC0mkGV0k8TCU4bspGyirGXLrrzleCtrZS1HQE5Jfa2s5QjIKamvlbUcATmlJHytQZpc/VRJCSiBmAhokBYTyDK6SWLhKUN2UjZR1rJlV95yvJW1spYjIKekvlbWcgTklNTXylqOgJxSEr7WIE2ufqqkBJRATAQ0SIsJZBndJLHwlCE7KZsoa9myK2853spaWcsRkFNSXytrOQJySuprZS1HQE4pCV9rkCZXP1VSAkogJgIapMUEsoxuklh4ypCdlE2UtWzZlbccb2WtrOUIyCmpr5W1HAE5JfW1spYjIKeUhK81SJOrnyopASUQEwEN0mICWUY3SSw8ZchOyibKWrbsyluOt7JW1nIE5JTU18pajoCckvpaWcsRkFNKwtcapMnVT5WUgBKIiYAGaTGBLKObJBaeMmQnZRNlLVt25S3HW1krazkCckrqa2UtR0BOSX2trOUIyCkl4WsN0uTqp0pKQAnERECDtJhAltFNEgtPGbKTsomyli278pbjrayVtRwBOSX1tbKWIyCnpL5W1nIE5JSS8LUGaXL1UyUloARiIqBBWkwgy+gmiYWnDNlJ2URZy5ZdecvxVtbKWo6AnJL6WlnLEZBTUl8razkCckpJ+FqDNLn6qZISUAIxEdAgLSaQZXSTxMJThuykbKKsZcuuvOV4K2tlLUdATkl9razlCMgpqa+VtRwBOaUkfK1Bmlz9VEkJKIGYCGiQFhPIMrpJYuEpQ3ZSNlHWsmVX3nK8lbWyliMgp6S+VtZyBOSU1NfKWo6AnFISvtYgTa5+qqQElEBMBDRIiwlkGd0ksfCUITspmyhr2bIrbzneylpZyxGQU1JfK2s5AnJK6mtlLUdATikJX2uQJlc/VVICSiAmAhqkxQSyjG6SWHjKkJ2UTZS1bNmVtxxvZa2s5QjIKamvlbUcATkl9bWyliMgp5SErzVIk6ufKikBJRATARekffmJ+rXtL09/YpguA/SjDavp+ZhkJ2U3SSw8kxJkGZNW1mVAirGJ8o4R5ghdKWtlLUdATkl9razlCMgpqa+VtRwBOaUkfK1Bmlz9VEkJKIGYCLgg7f2PNJbT224wGvAleq6cxtpmMIEkFh7lXJqAspZ1hvKW462slbUcATkl9bWyliMgp6S+VtZyBOSUkvC1Bmly9VMlJaAEYiLggrRTf3HSnwJLs8ro8hysog1ltNMmJQgksfAoaA3SxoMH1NtyVVDWylqOgJyS+lpZyxGQU1JfK2s5AnJKSfhagzS5+qmSElACMREYZZB2LlbRd2KSnnTdJLHwTDqIZU5YWZcJKqZmyjsmkGV0o6zLgBRTE2UdE8gyulHWZUCKqYmyjglkGd0o6zIgxdREWccEsoxukmCtQVoZ4LWJElAC44uABmly9Uhi4ZEb/cRSUtay9VLecryVtbKWIyCnpL5W1nIE5JTU18pajoCcUhK+PrggrablSEPh6dbSj7C97Uk5BIeeUkV9c33IuBWwfx92PvLQoTfDEjOqqanwaO5pILs37Gz/0ZjmvOA9h3lVlV8j8O6gd/oaPPWTvjH1pw9PCAIapMmVKYmFR270E0tJWcvWS3nL8VbWylqOgJyS+lpZyxGQU1JfK2s5AnJKSfi6MEirP/mtHpuvAnhD6WnRH0MKV4J4nrH+Pxm2Fwdd7ZvlEBx6Sn5D0zK29AMAK8LOtrvHzQyrm481hk+17N2P7tYXYx1XY+MUb19qHRM/Zzva146p7+qm+Z6He8Hm2dCr/Cy2/bRnTP3pwxOCgAZpcmVKYuGRG/3EUlLWsvVS3nK8lbWyliMgp6S+VtZyBOSU1NfKWo6AnFISvi4M0hYunuF7qbfDwAdsBYMuAtmdxN59bppk0Jt+dcrjmLr3GA3SYis8YeHi6dix2QVANrZex9iRX9u02JK5zZrgE9i2eccYuyt8PM4gzfXc2DgFe/aE6O7uj3Wc2tm4JaBBmlxpklh45EY/sZSUtWy9lLccb2WtrOUIyCmpr5W1HAE5JfW1spYjIKeUhK+HPto5XNjRsHhhQZC24JTK1NTXTkxbuwedbdsLkGTCuSDAb/FE6y7k/31OX09qb0UdE00jDv6Unut3obU1iJ5v+PN5PlILYckLYH+HzrZnAfAg3PntTPoFbNv8JI5rme37OD4I01uxY/O+3DM1NRUpzKthgzeAw3RguBsdj/wp+vny5V6qa2d99LOiryA0v8f2h/9QVj95faWN7UNn2w40LD7Wt6n5kWZffweeemxvrq9iPge0CTUtR/g+HxsxcHObnfpdjk/xIBctSqV6p5+QJt5fUIOhapP9ftq8UDA312/10qONF/6VAa9gwmpi81wA+1LUb11zdcqayvQ8dGKXnZ+yZk66dm4HHnggjIbU0uKndga1TP6s3HxPfEuPY5vhsd0FXyV2pFFFQ0utZTs76A+fwo7Nz2f7w+702yJ+hsMgoCfR3fpSzguZuuX6zudSf/Is31INyEuRxf+m8XL3sGFb9dKjfc/+WTHa6NnRztF1kmXlnt2xpyoV9tWU9Hq+YEuLXzBfpHdg2y9ezjXJ1I0tqgb5tB+dePvcP+WxHt57+V6ra36TD/M2963c56166VtSKTs/vbtva8Ub/GPZeqaAQ4a9e6bU90vWJKbflxqkxQSyjG6SWHjKkJ2UTZS1bNmVtxxvZa2s5QjIKamvlbUcATkl9bWyliMgp5SEr+MJ0o5fNsfz0xuZePOgo3rFoVvm7yC+nRjnMGGqQ0iMEwFeH5rwC17oLQXRzQCeBvhNAM1m8Fp7uLcuFyS1tPhmF59P4C9nSvAEgFoA62Hx72xoTf5uqlRDy0nW2q8DcGHBVgK9kcFzGfQlezjdib6+lAt3AFw4qKSEs8OOto3u+yP244LATFBEzD0g8hj8EYBcENhAoOdBfEHQ0dYW6RTzib73vmk+917BjEuZ8BRZ7AfhBIA2hSF/vuR76ZYv9/zul69h4nnhjPQKPProa/n9E+y2MG0vzgaLFXVNDQHMvZ61F6S723+VP2evvvksMDbkf4+Jr3a1NfVNV5E1byXYPzLRCgD35fSqm4/1PFc3/iATHjdMUW2Z7SoYvJ+BZyJ/DA7SyKtvPgOMbzLhOjvH3BTV+UB/S8D4DRtMJ8YCItwSUNX10THOUqFcnjcItJPBLpR7O4DfGWM+l97W+stSH9tS8860u2PUcwQQsQLe7PxIZK5zfVniVwe8Tg8V1zLV0PQOa8l5dDEIj4H5SOf9gvlmPmsA3l88B2I+OTgs+G/n47K8V+Q1gHeD6EUwaphxA4FeAvFpYZA6y/PTHwHxx8M+75woEHdfx7Uc7lWG68GoCtP2rFz4uXDxG72U2QjQrWFn2/eT+BWpQVoSVEv3mcTCIzf6iaWkrGXrpbzleCtrZS1HQE5Jfa2s5QjIKamvlbUcATmlJHw9piCNwFuZaKtN+98dbZBGxL3G0iXprk2/jgKq2iXvtIZvBcOFHi+F1qyO3s214JRKr6rnbABfIcNnBtvaf+7ae7VNp4PoFjB9KTysf0MUHDW8b5qxvRcR8NcMqsgFaS6Q8bGeGP8WmKobowCmpcX3dtozQbjRBVthR/sPC0rpwphX7GUEfDQMcE4UXpXqBzBeXdMpBFrHzFeHXe33Z8MdAGdG7z7rnbYhegl+/cmzPKbrAGoIfXM2ftP6P4OCtOXLPbP9xc8T0Wl5fBgnNs31AlwHpsPDFF+Ix9t3FlvPr1vylwy+Ngz9M7O7zLy65o8BuD0KsUx4VvaYplfT/GF4fFFBMJLX4VBHO6NwiGkNgG+H7n16Vf5ObPnZXpzYdLiXpjsAVIQhVmB721NRXRuaTrTWrCbgWEt2Y6kgza9vWsKM7zLoHjsjfUNUSzdf1x/xrtDHqsx8jV/fspQ5vItB62xn29fR2FhVvLvNeYOI1jB4RdjZ/pPoyKwLJ23v5Uz4QK6eI3x23bjAdGeurtkxlTPHTJBm2JzFwJPG2GvS29ofjySrmxd4Hlxo25+rZcZbAG/Ln++At8xNlvieXMCYP+6G903zbO8NAOZHfVUF+zOB8Mjey3oNuBhsLgnn0k+iAPPEprl+mlZawjJivOyCtAq//6goeKXwvHTHI1ui2tY0vZsNbWBgJjF/LPu+xFT9yYssm2+EJvzb2I8FZ+auQdrEXnjkRj+xlJJY5CcWAdnRKm853spaWcsRkFNSXytrOQJySuprZS1HQE4pCV+PPkhrWLzQs/71AC8j8K2BtXfAVvWMNkhzO9JsR5sLXrJfZOqXrCDmLxjLHynYJRUFUOZuArYFnW2rcVzLHLcThhj/HRzuXVNw3HHBKZV+Vc8NFrQkE6Q9YWqbVxHhHSHZ83JHOZ1qFNLtXw5QOqzs+T62bElnBzMoRHGviBuqn+xuMIPqsCL1aVT09A+EGTw1fxeY69vtBLOgBwG6OOjc9B+DgrTMDjUCrynezVNRs7jWGu8Btrgi7G7710HWy+wEIpivRH3X1FT43tzrrcWLZPAuhLw+es6Nd/vLay3zq7arze2UGnRkdtggDXRqSDgD29p+nx2D281FjFUGfHp/Z/u2/LG5wMUa+r8c1bxoRxrTgx7hHmL8MjBVq7KXBUS7w4BLinXc5kWvpvlDIDoi9Crvw7R9tiBIy+ySYpj/sB2bXFh1YG6ZiwmY8WPb1e5+NvRX3bIjPE47fz4THpZe6cK9Uc0xuyON6aJBfj7gg/vdDrywo+2+jPc/GHr+Odj68HP5A8vp2nB5f/fmrvzPjNvJR4xrwXxuFGRlduiNxnvEuC3s2nRXAavMZw7AVBekgXv7vZS5jYk2Zz+3prZphSEzn5mnMPjpLFNT33yh23VXsDMy5t+TGqTFDHSY7pJYeORGP7GUlLVsvZS3HG9lrazlCMgpqa+VtRwBOSX1tbKWIyCnlISvRx+k1TVXG+YPGKKLcv94P4ijnaVu/MwcrftM/o6qCG8uHACif5zvrzzasP1nA7osCoyKvtxuq9zRzlTvM17f9FsI/FwUwpV6z1pxByVCFCxaNNX1A7AhmPWDy25bLPBBy+Z0HNb33JC3UmaP5hHWR8dFi452+vXNzcy4B6BrCfRMvg4zz4DhVcz8Q9vZ7m5XLfzKBWe8OwrIFi6e76X8OzzYVQFjmSEzN6iedxW27pzlVdjvkOF12R1+xV0NvyPNvCWs3H8ptmx5NfMc+XXN1zD4rcXBYfTzRe+d6fWn72LYbflBGpgqAZ4FwnOhqVqZd+Nmpj86qkhnMPbio531Lcc7bwB0pwF1FD6QuUAD/Hy431yG/2ntLfnxLbUbERjdHHNHO01DFK5u+dmeAq2Fi2e4YIpATwfmf2/07Kx/GNKjmTmRxZcKAtS65moXQjLzv9jqI2+O3lM33LsNi7znvAbGXQb88eLw043VBWVE9P4oSPvtz1/J/H1h9BncbfyB8Zv1bHkKDH88qv1sG2R2xP1XkrfQapA2sRceudFPLKUkFvmJRUB2tMpbjreyVtZyBOSU1NfKWo6AnJL6WlnLEZBTSsLXow/S3HyL3+sVb5B2TvYf7jm0RUFaqqfy7dbanxLzKdnjZPllKAiBmF722Kxn4scGvb+tVO1KhygYOJYZBWinDlVyBm2NdsFNs3882CDNq2v+BID7h7NV9n1lpdoMHNmkc1x44/f21TFwaVhVeX70Z6K1YTo8O1VB8y2b68J0+Knce62KOhvhaOdRBbuNjmmp8qbbm9yJ25K7kIrDnQP1vJCA7WRxVrq7beDYo/saqb/8sRb1nXmH3U8BzBiG4YF3npVoVGI34shjKhFgZY7BFrLK6h1gEIbWrPWMvWtIj2Z3KRLfmH1XnzuqWnCkM3vUdxRBmvMag7441M2smWA793nMHNm8MQz9c5Hqq/LYuyEM/M9Ff7beHR74c/1hao/nBe7PK0uFc3H9utQgLS6SI/eTxMIzsurkbKGsZeuuvOV4K2tlLUdATkl9razlCMgpqa+VtRwBOaUkfB1PkJYJmUoGAZndNIb5oij0KvVy/QzD4n+459AW70jbW3mUIXs/AV8p9TJzd7QMTBdFAcHe1B9cyENEfUG484phb20EUDJEyQt3CLQn2tWVvaWyVP1HEWYU83BBEFv77VJHJMuyWkPzn3mWv+UBlwVMHwa4Jzpy5448ul1ozF+1huoM09HDzWNUQZrbvVTX9EUCvWvQ8Vk36MyRUyY8nL8jLfdCfMJJIePc/NtGo/7IvKPkbq5hgjTUtixw3jCgL5barTgiw1K7ETMPjWqOuaOdaA5TOHPQO+2yR1AZbXa/t244j+aOAxM+nbmkIrqcoeBIZ1FAx8TPDQqOi3akDYSO4f3G4q+LL5zIHv9l8DtywXbuiDXd7i61INCi6DM1c6YX7UIjtBPTywx7TsmdiSPCL7+BBmnlsxpryyQWnrGO6VB9XlnLVlZ5y/FW1spajoCckvpaWcsRkFNSXytrOQJySkn4Op4gLXOkkJnnhL19l+Cpx/ZmsWRvQoxuFIwrSHNbn9w/3BlHhpS6EJ0/fylXhpqWI6PdPaA3ZXfaeHXN5zHoEgs+Iz+syewyu5uInwzCV66CmT+r+L1Y+eV1/QA4N3dRQPaHC95zmD+l6loweoMZ/Wvdtw92Rxqy7/ECPRS9TD/vKKpf27yUDV9OMGuCjk2PlrReNsQDdRHbJgJuibhn34tG9jViOgoWPy75nrVMp6MN0gaOpPK9ILoy7Gj7Xt64yatrOgsgtyswuvmz4PghTbk5s7NqQRjis9kbSf2GpmVscTcxfSroans4N9fMO/AYOCLs7bsAc026gLXbqRX2fYOIXwl6p62KLnnIfFU0tNSFlteC7cawq/3BQfyG2o2YZTKaOR54R9oagM8JO9vdra/Z97VlbinlrxDRJ1045rxFwGWDAtSWFt/fFa5m4N1hiE9ie/sLKHWk8yCCNDT8+TyP/TvBeLboaC2chgF9j8Av5u0Qjd4TaAhVIExj4NfZHXIuvDbA8WD0WOZXRnwH3Rh/b2qQNkaAo3g8iYVnFPKTqqmyli238pbjrayVtRwBOSX1tbKWIyCnpL5W1nIE5JSS8HU8QZrbyVXbtJgJG4nM9wNL/wjy9nlIn0qglQx+Y+4YZhw70h599DV3zIzZ2+huRCTiG4N0qstPpWsZuAxMexmozx1ZO3Db4jQiXOfawgtnebCXw+Dt0W6o6iOecLdlgugMD/b8dLryf3KlnfXqq9FNkgM7cm4FMDe/H9/wZ5jtx4hxVv4L38vZFVRqh55Xu+RDIL6DCbdYMhvhhX1evzmJCWuJuT378vuhrDfwcnq6ipl/G6bNp/FE6y7X1t3qCeBWdu8Ic8fztj/8h6H6yF5sYIm/Z9hrD2BfciHkkMcVXcBV2XMtEy5g8PXWeC5Mg7HhGcT0fhAME/9nqVs7cWAXGELfvzh62b4LBPembmCiJmJcFVbYXyL0Kv0wPN/VCMTnBx3tm0q9EyzrDRB+HHkx9P4UeYOxCkDPkLeeZjwMwrVhuuL/5dhMoyC6mXTBKRVlz/FAkPYXYFgm/vcCJqAriPGtoG/atVHYd+Co5rsAXh2m8KuKNOaHwN8B+Csi/E1uvntTN4Dw1pDNpW5uuXGaF/Zld4eV5b3o9tvIa98B8JAHvqk/hRe8NN4N0OXu9lwAM/OPWkcBqzF3EPO+/Fs53a45d6sniG30+cnc7Im65jd7jHui+VcfebPZ/vIFBP5kFAp66M3/2bC7PIuMqkHaxF545EY/sZSSWOQnFgHZ0SpvOd7KWlnLEZBTUl8razkCckrqa2UtR0BOKQlfxxakudsU/drmv2DgWhCaMljuJdAGC9yYu1wgpiDN9Z+qaTnBGns1gI+6vzPQQcC1ZGintbi14N1PtY2zffIvY5ALJmZnxveDkMyV6Gj9bd6FBhcOKinh7Ny7qYbox1izJt3d+pvo2TEc7cxol2DJf2DQOjsj/a0o1BvmKxuCgenBoGbe6lxAUb30aM8L7iPg10HvtJX5u7UGdTewO+s8w7SCwQuzu8lGeu+X2ZdyQckKgI4GsA/E94fg6z02K3PhTvJJ4XgAACAASURBVCk+0W2w3t1g7MoP04r6c0VuJ8IVQWeb25HHQ7Eu9gaA3QT+ZsDBTeh6dHcpfNndkyV+duCdao2NU8qa44Eg7aiQ7A0e6AownT7w7rYharlw8Qzj+xcR2c9k+Lmh/MAY/nJ6W7t7hxwjezwTeH/xOKNdn4cF/132bsiBDgZ7LcPYXR4B0NkF7yzM7JgEm2dDr/KzuQsiMhdKgNkrON57QssxXmA3ENPDwVxaY3bZiw1woXE3kFakenI/y/dpGb9TNUgrA1JMTZJYeGIa2iHXjbKWLanyluOtrJW1HAE5JfW1spYjIKekvlbWcgTklJLw9dBB2ljmVdMyHTP7wpECn7FIFDzr9Kb4XrRraKRbOVtafLwSzMD0sHdM44urn5EguLl5QQodj7hbH+1IzcfFz7Nswt09I72TrszxGtSfPBOhn0Z36/4ynxlo1tg4Bfu9Kszx96G1NRjVs8M1LmOOg0LHmpoKeLOnlVHLgfmO1aOjmyxh0XsPw2tBOGrGI+k4Vq2tzrvuP8KiRT62bElHjxX+bKSecj/XIK1sVGNumMTCM+ZBHaIdKGvZwipvOd7KWlnLEZBTUl8razkCckrqa2UtR0BOKQlfJxOkyTFRJSUwbgkMu3tv3I56YgxMgzS5OiWx8MiNfmIpKWvZeilvOd7KWlnLEZBTUl8razkCckrqa2UtR0BOKQlfa5AmVz9VmmQENEhLruAapCXHtrjnJBYeudFPLCVlLVsv5S3HW1krazkCckrqa2UtR0BOSX2trOUIyCkl4WsN0uTqp0qTjIAGackVXIO05NhqkCbHVlm/fqydchL/U/X6zmj8qitrudooa2UtR0BOSX2trOUIyCmpryc2aw3S5OqnSpONQF1zdcqaynTt3I7R3Eg52TAdzHw1SDsYagf3jC7yB8ftYJ5S1gdD7eCfUd4Hz260Tyrr0RI7+PbK+uDZjfZJZT1aYgffXlkfPLvRPqmsR0vs4Nsr64NnN9onk2CtQdpoq6DtlYASeN0JaJAmV4IkFh650U8sJWUtWy/lLcdbWStrOQJySuprZS1HQE5Jfa2s5QjIKSXhaw3S5OqnSkpACcREYFRBGmE5rqQHY5KedN0ksfBMOohlTlhZlwkqpmbKOyaQZXSjrMuAFFMTZR0TyDK6UdZlQIqpibKOCWQZ3SjrMiDF1ERZxwSyjG6SYK1BWhngtYkSUALji4AL0t7/SGM5g2rHKmoup6G2KU0giYVHWSvr8eAB9bZcFZS1spYjIKekvlbWcgTklNTXylqOgJxSEr7WIE2ufqqkBJRATARckPbInj/7xNquI389bJdfpKdjkpy03SSx8ExamCNMXFnLOkN5y/FW1spajoCckvpaWcsRkFNSXytrOQJySkn4WoM0ufqpkhJQAjERcEHanJlzmt55wsJHYupSuxmCQBILj8IuTUBZyzpDecvxVtbKWo6AnJL6WlnLEZBTUl8razkCckpJ+FqDNLn6qZISUAIxEdAgLSaQZXSTxMJThuykbKKsZcuuvOV4K2tlLUdATkl9razlCMgpqa+VtRwBOaUkfK1Bmlz9VEkJKIGYCGiQFhPIMrpJYuEpQ3ZSNlHWsmVX3nK8lbWyliMgp6S+VtZyBOSU1NfKWo6AnFISvtYgTa5+qqQElEBMBDRIiwlkGd0ksfCUITspmyhr2bIrbzneylpZyxGQU1JfK2s5AnJK6mtlLUdATikJX2uQJlc/VVICSiAmAhqkxQSyjG6SWHjKkJ2UTZS1bNmVtxxvZa2s5QjIKamvlbUcATkl9bWyliMgp5SErzVIk6ufKikBJRATAQ3SYgJZRjdJLDxlyE7KJspatuzKW463slbWcgTklNTXylqOgJyS+lpZyxGQU0rC1xqkydVPlZSAEoiJgAZpMYEso5skFp4yZCdlE2UtW3blLcdbWStrOQJySuprZS1HQE5Jfa2s5QjIKSXhaw3S5OqnSkpACcREQIO0mECW0U0SC08ZspOyibKWLbvyluOtrJW1HAE5JfW1spYjIKekvlbWcgTklJLwtQZpcvVTJSWgBGIioEFaTCDL6CaJhacM2UnZRFnLll15y/FW1spajoCckvpaWcsRkFNSXytrOQJySkn4WoM0ufqpkhJQAjER0CAtJpBldJPEwlOG7KRsoqxly6685Xgra2UtR0BOSX2trOUIyCmpr5W1HAE5pSR8rUGaXP1USQkogZgIaJAWE8gyukli4SlDdlI2UdayZVfecryVtbKWIyCnpL5W1nIE5JTU18pajoCcUhK+1iBNrn6qpASUQEwENEiLCWQZ3SSx8JQhOymbKGvZsitvOd7KWlnLEZBTUl8razkCckrqa2UtR0BOKQlfa5AmVz9VUgJKICYCGqTFBLKMbpJYeMqQnZRNlLVs2ZW3HG9lrazlCMgpqa+VtRwBOSX1tbKWIyCnlISvNUiTq58qKQElEBMBDdJiAllGN0ksPGXITsomylq27MpbjreyVtZyBOSU1NfKWo6AnJL6WlnLEZBTSsLXGqTJ1U+VlIASiImABmkxgSyjmyQWnjJkJ2UTZS1bduUtx1tZK2s5AnJK6mtlLUdATkl9razlCMgpJeFrDdLk6qdKSkAJxERAg7SYQJbRTRILTxmyk7KJspYtu/KW462slbUcATkl9bWyliMgp6S+VtZyBOSUkvC1Bmly9VMlJaAEYiLggrRTf3HSnwKm52Pq8tDohrEPwG1YRRvimlASC09cYzvU+lHWshVV3nK8lbWyliMgp6S+VtZyBOSU1NfKWo6AnFISvtYgTa5+qqQElEBMBHJBmqVZMXV5KHXTj37MxGrqjWNSSSw8cYzrUOxDWctWVXnL8VbWylqOgJyS+lpZyxGQU1JfK2s5AnJKSfhagzS5+qmSElACMRHQIG0EkIy34Ev0TBy4k1h44hjXodiHspatqvKW462slbUcATkl9bWyliMgp6S+VtZyBOSUkvC1Bmly9VMlJaAEYiKgQZoGaTFZaVx1k8QiP64mOM4Go7zlCqKslbUcATkl9bWyliMgp6S+VtZyBOSUkvD16xek1bQcaSg83Vr6Eba3PSmH8dBTqqhvrg8ZtwL278PORx469GZYYkY1NRUezT0NZPeGne0/GtOcF7znMK+q8msE3h30Tl+Dp37SN6b+yn04zjmUq3mItNMgTYO0Q8TKBdNIYpE/FDnFNSflHRfJkftR1iMziquFso6L5Mj9KOuRGcXVQlnHRXLkfpT1yIziaqGs4yI5cj9JsI4/SKs/+a0em68CeEPpKdEfQwpXgniesf4/GbYXB13tm0eevrYYioDf0LSMLf0AwIqws+3ucUOquvlYY/hUy9796G59MdZxNTZO8fal1jHxc7ajfe2Y+q5umu95uBdsng29ys9i2097xtRfuQ/HOYdyNQ+RdhqkaZB2iFhZg7TXsZBJ/E/V6zidcS2trOXKo6yVtRwBOSX1tbKWIyCnpL6e2KzjD9IWLp7he6m3w8AHbAWDLgLZncTefQ4VGfSmX53yOKbuPUaDtNjMQ1i4eDp2bHYBkI2t1zF25Nc2LbZkbrMm+AS2bd4xxu4KH487hGpsnII9e0J0d/fHOs7hOot7DmIDf/2FNEjTIO31d2H8I9D/oYqf6XA9Km853spaWcsRkFNSXytrOQJySuprZS1HQE4pCV/HH6Tl8xguKGhYvLAgSFtwSmVq6msnpq3dg8627QVYM+FcEOC3eKJ1F/L/PqevJ7W3oo6JphEHf0rP9bvQ2hpEzzf8+TwfqYWw5AWwv0Nn27MAeFDJ8tuZ9AvYtvlJHNcy2/dxfBCmt2LH5n25Z2pqKlKYV8MGbwCH6cBwNzoe+VP08+XLvVTXzvroZ0VfQWh+j+0P/6GsfvL6Shvbh862HWhYfKxvU/Mjzb7+Djz12N5cX8V8DmgTalqO8H0+NmLg5jY79bscn+JB1jbO9k2qLugz3RHn7NdxLYf7FagL+tE56PulGLnnqpcebbzwrwx4BRNWE5vnAtiXotrWNVenrKlMz0Mndtn5KWvmpGvnduCBB8JIsqXFT+0Mapn8Wbn5nviWHsc2w2M7SnuLKhpaai3b2UF/+BR2bH4+2x92p98W8TMcBgE9ie7Wl3JeyNQt13c+l/qTZ/mWakBeiiz+N42Xu8sO2/KfLfam0yhnDpzqz/kwDChVkapOh9yd58nyatzYOCX3OSmeR2b+bkgFdXDfyH4u0+aFAv9mGWV+zhZVgzxf7JcYf1dqkDYCTL1sIEa3yXWVxCIvN/qJp6S85WqmrJW1HAE5JfW1spYjIKekvlbWcgTklJLw9fgJ0o5fNsfz0xuZePOgo3rFoVvm7yC+nRjnMGGqKwMxTgR4fWjCL3ihtxRENwN4GuA3ATSbwWvt4d66XJDU0uKbXXw+gb+cKeMTAGoBrIfFv7OhNfm7qVINLSdZa78O4G0AthLojQyey6Av2cPp/7d3LuB1VWXe/79r75OktAWhFPCKg1VokxSZ+om1JM2I4jA6Mzra+YSKiiIIiIpFRiiFlk6BKcPdG4iXkYt4H51xxkHQNIFBHRmgSYsgM+INhRb8pBeSnLPX+z1755xDcnLS7CR7vyTN/zwPzwNk7fVf6/e+2Wudf9bls+jvL8TbDQGcNiItBO+Merpuif//mPXERmDZZBHVXRAJFPoWQGIjcLFAHoPoqaWerq5Ep5ZP8v+Omx1q38dV8WEVPCIeOyF4JSCbokg/WvdcusoWR5EvVtoaVxW0tq+E4mYVfMD3dF1f6ZtrbT9NFG+MxL+vaiaWf1h5ZigHFb0wjq1rbVsj3h0m8L9SkbMB3BrNLZ6Ne+55BgvbXx4Ecdz0zSq4z6kksVX1q+HwRgV+neTHSBNKgtb2E6D4jAo2+HnuiiTOz9a3HIr71WGOKBaI4JqSNF2WbOOsZ2gNyQ2BbFNobModCeB/nHMfKm7u/NGov/pLl85yTxdWieBcQJ+CyO+hOBrAfw17NkUfwm3R0fGqPihucIIPeaCvmpMpYxy2Ll/qFZ92QNOQfvw0ivDBJA/K7Yj7U41DpXPl30sIbhqaE9W+V34OvLGWh6gek9e2bRppNNLshl47pTwGebvWTz8l8raLGVmTtR0BOyXmNVnbEbBTYl6TtR0BO6U88vo5N9IE+oCKPOCL4T+N10gT0T7n5azilk0/TQyq5uWv8k6vgyI2PR6PvFuXnM214PjGoGnXOwFcIk5PLG3uvjMxiJrb3gGRa6ByQbTvwM2JkbP4uNnO950uwN8qpKFqWsSGTIibRPG9kmu6PDFgOjrCYJs/EYLLY2Mr6un+9rB0iM2YJ/0qAd4alXBSYlrUqwdwQUvb8QK5SlUvjLZ03zbE3DgxOfusb/bNySH4rcfsH6hsAGRxFLp34v7OR0cYaStWBO7B339URN42hI/iqLb5QQkboHJgVNDTcF/3tmHtXbEiCB98Yj0ETaVo28eTlVcLjm8Mm3ZtVGAFgO9UjZZFixrCYP5l3utTfkvXhnor/Ubb2pkYaSoXA/h8FJ+n1xRuw713PI2j2g4MihIbdQ1RhLPxYNcjSVwXtx3lvVsnwMu9+FvqGWlha9tyVfyTQr7g5xY3JrGM+xvXJ7o9CrG63F8Xtna8TjW6USFX+d6ua7F0aVPteWtxbojIxQo9O+rt/vdky2xsXPm+j6ngz6vxrP39r7AHzgRwZvXZwbashWBJpDg5WZlXY6TV60PMUEXuguDH4nF+yfn7MC/cgfnzNVWMXeNAMFC8URQ/L/Xtsy7JoSNf98KgVPqkQDaXFh20Dr/5TUPZAB6/kVbb/8XHzQ5830YAz6+bYxm9L2mk0UjLKJWmVDV5DPJTqoNTrDHkbRcQsiZrOwJ2SsxrsrYjYKfEvCZrOwJ2Snnk9XNjpC1ednjgw8sAPVag15W8vx6+add4jbR4RdrQFVLJEWyty88W1XOc17cUt3b/pBqexIBynxNgc6m3ax1e0TEvaIxiY+y/SwcGFw3b7lg2jzxkedlIe9g1t68WwZ+OWH2VmHQ7VwBSjBp3fRP33lusaMbGCFQ+WzXH4vaNVk9sYm194iJ1WBg1FE5Bw66BQXND94mK/syh20sbWtoWe8jXATmz1Lvp+yOMtPIKNYFeHPV2fXNoijYsWtbsXfA19fh4tLXrO7XpG7Ysf4PCnx8V/cpka+TC1x0ahMXPQGM9rIyi8ORki9/hy14QFIKbRXXNaKuO9mikQd4UCU7A5q5fVNoQr2ITxWoHfcdAb/fmoW0rLGp7tXfyz5rEvGZFmsrXA8EXRPGjkmtaXbksIFkVB5xVqxPnSbCo/S8hcnAUNN6K2Tv8MCPtFR0HxrmhcN/3PZviFYbPbgcur9pTxb/5Ld3xz4Z/Frf/SaD4Mrx8Ltqy6cZhzy5+7UGBhp8VLw8MNbCSCxNG6UPVSAPeNiyWaWMc+O5A3U0q8oNhfUm21+rcIp68H/vtF2RkpCWrAkWxFqon57UaLQZOI41Gmt3Qa6eUxyBv1/rpp0TedjEja7K2I2CnxLwmazsCdkrMa7K2I2CnlEdePzdGWkv7Qqf6507k9OoX7gls7ax342d5S+EZURSeOOxMp9rtazsbD3Xqv+ogqxIzquYTLGr/q+rWzkLfr4P+OdcI9LeJCVfvnLXaClqOPTjQYry66tfRvsVzkxVSS5bsE9cDqBO4m0amju/wwJu9undg3/7fjnorZe12u5qtnWFre7sqvgDIWoH8eqiOqs6F09Wq+m3f2x3frjr8ExtnQekWUf272AgpG2snRS44P1C9ShQ3xLzKBs+FUaTvwYPdv6v3a7DnFWnuJVHjzg/j3nt3l5+VsKX9IoUeVmscJj9f8vr94pVVCr95qJEGlUZA94fgt5FrOnfIjZvl+uSFNTojm1q7xbK144g4NwD5rIP0DH+gfIEG9LFop1uFRzv7hv48Zu8Vn/Di/hY9nT+rERtsk0jzMLN09D5gkKF8ura+ccT4MtfadqaonC/AV8XrrYl5NvRShcls7RzawZb2hbGhqarf8AsPubJ65l0O70gaaWNA5RlpOWRd/lXmMcjn3+rpq0DedrEja7K2I2CnxLwmazsCdkrMa7K2I2CnlEdePzdGWsys9lyvbI20k6JSYSV+dueT1fDUmAWFXY1Heu9vF9Xj662cGWYCqTwxuKpHfzzi/LZ68a+3pTMuN7gqLjbQ3jRa2ijkgWQV3Gz/q4kaaUFL+/8FcNueUrNyXtmIMtUtm/7Xfkv31fEKOkB3Vf7diexTWnjQGrf19x9y4ubH/z6aYTLG1s4XDjuP66UdTcEcf0W843bEOV1xI2vNrmfjeZoAD4rHyuLWrvuq/RmrvqEdr6m7fIbd7QDm7oHh9fXaGbNXyHmj3VRa3ta6LMnP/XfvrpypV7cPQNlIG3nz6Thj7MLW5Uer+vcD8tdxnwT6mZKWrsCWe56a1BlpFUBGWzorcjTSaKTZDb12SnkM8natn35K5G0XM7ImazsCdkrMa7K2I2CnxLwmazsCdkp55PXUMdLKJlNds6q8Qsipnp6YXvUO1y/HobwibUwjDU83vtCJv02AS2q3P8ZVxQfpQ+X0xBB5uvDL2OQRkf7q2WF7iHudLZ2DpcvmjkD+uCcDKim7pxtPx1iRFhtB6v3n622RTJOuQUv73wD6lsjJRUGEq5zz64s9d91bXoV2XuRwVuB1Xbyqrt5qvorGuIy0mHlL23kC+T/1Li8Y3ErqblHBD4auSKtexiB4TfXssXIDkvrE/Wmy+uveO/44at9rWTd3LIhzw0HO21P/6tU3aMJFtznRt8XMhpUpn0GnwPxklVxDg8ZG2p76MBrDCcc4MUoPfI0qVgvQU+qbvRqlZ2RUEzM52w23ouYCipq+m23ppJGW5jc4WTP7ElwwfDVqyidHFMtj4JloW/b258jaNsLkbcebrMnajoCdEvOarO0I2Ckxr8najoCdUh55PXWMtPJKKFWdF/X1n4VHfvx0BW3lBsjqLYBZGGnx0qf4DDLFIZEUTkPvnY9XQ7mo45DA+fgw+hdVVhYFLe3vU8hZHnpCclB85VM5e03056XoyTVwz99/xJbOITkS1wPg5OpFAZWfLTh633BW01oo+kpzB9bH/3uiK9JQOccL8q/JYfpDtqKGze2vU6cfE7iLSz2b7qmbvskZdsG1gNwM1bdFRXcKHu7cXj4X7fOA3ALRt0el8EPDts/WVDZeI21wu6J+CSLnRz1dXx7Sbgla2lYCEq8KTG7+HGY0yqwrywfcL6jeRBmv5lrcdqx6fE5U3lva0vWDavOevUDh4Kiv/1TMd8VhrOPVVVH/J0T0ycRoig/oL38aFne0RF7XQ/0t0Zbu+Ny44Z8yewF+Unv2Xvlsu9sUuCLq7fpcqj4kWztHrkhLHWNEjwfxhQ7QL0W93d+t+Z2qGs6uue1sEfnLKAhPwgM/+G2lXHkL6W0QfKzurZ1xQcMtnZV2cUXaGAMPjTS7kTlDpTwG+Qybt9dVRd52ISVrsrYjYKfEvCZrOwJ2SsxrsrYjYKeUR15PHSOtvI1NBbeIuG+WvHwKEuwIUHyTQM5V6Auq2zCzMNLuueeZQusxS1SDWxT4uYheXioWtoSFYrMCq6DytAKt1S16lRsggdki2BCXRRDtH8B/DA5HJquhFh78cHyTIkROCODfXyw2PlpNj/13707OSRs03q4DMH9oPaHTM1T934hiZbLqbhIr0hITrnn5X0L0ehVc48XdgiDqDwbca1SwXlS7q+e21cvfqjZeDY9vVm/lLK+o8qJ/7iCdY63Oq1xs4EW/7DToLsE/HpuQ5e2Nw7d2xu2IDa7GXWtVcKpCL/MuiM00OB+dICpvhMCp6A/r3dqJZ8+kQxSGZyZmUNyPpwsbVaRNFGuiBv8jREFjGEXvj2ME0feXero31WNdyQ0I/i3JxSj4Q5IbitUAdu3pRsrKikQA3y6pu34wjwfeoHDnCPTu6llutTGu04fRzMjUMY5z4enCRgiOEpU1pSjcXHDRi73zfy/Az6pGYfk2WUD/N1BcNlDA7+J8gegaAEdAcHpdI63MGILDInUfjjlVU8r9bgfcgQcHii+o6H/E56a5B584VaDviiK8CwH6hv5sPGeq0UijkWY39Nop5THI27V++imRt13MyJqs7QjYKTGvydqOgJ0S85qs7QjYKeWR11PKSIuPbgqb2/9MgbUQtJXRfkkgN3vg8urlAhkZaXH9hUUdr/TOXwjgrfF/K9AjwFpxss17XDfsrKvmpQeEEq5SyAcAHFBu37cicecnB8sPObdrRFoI3lk1Ikapx3l3cXFr5/3Js5M00uqz1F8q5Co/t3hDYurt4VNeOXeVOH1raXP3nZWi8SUMcPg2am+RrFfX4Flx73MqZyv08MpqslGNtHK/3Y5CbLacDcihAHZA9LYIelmg7tzkhsvaFWnxf8efwZV0n4Ni+1Azraa+OMjdIvh4qbcrXpGno7GuzQ0ATw07W2x0flJY3HG09xqfL/fmwWL6S1Vc44NZN1QvRKgX45o+hKXiS+uuSBustM7vS50Yj8y3QaYhVuO+7m2Vbozsr/yriFyj6s+B4Ka6RlplmzHwxlocyQrSQvDboORvFpUflObLxW67P9MBpzkfrRhoKOyq/mzRQetopGU4mHBFWoYw7arKY5C3a/30UyJvu5iRNVnbEbBTYl6TtR0BOyXmNVnbEbBTyiOv8zXSJsNmUccc7NcfjWX4TEZi2LOx3qwwwL13xFtKdY/1dnSEeLI0F3Oivkm1L6t6xoIQ9y0oFdBzV3xOmB+r+JT4eYVN9NSuYTdMTrxxDq3H7IcoLGJr585xVbN06SzsDJowL9yBzs7ShJ7Nm32aGKdlGvf3j43BuDmNBibW7eyM8y7+R7BkSYh77y0mxYf/LDVarkgbAxWNtNS5NJUK5jHIT6X+TbW2kLddRMiarO0I2Ckxr8najoCdEvOarO0I2CnlkddT10iz40olEiCBaUaARhqNtGmWsqmam8cgn0p4hhYib7vAkzVZ2xGwU2Jek7UdATsl5jVZ2xGwU8ojr2mk2cWPSiRAAhkRoJFGIy2jVJpS1eQxyE+pDk6xxpC3XUDImqztCNgpMa/J2o6AnRLzmqztCNgp5ZHXNNLs4kclEiCBjAjQSKORllEqTalq8hjkp1QHp1hjyNsuIGRN1nYE7JSY12RtR8BOiXlN1nYE7JTyyGsaaXbxoxIJkEBGBGik0UjLKJWmVDV5DPJTqoNTrDHkbRcQsiZrOwJ2SsxrsrYjYKfEvCZrOwJ2SnnkNY00u/hRiQRIICMCNNJopGWUSlOqmjwG+SnVwSnWGPK2CwhZk7UdATsl5jVZ2xGwU2Jek7UdATulPPKaRppd/KhEAiSQEQEaaWOA9DgMa+QXWeDOY+DJol17Yx1kbRtV8rbjTdZkbUfATol5TdZ2BOyUmNdkbUfATimPvKaRZhc/KpEACWREgEbaHkAKHsP58sKMUCOPgSertu1t9ZC1bUTJ2443WZO1HQE7JeY1WdsRsFNiXpO1HQE7pTzymkaaXfyoRAIkkBGBqpGmcntGVe4d1Sh2QPB5nC/3ZNWhPAaerNq2t9VD1rYRJW873mRN1nYE7JSY12RtR8BOiXlN1nYE7JTyyGsaaXbxoxIJkEBGBGIjbd5+89pe9crD78qoSlYzCoE8Bh7Crk+ArG0zg7zteJM1WdsRsFNiXpO1HQE7JeY1WdsRsFPKI69ppNnFj0okQAIZEaCRlhHIFNXkMfCkkJ2RRcjaNuzkbcebrMnajoCdEvOarO0I2Ckxr8najoCdUh55TSPNLn5UIgESyIgAjbSMQKaoJo+BJ4XsjCxC1rZhJ2873mRN1nYE7JSY12RtR8BOiXlN1nYE7JTyyGsaaXbxoxIJkEBGBGikZQQyRTV5DDwpZGdkEbK2DTt52/Ema7K2I2CnxLwmazsCdkrMa7K2I2CnlEde00iznzS3AAAAIABJREFUix+VSIAEMiJAIy0jkCmqyWPgSSE7I4uQtW3YyduON1mTtR0BOyXmNVnbEbBTYl6TtR0BO6U88ppGml38qEQCJJARARppGYFMUU0eA08K2RlZhKxtw07edrzJmqztCNgpMa/J2o6AnRLzmqztCNgp5ZHXNNLs4kclEiCBjAjQSMsIZIpq8hh4UsjOyCJkbRt28rbjTdZkbUfATol5TdZ2BOyUmNdkbUfATimPvKaRZhc/KpEACWREgEZaRiBTVJPHwJNCdkYWIWvbsJO3HW+yJms7AnZKzGuytiNgp8S8Jms7AnZKeeQ1jTS7+FGJBEggIwI00jICmaKaPAaeFLIzsghZ24advO14kzVZ2xGwU2Jek7UdATsl5jVZ2xGwU8ojr2mk2cWPSiRAAhkRoJGWEcgU1eQx8KSQnZFFyNo27ORtx5usydqOgJ0S85qs7QjYKTGvydqOgJ1SHnlNI80uflQiARLIiACNtIxApqgmj4EnheyMLELWtmEnbzveZE3WdgTslJjXZG1HwE6JeU3WdgTslPLIaxppdvGjEgmQQEYEaKRlBDJFNXkMPClkZ2QRsrYNO3nb8SZrsrYjYKfEvCZrOwJ2SsxrsrYjYKeUR17TSLOLH5VIgAQyIkAjLSOQKarJY+BJITsji5C1bdjJ2443WZO1HQE7JeY1WdsRsFNiXpO1HQE7pTzymkaaXfyoRAIkkBEBGmkZgUxRTR4DTwrZGVmErG3DTt52vMmarO0I2Ckxr8najoCdEvOarO0I2Cnlkdc00uziRyUSIIGMCNBIywhkimryGHhSyM7IImRtG3bytuNN1mRtR8BOiXlN1nYE7JSY12RtR8BOKY+8ppFmFz8qkQAJZESARlpGIFNUk8fAk0J2RhYha9uwk7cdb7ImazsCdkrMa7K2I2CnxLwmazsCdkp55DWNNLv4UYkESCAjArGRdsX/tpx3+2/nPphRlXt/NQpBgIdxvmwdT2fzGHjGoz+TypK1bbTJ2443WZO1HQE7JeY1WdsRsFNiXpO1HQE7pTzymkaaXfyoRAIkkBGB2Eh703++5g8lL/tnVOXMqUbxDlwgX0nb4TwGnrTaM60cWdtGnLzteJM1WdsRsFNiXpO1HQE7JeY1WdsRsFPKI69ppNnFj0okQAIZEaCRNimQt2K1rExbQx4DT1rtmVaOrG0jTt52vMmarO0I2Ckxr8najoCdEvOarO0I2Cnlkdc00uziRyUSIIGMCNBImxTIr2O1rEhbQx4DT1rtmVaOrG0jTt52vMmarO0I2Ckxr8najoCdEvOarO0I2Cnlkdc00uziRyUSIIGMCNBImxRIGmmTwpffw3kM8vm1dvrXTN52MSRrsrYjYKfEvCZrOwJ2SsxrsrYjYKeUR17TSLOLH5VIIF8CS5fOCncWLolFSnOK5+Oee54Zl+DC9pc7p2/yGtyGrZ2/H/HsguMbXeOuj4ngTyLx56Dnrj+Mq/4MC9NImxRMGmmTwpffw3kM8vm1dvrXTN52MSRrsrYjYKfEvCZrOwJ2SsxrsrYjYKeUR17TSLOLH5WmKoGXdjSFc/1qr/KE79103VRt5pjtWnD0vkFT4w1xuaiv/1Q88uOnx3xmSIGwuW2ZF/dJ70r/F5vvfmjEs4uPmx1E/Z+A+BdFEd6FB7t/N576sajjkND5VQpdAcgBgNzpnPxDcXPnjwHoeOqikTYeWiPK0kibFL78Hs5jkM+vtdO/ZvK2iyFZk7UdATsl5jVZ2xGwU2Jek7UdATulPPKaRppd/Kg0VQksXTor2FG4SkV/63u610/VZqZq19Kls/DHP0bYunUgVfnxGGlx2UWLGrDffsG4V7sd1TY/KMr1EO0TDW4Q1V2R6HEOeDdE31/q6d40nvbSSBsPLRppk6Jl+HAeg7xh86edFHnbhYysydqOgJ0S85qs7QjYKTGvydqOgJ1SHnlNI80uflSaqgTqGWkt7QsL3jUWD0Ivtvvnh3Avg9OohOJD2PyfT1S7smJFUNiyrbXofD96ux7C4mUvD33h+dCoWOof6Km7KqyjI8RTxZcl5eI6S/JzbO18fLyrskbgHN6WB4f9fPFrDwpROBxegpIr/g6b7/45XtFxQBjiiFJUfAAP3b2j7oq0Ja/fLywWF4tGu4sNz2xG/+wFCZfm+T342teiqsaiRQ0FHLRIHZ6X9N3p1qFbP4NF7X+FAOdHghOwuesXyXMdHWH4ZLRBVeZEO90qPNrZlzZFaKSlJVW3HFekTQpffg/nMcjn19rpXzN528WQrMnajoCdEvOarO0I2Ckxr8najoCdUh55TSPNLn5UmqoE6hhprrVtjXh3mMD/SkXeD8UjEDQnXVA9M9rS/ZXE+Co/G6+wgkig0LcA8hsAiwXyGERPLfV0dVW7vrD95UEgVwK6HIr71WGOKBaI4JqSNF2GzbfvmjCmeoZgR0fotuv7Bfr35XofBpJ+3ASP/1AnF1e2co4w0lqOPTjQ4vVwOCRSnIzergcTLiovjOYWz66sSiss7niN9/5aAC8D8IBAXqDQ+Qq5wB8on0VnZwkLX3dooeCfX9w96z488u/9lT4Gre0r4bEicv7k8Zy5RiNtwlkSP0gjbVL48ns4j0E+v9ZO/5rJ2y6GZE3WdgTslJjXZG1HwE6JeU3WdgTslPLIaxppdvGj0lQlMJqRpnKxAOtKrunyxOBaunSW29FwtsCf6hC8vdjb+dOKkQbgRABnR32zb06MotZj9g9UNgCyOArdO3F/56N4dnvj9ijEatzXvQ2AFJqXv8o7vU5Vv+EXHnLlsJVe42FWpx9Bc9s7IHINVC6I9h24OTG/Fh832/m+0wX4W4U01DXSMPs3ge/bCMESB39mseeue+OmjDDSYmMwxE2i+F6VE+CClrbjBXKVql4Ybem+rW43uCJtPNHNsiyNtCxpZlhXHoN8hs3b66oib7uQkjVZ2xGwU2Jek7UdATsl5jVZ2xGwU8ojr2mk2cWPSlOVwKhGGl4XFf1KPHT3Y9WmH77sBUHB3aIit/meruufNdJ0n6joz4y3SFbKNrS0LfaQrwNyZql30/eT1VfAWcO2N5YLBy3t7wPw3igKT0Q48HSgwUZAX1KLTAQ/Ke1wG+pug6ztxys6Dgwao9jk+u/SgcFFycqwymfB8Y1h066NHrK81kgLfWllKQje7FROrl1RV2Ok9bnm9tUi+NNI/PuGrShbsSIItz5xkTosjBoKp+DeO/5Y1Y7PWQsPOsipXymKjwpwUqm36/bxpAdXpI2H1oiyNNImhS+/h/MY5PNr7fSvmbztYkjWZG1HwE6JeU3WdgTslJjXZG1HwE4pj7ymkWYXPypNVQKjr0gbtoUxaX5t2T1dVHDEsfOCsHgLBDdFPV23hi3tFylkiaj/BCSobm+Mq/XQhQL9B+fccfH2x8I+zxylHk0jjDSP/zfifLJKodq2tHYc4dR/1UFWxUZebV3xuWUjt3bKpx3ke4i3qNa5BGCYkTYwIEH/nGsAdQJ308jw+g4PvNmrewe2dD4S/7z8/MUAnoLofwjcdaWeTT8a7/lwNNIm9ctEI21S+PJ7OI9BPr/WTv+aydsuhmRN1nYE7JSY12RtR8BOiXlN1nYE7JTyyGsaaXbxo9JUJWBhpO1w3wjm+CsAnLEnDKJ6TGlL990TQlXTj/LZZbeL6vH16qw9Ey3+bxW5K9YWYEOpb/b6oeeZDTHCBg3GnUFToImB9qbR2quQByor3kY8H28zneCHRtoEwQ0+RiNtUvjyeziPQT6/1k7/msnbLoZkTdZ2BOyUmNdkbUfATol5TdZ2BOyU8shrGml28aPSVCVgYaT1dN3iWtrOE2Bh7RbQzLDU9qO5Y4ETf5sAl0S9Xd+s1XGt7adB5fTarZ1Q3OAEH/KiX/Dz3BVDt4QOW5H2u0aNzUGB/LG08KA1ac52S8w6uJdEuu0b2Lp1YKJ9p5E2UXI00iZFLueH8xjkc27ytK6evO3CR9ZkbUfATol5TdZ2BOyUmNdkbUfATimPvKaRZhc/Kk1VAkZGWri47Vh4+bTAnZhcVFD5xDdrPunPiW/vjAbcx/Fw5/YJoRpl2ykUh0RSOA29dz5erXdRxyGB8zcq5EX1LhsI1R0Clc960Wv9vOAzFTOt9rKB8tluJ1cvVKgILDh633BW01oo+kpzB9ZXbvicUL/qPEQjbVIkuSJtUvjyeziPQT6/1k7/msnbLoZkTdZ2BOyUmNdkbUfATol5TdZ2BOyU8shrGml28aPSVCVgZKQhPuC/cddaL3K8KNZEDf5HiILGyqH7UP3wqDdcpmFXpx+F1mOWqAa3KPBzEb28VCxsCQvFZgVWQeVpBVrr3tq5+e6Hg9b2E6C4CtBVUW/3rfFRbiNu7UxuJ3XXAZgvgg1x/Qii/UOnZ6j6vxHFyuq20nL/VfDiSPxZwy4nSNO/IWVopI0T2PDiNNImhS+/h/MY5PNr7fSvmbztYkjWZG1HwE6JeU3WdgTslJjXZG1HwE4pj7ymkWYXPypNVQJWRlrc/6VLZ7kdhVMFejYghyZIFN0CrC1t6frheA/dH4Z0lIsPCos6XumdvxDAWwfl0BPriZNt3uO6UYy0hxCvlNsenS2QcypmmmttWy0qwy9haF56QCjhKoV8AMAB5TZ9y3l3cXFr5/3VNsbte7qwEYIXRgU9Dfd1b5toStBImyi55DkaaZPCl9/DeQzy+bV2+tdM3nYxJGuytiNgp8S8Jms7AnZKzGuytiNgp5RHXtNIs4sflUhgKAGH1mP2QxQWsbVzZyZo9nSDaCywqGMOZoUB7r3j6UkZdqM1tqMjxJOluZgT9e1hK2f8zon/8ZPpM420ydCjkTYpejk+nMcgn2Nzp33V5G0XQrImazsCdkrMa7K2I2CnxLwmazsCdkp55DWNNLv4UYkE8iUwlpGWr7pp7TTSJoWbK9ImhS+/h/MY5PNr7fSvmbztYkjWZG1HwE6JeU3WdgTslJjXZG1HwE4pj7ymkWYXPyqRQL4Elrx+v6B/4JMq+pDv6V6fr9hzWzuNtEnxp5E2KXz5PZzHIJ9fa6d/zeRtF0OyJms7AnZKzGuytiNgp8S8Jms7AnZKeeQ1jTS7+FGJBHIj4FqWn+WAMxU6X1TeXtqyKT5vba/90EibVGhppE0KX34P5zHI59fa6V8zedvFkKzJ2o6AnRLzmqztCNgpMa/J2o6AnVIeeU0jzS5+VCKB/Ai0tC8M4Q4uwf8Pert+k8sZaPm1ftw100gbN7KhD9BImxS+/B7OY5DPr7XTv2bytoshWZO1HQE7JeY1WdsRsFNiXpO1HQE7pTzymkaaXfyoRAIkkBEBGmmTAkkjbVL48ns4j0E+v9ZO/5rJ2y6GZE3WdgTslJjXZG1HwE6JeU3WdgTslPLIaxppdvGjEgmQQEYEaKRNCuSXsFrenbaGPAaetNozrRxZ20acvO14kzVZ2xGwU2Jek7UdATsl5jVZ2xGwU8ojr2mk2cWPSiRAAhkRoJE2YZB98PhrrJHb09aQx8CTVnumlSNr24iTtx1vsiZrOwJ2SsxrsrYjYKfEvCZrOwJ2SnnkNY00u/hRiQRIICMCsZH2rccXnPyZn82/L6Mq9/5qCnBweAR/JzvG09k8Bp7x6M+ksmRtG23ytuNN1mRtR8BOiXlN1nYE7JSY12RtR8BOKY+8ppFmFz8qkQAJZEQgNtLm7Tev7VWvPPyujKpkNaMQyGPgIez6BMjaNjPI2443WZO1HQE7JeY1WdsRsFNiXpO1HQE7pTzymkaaXfyoRAIkkBEBGmkZgUxRTR4DTwrZGVmErG3DTt52vMmarO0I2Ckxr8najoCdEvOarO0I2Cnlkdc00uziRyUSIIGMCNBIywhkimryGHhSyM7IImRtG3bytuNN1mRtR8BOiXlN1nYE7JSY12RtR8BOKY+8ppFmFz8qkQAJZESARlpGIFNUk8fAk0J2RhYha9uwk7cdb7ImazsCdkrMa7K2I2CnxLwmazsCdkp55DWNNLv4UYkESCAjAjTSMgKZopo8Bp4UsjOyCFnbhp287XiTNVnbEbBTYl6TtR0BOyXmNVnbEbBTyiOvaaTZxY9KJEACGRGgkZYRyBTV5DHwpJCdkUXI2jbs5G3Hm6zJ2o6AnRLzmqztCNgpMa/J2o6AnVIeeU0jzS5+VCIBEsiIAI20jECmqCaPgSeF7IwsQta2YSdvO95kTdZ2BOyUmNdkbUfATol5TdZ2BOyU8shrGml28aMSCZBARgRopGUEMkU1eQw8KWRnZBGytg07edvxJmuytiNgp8S8Jms7AnZKzGuytiNgp5RHXtNIs4sflUiABDIisPuZPv31Y4+3Hf6yQ+/KqEpWMwoBVVUAfyIijxJSvgTIOl++tbWTtx1vsiZrOwJ2SsxrsrYjYKfEvCZrOwJ2SnnkNY00u/hRiQRIICMCebwMM2raXlcNWduFlKztWMdK5G3Hm6zJ2o6AnRLzmqztCNgpMa/J2o6AnVIeeU0jzS5+VCIBEsiIQB4vw4yattdVQ9Z2ISVrO9Y00sjaloCdGt8jZG1HwE6JeU3WdgTslJjX05s1jTS7+FGJBEggIwIceDICmaIask4BKaMiZJ0RyJTVkHdKUBkUI+sMIKasgqxTgsqgGFlnADFlFWSdElQGxcg6A4gpqyDrlKAyKJYHaxppGQSGVZAACdgSyONlaNuD6aNG1naxIms71rESedvxJmuytiNgp8S8Jms7AnZKzGuytiNgp5RHXtNIs4sflUiABDIikMfLMKOm7XXVkLVdSMnajjWNNLK2JWCnxvcIWdsRsFNiXpO1HQE7Jeb19GZNI80uflQiARLIiAAHnoxApqiGrFNAyqgIWWcEMmU15J0SVAbFyDoDiCmrIOuUoDIoRtYZQExZBVmnBJVBMbLOAGLKKsg6JagMiuXBmkZaBoFhFSRAArYE8ngZ2vZg+qiRtV2syNqOdaxE3na8yZqs7QjYKTGvydqOgJ0S85qs7QjYKeWR1zTS7OJHJRIggYwIqOp3AHxIRB7NqEpWMwoBsrZLDbK2Y1020vgeMULO3DYCPWgQM6+NcJO1EWjmtR1osiZrUwJ2Ynm8r2mk2cWPSiRAAiRAAiRAAiRAAiRAAiRAAiRAAiRAAtOYAI20aRw8Np0ESIAESIAESIAESIAESIAESIAESIAESMCOAI00O9ZUIgESIAESIAESIAESIAESIAESIAESIAESmMYEaKRN4+Cx6SRAAiRAAiRAAiRAAiRAAiRAAiRAAiRAAnYEaKTZsaYSCZAACZAACZAACZAACZAACZAACZAACZDANCZAI20aB49NJ4G9lkBHRxhsi94OJx+B4mgFekTkqmie3ITOzlLS78XLDneR+wuBPBkFTd/A5tt3Jf9/6dJZhV2NRxaj/oex5Z6n9lpGE+1Y6zH7BxpsBPQlIvhJaYfbgEc7+5LqWtpfHIiugcrbABQAfCsSvw49d/1v8vMlr98vGOh/q3rs7wvBt3B/Z+XWVGlY3NE8IKUBPHDXwxNt2l73XPPSA0IJVynkAwAOiHk67y4ubu28v9xXCZvb/0yB8yE4FtBfqrpP+aDxk9V8JvN0aVHLWtEtwNrSlq4fxpeQpcrvpUtnBU+Hb1KRlwbqv1/cctfm6rOtxxzWoDJnoLe7F4BP16gZUGrxcbPDqO8CFTkwkuhc9Nz1h6TXSTwKH1XoOwE5FJB/dYqLi1s2/Vcl9wuLjnl15FybeDwcDcz+Dzzy7/2V90yhWFpYRENP9fdgBqAc0cXWYw4L1F0K4Hm1P3Pizy/23HVv8v/HHi+FrFMk0ILjG13T7vcK/N/FOTs479ALo57ub1ffA2Oz5txkLNR7yGtAflV9j4w1H+H7eizSgz9funSW2xG+G5AzBGgVyENe8XlfKn0aD929I/VchHPusXnXvEOSOR3kKj+3eAPuueeZ1Kw57xvJejLfXdJ8v5ng+4RG2ti/FixBAiRgTCBobftrhVwkXi6KJPxJoKVXq9N14nVjtKX7Nryy46VBUS+K4C8PRFoE+D+lvtkXxF/Egtb2lVC0RXOLZw8ZuIx7MIXlFhzfWNjnmaPU+z9X4JAqp3iQ8nK9OPebkpdPxT0InZ6hqi+NCnoadsx5OmzctVZFfhKIPhIpVkeh+3hipi1ednjgg2sjF30Im+9+aAr33q5pyaBc2AinjVGpsAFNxd3BgHsLRFdGoXtPzK3Q0vGqCHqjQK+NUPhuKMXDVbFaoXf4hYdcift2hmSeImQx6x2FqyDqEtYqOwNXXKZOLg4gpxR7O3+KsfL7vu7trqX9QxD0ee/uDKCrncgnk2cXv/agQAufFOh1pZ6urhQtmilFJGhtPwGqlwDys6hUWImf3fkkFhzfGDbt2qCiLwgUlw244CmnfqUo3hJFeBce7Pp5nPse/pRI/Ebn5a8gor6361qsWOHcg78/NwboFx6yEV/7WjRTYI7o5+B79QqoXC8ilS+8SbHSAHrxcOf2+N/HGi/JOlUGSdC8/BQ4/2dRSS6CbP9lGMxfouovEcUFpS3dd6dhzblJCtaHL5sbBoUj4RAOLx29AZA5pb7Z52LWjn32OB/h+zoF6KSIxOOaAH/hvK4p+ob/QUPfgYG6i0TlsVLf7NXxvHnMucjPt72Yc+4xkQ++Q0Tf7lQuKO6SHsxF/Ee5f0z+KN3b9bm4hjFZc95XH/REv7vc170tz/kfjbQxfy9YgARIwJRA5Usx8F+VgSeZwLa0/w1ETogaCqeEff0tEHlDqbdrHY5qOzAoYUNUbDgPTdHcoOQ/EUDPH+jtjleT8DMKgVrDMWxuW6YiF0aRvgcPdv8ueSz5C5D7HDy+GPnC3UFh4NIoxGrc1709bGm/CKrfL/XP+WnypVnloWjLphurf7mf4eQbWtoWR8AVkZNTsbnrFwmO5K+MxRsR6U3R1q5/cc3tqx2kobTooHUVw6CwqO3V3sllURSenBhCZD52JjV3LIiNrwiyAVs6H0keqJpr6I56um4ZM7/3K34/3FFYXxJ3I3o6fxY0t78LDlHU03Vr/EXEQQ8qHRhcVF0RO3ar9voSgwZNdDkUt0Dk7VUjbdAA+nTgo7MGtt69JQExaK5t9KqP+i3dVyXvH48g2tL1JbR2HBGqP6U0t7imsKOx2cOvjYLwNDzwg9/u9RD31MGEY7g2KoUfTAzKep8U42UwMPBmsh4jk17RcWDQ4D8ZQDcMnTsEzW2nqLhZvnfTddV3Cucm2f9aLj5uduD7rhWnt5Y2d9/J93VGiAfncDcJ5JpS76bvV2ottB6zxKu7PJlnPPiDX401Fwld8UWcc48Rk8r8Dvh81LPp36us4zldgI9EDY2n4947nh6LNed9e+Y87u8uW7u+k+f7hEZaRu8qVkMCJJARgcOXvSAohNcH8KuHmWHxlwp1V0c+OKtBi42RCz8SbwEI1S1U0fdEDY0fc/39Z8StmPErGVKEonYwcq3tpzmVQ0sLD1ozdBWIa21bA0XJu1nXBv6Zyx2CzxdLwS+CsHR14EuX+SCYp5CzIimeic3/+UQK6ZlR5BUdBxaasKC4e9Z9z25ZW7JP0D/nGoh2RgPRd4KC+6TA3TR0gosjjp0XFAZudhKsi7e2kfkE0+XwZXNjvvDy9Whr13fGzO+Fh2wMtz5xkYr/cdS4+4dh/+xL4fQ7JfjfcLVlnRi0HHtwgOKnIfpP4rFdRdZUjLSwZfkbFP6kqOjPHLJ1COV3zmujnW5VuG+0DIrjSs/MuTCYtfuvxKO1VCpdHhSCyyGD5ucEI7/3PDbUSJstpcJA34LigP4OD939++r24hTjZRhEh5L1ntMiMRYgq5Ivu3NLu/BkaS6isIitnTurT6ZgzbnJxH79yn9A+mgk/vR4ezjf1xPjOOKpsrkjihvqGGkbomL0XgA7xpqLSKm4g3PuMWISz92CgU8H6tdV/4AUP7K440WB1+siV/o4+vHYWKw57xufkTbmu6K3+9Ixy0xi/kcjLaN3FashARLIiMBo2wSPapsfFOUm59za4ubOHwctbX8BuFMA/X0EXFKAO9jDb4hCd9qQs7syatTeV81II61tTWJC9nSvH9rbZGWO4Oj4yy/mll4QaHAegANF9bqS8/cF6uIv018unyOz94HKskeL2/8k8PiCE7+qWGx8NAiLt4jq+sq2oURqSdlsg94R9XZ9Bcl5MmSeMgwOC1/34jCIXqHwbxXIQMk1rY7P2UoM4bHye/9obljCOarSDNWbo2DWv4S+b50Hfp1sO6yctZayMXttsY6O0D3pV8Gj4Oe7y8Jt0dFDjbTRtteHre3tqjg3En8S5oU7gif1JKi+TVT+u4SBqwMXtkHlhMqX6b2WX9qODRppl4ngF1CNt+LHBtqRgH43KmAV4i0racbLA/BTst4z9GTFgkN8jtQmVfxdfJZUbDAA+sVIS2uT81bTsObcJG12P1uuvFpVgc2VXQh8X48f42hPBK3LV8DrSqdubXHWjodRmvWiIHIXQvBvUU/Xl3HEsQekmIt8lXPuMWJSXv0HkU8OXZEW704owX0pkOh9nPdNPq8n8t3FzY0+ltf8j0ba5GPKGkiABLIkMNpkNf5rTz3jIdau2caVZXP21rpSD0Z7OHOO59GNIzti82Gb/7gAB0f7Fs/FH/bZp24+j5HLZL4H5uXDaAVoU+hjIrqu1NMdn2mmo34x20N+J8YPV1uOAB6fyQWVd0conI7eOx8vb5uorkgb1Ugb3D5eLTesYp5DNzKx48O9ffgVwH/F9825MlnZOrjS8h9E3fZkS/hDjy2ou2JyT+MlWY9gXc7hb4roF0sh/jExKRcte0kgwbUC2Txh1pybjDlINixa1hy54IrI4fTKMQh8X4+JLX2BRR1zQtFzNb5I6tnPZyIU1sbv72QVfL259Z5yl3ldj//w8+hm7e5NTEvvzheV10D9+0pRw8/GzTo5B5NnP1eAT+S7i9sZnlMqYddUAAAJqklEQVTXSMtg/kcjLf2riCVJgAQsCIxmpCXbKoKbnXPnFzd3/mhoU8pf7AZXMsyJ+rA7eDHCpsdx7x1/tGjydNRIOxjFS6JFsThZkVa53TPucHzhQ8lf7+BWFw/E/Xii+AJEKA3bdjQdweTT5vKh7DgrAt6L3q4HR528VrYkQr6brEgb+iHztNFJbpGNvP8HUb0kXvE32hezUfN78K/LldWW/4LDlx2CACEOKjw2o89Ja2lfGEA/JYK1pZ7uTXFAUhtpyZZP/XCyIq1yu+dgRJMvIA54cXL49X7FJpT6DsY+0a9n9IUxHR1hssVwXrhjaM4NW9knelBdI2308ZKs67xFkhyGXBoF7kRs7vxNpUg1twt6EiJ/wDhZJxdBVFdZcm5S33xoXX6283je0LNC+b5OO9SNUa586ZEIniz19V+JR378NBYfN9v5vtNF5Ogo9GfgmQZf19zZw1yEeT0K99pbOxXdcHolvPtr56JPjLoijfO+1Ak/ke8uo61Iy2L+RyMtdehYkARIwITAaOeQtHYcEai/OlL3weqB4nGDhv51XbEtEFwmivtUcFR8y+ewbXMmHZgeIinPSJP4UgEP7fe93ZdWe7ZiRVC9Wa+x8VNBf/96URRVZD8V2eqPOOiaGX3b3tAU6OgIg+3+3QBOceI/WOy5697kx+WJ04gz0oZvYX7WMCbz0X+xli6dhYHZDfFBvkO3X7rmtrOdyH7xpSSutf3UOmcA1s/voX8B7us/1zU2fUAELxfoLqhGpX1LF8xIg2fRooYwmLdeVV6pgh9WWIvHi0RwLICvinPfU69z656RNnSb+FBTfsgfT0J1h6iXs+NVQOr0yMi7VcPe99Pj9ZprK4cZl9rXWPdM0VHHy2dvWCbrZ8M0eEaauzAqFt477GKHoX/Y64/PkqpzfivnJhPP94Vtzw8C+azzenFxa/dPKhWNcqYR39fjJT2Ym/8YReGZePAHv6w+nswzcKso1pZKfnPdc7tGm4twzj2+KAxy/ETkogtHPSON877UTCfy3SXP9wmNtNShY0ESIAETApUl4yr3Dr0FMrm1E/qWmgOsk+umRfTweCWDa9x5hkCejG+Ciw+89uJfU3vml0kfpoFI/ZtvsDYKCu+p3pZXvrVTIJ8eelDt4I2UckkUug8WotI8r/K+qHH3OdjZ9LygEKyPSoVzR71lbhqwyayJS5fOck8XVonTZRGCs+PbIIfULcntTaKzht4GWT50+eLkEOCH7n6sUp7MR49KYXHHa7z3l0TF6J1DmImLVzqo7hsbaWFz22tV0uU3jnzdC4OoFK+2XFuM3LYgiP4+KviPYrfvCxqCSyOJrsPmux/KLE+mS0WLFjUEMv9t6vQlQ5tca6QVUfxDcmsn9CPVC2Mqt3YKtvqeruurz3d0hOH2aJ2HPOH7Zn8mnLX7UkD/udTT1ZX8tRjYOVMvHhjM6+jSyAUnDV0llYyFKn8ZBY0fxOwdPthRuAppxkuyHv03bdDQuTr5sjvkd3vw4ozyKso5UV9q1gDnJinea0FL+/ugckySy5tv31V5ZNAs5vs6BcI9FhmcN7gNUbF02tD5BIYaaVu6/3MccxHm9R6Iu5a28yCu3/dsuqryh6ZkTld7ayfnfRNO7Yl8d8nzfUIjbcKh5IMkQAJ5EYiXjSvcBvH+76OS7wrCcIk6XRevMIu2dN9W1a3ZBpp88fJ4JjbSgtblx6v6Vw5bSZVXg6dhvSPOXIhNMy/XA/KHIHDXDUToC52eoaovjQp6WnJmTPypORtjcKKGU6LG3R9Hce4BgdeL4ttUa7ZuTUNCk2xy89IDAimsB+QlgZPzBgaC31VrnC2lePVUoaVjiUJv9qrX+cB9O1R/mCpWK/QOv/CQK6ur+sh8z8Eo566I/LIUhFdjV+P2sGnXEgWugOhlyUUYafN76Mq/hYdsxObHDg7CcEPU4M+FaxwIBgY2RN5dzVVSz4akdmsnBk2zDQoc5pzbWAR+49SvFMVbogjvwoNdP69+YR56Dt3hL3wyfPCJ9RD9Xqmnq9u1LP+AQJ8ascV5kr+a0+bxxcfNDnzfRgBNkbpLEQV/CIPikSrYUM3rZPVkuvFy2Jl/ZF2bBoPnG4keHYlfh4Gm7QU38DLvZD1Uvl75o15a1rUXE3BuUue3Ln4nI7hBxH+mtLn7zmEl+L7O5jVV5qiC+6rnLC44vjFo2vVOACdFoXtPfDlXoaXjVanmIpxz7zEuMccIeqN4vTDyhbsRFg8KgMsBfKtykUZq1pz31WU9oe8uOb5PaKRl86piLSRAAlkSiLfDbYveDicfgeJoCH4Mr1dH84OvV8+KGfrX9cqNei3HHhygeA2gAwCeHzn/wRm5ciRFLOoeXtrS/uIgPpBW5W1JFaLfiFTWo7fr19Uvvi3txynw3urNeskh+vpREX0NgOdB9YZoS3d8tpemaMZeWyTZKqTuknodFMFPSjvcBjza2R82t/+ZAudDcKxAHvLAp/zcgc8O3ToYkvnYebKo45DQ+XMUOBnAAQr0xOejDXtnpMjvoSv/yrf/Vs63OzFuhEI3+QODq2b0OWk10RhhpMU/b156QCiFjyr0nYAcANXvOQ0uKW7tvL/6+IKj9w0am66B8/9cvfU3OYMN/wjRP0KdRAg/khyIPVM/wzkeivjMHcjl0ZZN340voU2wpBkvyXrsDBo0GFYq8JH41s7kHQJcHfXNviW56CEta85NxmYdn60Yj2si748QnVr3D298X6fiOGahhe0vDwK5EvCtUHkEogug8isXuHOHnDcsY85FmNdjoo5nzWWOayFoS+Z0olf5Z2Z/sfoOebYM531piNaUmeh3F+T0PqGRNoEg8hESIIEpTGCUA5qncIv3hqYJlrx+XzTsGpiRZ0c9NxEkc0vuizrmJHJbO3days5IrUWLGhAcMBs9d8WXxQyaRfzkQ4Cs8+Far1bOTexY831dy3pwvrBLQxT6fabvVua1XV4DnPdZ0q5o7eF9QiPtuQgINUmABEiABEiABEiABEiABEiABEiABEiABKYdARpp0y5kbDAJkAAJkAAJkAAJkAAJkAAJkAAJkAAJkMBzQYBG2nNBnZokQAIkQAIkQAIkQAIkQAIkQAIkQAIkQALTjgCNtGkXMjaYBEiABEiABEiABEiABEiABEiABEiABEjguSBAI+25oE5NEiABEiABEiABEiABEiABEiABEiABEiCBaUeARtq0CxkbTAIkQAIkQAIkQAIkQAIkQAIkQAIkQAIk8FwQoJH2XFCnJgmQAAmQAAmQAAmQAAmQAAmQAAmQAAmQwLQj8P8Bm3DxlZ4FNZQAAAAASUVORK5CYI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sp>
        <p:nvSpPr>
          <p:cNvPr id="7" name="pole tekstowe 6"/>
          <p:cNvSpPr txBox="1"/>
          <p:nvPr/>
        </p:nvSpPr>
        <p:spPr>
          <a:xfrm>
            <a:off x="2079459" y="2748573"/>
            <a:ext cx="9511645" cy="815608"/>
          </a:xfrm>
          <a:prstGeom prst="rect">
            <a:avLst/>
          </a:prstGeom>
          <a:noFill/>
        </p:spPr>
        <p:txBody>
          <a:bodyPr wrap="square" rtlCol="0">
            <a:spAutoFit/>
          </a:bodyPr>
          <a:lstStyle/>
          <a:p>
            <a:r>
              <a:rPr lang="pl-PL" dirty="0">
                <a:latin typeface="Calibri" panose="020F0502020204030204" pitchFamily="34" charset="0"/>
                <a:cs typeface="Calibri" panose="020F0502020204030204" pitchFamily="34" charset="0"/>
              </a:rPr>
              <a:t>Rozkład odpowiedzi na pytanie „ Czy jesteś zadowolony z jakości połączenia?” (N=355)</a:t>
            </a:r>
          </a:p>
          <a:p>
            <a:r>
              <a:rPr lang="pl-PL" sz="1100" i="1" dirty="0">
                <a:latin typeface="Calibri" panose="020F0502020204030204" pitchFamily="34" charset="0"/>
                <a:cs typeface="Calibri" panose="020F0502020204030204" pitchFamily="34" charset="0"/>
              </a:rPr>
              <a:t>(dane pozyskane w ramach badania jakości pilotażu)</a:t>
            </a:r>
          </a:p>
          <a:p>
            <a:endParaRPr lang="pl-PL" dirty="0">
              <a:latin typeface="Calibri" panose="020F0502020204030204" pitchFamily="34" charset="0"/>
              <a:cs typeface="Calibri" panose="020F0502020204030204" pitchFamily="34" charset="0"/>
            </a:endParaRPr>
          </a:p>
        </p:txBody>
      </p:sp>
      <p:graphicFrame>
        <p:nvGraphicFramePr>
          <p:cNvPr id="8" name="Wykres 7"/>
          <p:cNvGraphicFramePr>
            <a:graphicFrameLocks/>
          </p:cNvGraphicFramePr>
          <p:nvPr>
            <p:extLst>
              <p:ext uri="{D42A27DB-BD31-4B8C-83A1-F6EECF244321}">
                <p14:modId xmlns:p14="http://schemas.microsoft.com/office/powerpoint/2010/main" val="2109605530"/>
              </p:ext>
            </p:extLst>
          </p:nvPr>
        </p:nvGraphicFramePr>
        <p:xfrm>
          <a:off x="3442446" y="3293968"/>
          <a:ext cx="5231653" cy="324653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4237957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3000" dirty="0"/>
              <a:t>INSTRUMENT: CENTRUM KOMUNIKACJI</a:t>
            </a:r>
          </a:p>
        </p:txBody>
      </p:sp>
      <p:sp>
        <p:nvSpPr>
          <p:cNvPr id="4" name="AutoShape 2" descr="data:image/png;base64,iVBORw0KGgoAAAANSUhEUgAABNIAAAGDCAYAAADu5T0mAAAAAXNSR0IArs4c6QAAIABJREFUeF7svQ14XVWZ9n8/a5+TtLQFoRaoOKBYLE2TCtYPOiVpBhwdXkYvHazKl+/rBzAMg/wrwh+ofBVRwEEG0WHwe4AiDjqffrw6IxMSCjp/EWiSFhQcFQRsoUjbQJqz93r+19455/Sck5P0JNn7IWnuXJfXRZt1nnut33Mn297XWmsL+EUCJEACJEACJEACJEACJEACJEACJEACJEACJLBHArLHERxAAiRAAiRAAiRAAiRAAiRAAiRAAiRAAiRAAiQABmk0AQmQAAmQAAmQAAmQAAmQAAmQAAmQAAmQAAk0QIBBWgOQOIQESIAESIAESIAESIAESIAESIAESIAESIAEGKTRAyRAAiRAAiRAAiRAAiRAAiRAAiRAAiRAAiTQAAEGaQ1A4hASIAESIAESIAESIAESIAESIAESIAESIAESYJBGD5AACZAACZAACZAACZAACZAACZAACZAACZBAAwQYpDUAiUNIgARIgARIgARIgARIgARIgARIgARIgARIgEEaPUACJEACJEACJEACJEACJEACJEACJEACJEACDRBgkNYAJA4hARIgARIgARIgARIgARIgARIgARIgARIgAQZp9AAJkAAJkAAJkAAJkAAJkAAJkAAJkAAJkAAJNECAQVoDkDiEBEiABEiABEiABEiABEiABEiABEiABEiABBik0QMkQAIkQAIkQAIkQAIkQAIkQAIkQAIkQAIk0AABBmkNQOIQEiCBqUXgh/fcp/P3m9/+pqMW3zu1Zrb3zebp32+9Aj73jYUL9//13re6qbUisrbtB3nb8SZrsrYjYKdEX5O1HQE7JfqarO0I2Cll4WsGaXb9oxIJkEBKBBikpQSygTK/3/qc+tC9lkFaA7AmOYSsJwlwnB8n73ECm8Rwsp4EvHF+lKzHCWwSw8l6EvDG+VGyHiewSQwn60nAG+dHyXqcwCYxPAvWDNIm0RB+lARI4OUhwCDNjnsWDx672U8vJbK27Rd52/Ema7K2I2CnRF+TtR0BOyX6mqztCNgpZeFrBml2/aMSCZBASgQYpKUEsoEyWTx4GpCdkUPI2rbt5G3Hm6zJ2o6AnRJ9TdZ2BOyU6GuytiNgp5SFrxmk2fWPSiRAAikRYJCWEsgGymTx4GlAdkYOIWvbtpO3HW+yJms7AnZK9DVZ2xGwU6KvydqOgJ1SFr5mkGbXPyqRAAmkRIBBWkogGyiTxYOnAdkZOYSsbdtO3na8yZqs7QjYKdHXZG1HwE6JviZrOwJ2Sln4mkGaXf+oRAIkkBIBBmkpgWygTBYPngZkZ+QQsrZtO3nb8SZrsrYjYKdEX5O1HQE7JfqarO0I2Cll4WsGaXb9oxIJkEBKBBikpQSygTJZPHgakJ2RQ8jatu3kbcebrMnajoCdEn1N1nYE7JToa7K2I2CnlIWvGaTZ9Y9KJEACKRFgkJYSyAbKZPHgaUB2Rg4ha9u2k7cdb7ImazsCdkrTwtf/qAHeJ5EdlWyUpgXrbJZuXpWs7ZCT9fRmzSDNrn9UIgESSIlAHKSdeN8xz4de9m+wZNjgOA6rIZBzyIVeI0CUcLIlQNbZ8q2tTt52vMmarO0I2ClNI1//NxxOx8XyKzs66SoxcEiX51jVyJqs7QjYKWXhawZpdv2jEgmQQEoEJhCkpaTMMiRAAiRAAiRAAiQwzQgo/haflDXTbNbl6Wbxj+DpyiLreZN11oR31yfr6c2aQZpd/6hEAiSQEgEGaSmBZBkSIAESIAESIIGZQOB2rJXTp+tCGTjYdY6sydqOgJ1SFr5mkGbXPyqRAAmkRIBBWkogWYYESIAESIAESGAmEGCQNhO6nMIaswgcUpjWXlmCrO3amgVr2yCtpaUpkAUnQfz2qK/ne3bo9kKlRW/dN5jVfK1At4WDc9fhsR/s2gtXOWJJQWv7iVC3b6Rbv4NNm4YmvOZFJzS75oELRPDaSPwn0Hvv8xOuleIH88s6j4l8dJT3we3Y1LVzzNKTWUNL58FOog94L9/D5u5fprgEk1IM0kwwU4QESIAESIAESGDvIMAgbe/oY+aryCJwyHzS01SArO0alwXrdIK0tmP3DzS4DtBDR8Hxh0j8xZgbPR3syN+gor/zvT1X2aHbC5WWtC8MAtwKdU9GQfNfY+OPBqbEKls65zoXnRa44KHCxq6fpD0n19Z+qagcEs0rrMH997804frL3j4niHZ9AeJfHUX4IDb3PD3hWil+MGjrOBWK06Mwfyoe+fFzY5aezBqWrVzsfO5bTv05YX/PhhSXYFKKQZoJZoqQAAmQAAmQAAnsHQQYpO0dfcx8FVkEDplPepoKkLVd47JgnU6QtuiE5vw+Lx2tHrNiHCrRKVC3QKA3A24IHmEYFR7GAT5kkJaiYVasmI0XXogmtTMrxekkpY48fn6QK6yH4Laot3t92uVTC9LiibW0NGG//YJJBXIpL3BcQdpk1sAgLeXOsRwJkAAJkAAJkAAJTFkCDNKmbGum1sSyCBym1gqnzmzI2q4XWbBOJ0irYTBq2LFixeyqIG316iDfv7Ut/nhh6YJe3HVXVC5VDOcKBfc0Nt/9GxTHFpzfhb7uR7Fs5RE5n18IjQrhrqFePPbT7clnV6yYnd/e1Koic0TD5wsLcv3o6gpHtGnZHx+YQ34xvAShKzyNjRt+idd3HpDL4cgk9Ht0w47yZzo7c9hWeF2i5zQKQ/klNnX9Ps4MkzFLjjssF/jX1mqIxx+q1rWnOo2uMRaqHru5QlvQ0nlQLqdHlNd2QP7xugziDy1fns8Pzj2qILoTfd2765T4e/9C3b8v9aVy0YtXzguacscCerko/i/gusRhsPDi7AfhXppXZhuFkm/KLylEuqnMubMzl98aLlXJ7V/u6dGHDsT+KPY8mVtdb7Ude3hOc4eGcE+g7+7Hi1PaM4fWjiV575pHeK/t2P1zXlogQT7pIbZsGjOsHI+Pd/MStHa8Ogf3ukpPBW0dp5R3pIVNOysD6krU4RD68IuuZzHRNYwepO2eF4AQ/nH0dT+JJccdms/7hUkv42PEJd0D0Ydn/cLyOlB4FBvv25L1r0XuSMuaMOuTAAmQAAmQAAnsRQQYpO1FzcxyKVkEDlnOdzrXJmu77mXB+uUN0orBWoxwxFG92p1NxbGiOgCRQKHvBuRJAMsU8isnODuUcFvgg6+qYJ+4piiOhupdkTSdi74fx8EX0NmZc8/qGQL9VLF1vwCwFMBt8PihOlnnXfh+bNzw6HBI1nFEEMjnAF0FxUPqMFcUi0RwYyizromPVBZ3Ed1exwq3lNfVQJ04BIyDxnprFMhTED0z7O3uTnRqQ8n475a9fU5OBy9SxXkqeEw8dkJwFCD3RJF+vO5dWKtXB7lNWy5X0QOrelAMWgR+Y1Tw55QCr6bW9mUh3K2B92cWNvX8d9Way5/RN1T8/Q/jY4q5YOhIL+6LUHzJCT7mgcEy591s/lwFDzqVpH+qfi0c3qHAE6WjwLVBWq6tfZUq/gGQ70Vu1oXJEdcGOYwI5Sq8IZCtCn0KQLyWx51zHxv1qOp4fFzTJ0C3QeQZKFpUcZ1Afg/Rk5KjnQCS3X3AO2q9JarHxkcyJ7yGekFaBbcx5/XIj59LdL07XOB/qyJnQPEYJPk5iht3TtTf861y0JzB70gGaRlAZUkSIAESIAESIIG9lQCDtL21symvK4vAIeUp7jXlyNqulVmwflmCNACvheIXUSF3TdAUXhojbDRIA3AKgDXR4Jzbk50xR7cvCEJcDZUWqD4lwI1hf899cc380lVv8k5vEi8/ClsOvDLe8RYsbf8ARG6EyiejfYduT471LXv7HOcHzxbgfQppKgc8ce2C3ALRZ6Mc1uLBnq3xpqhcW+dxqtFXFHKD7+v+fG1gEIc7UPmyql4W9ffcmcxxZB0pzU9Vv+OXHPw5PPlkUxykjVhjcgedXA3IsijnTsNDXb8eEaStXh24zc98XEROcl7OLfTf87NkXrv5vDLK61nFNVS5Nte66k8VekUU5U5Jdv/FAU5rx18AuDkJsVx0ailYDFo63oVAz452BacnO6Jqv0Y52plb2r5SRe6F4KficUno/IOYn9uBF6L9EzZAUxRhDTZ3P5b0bln70d67KwU4wotfXzdI25F/TSD4OqAbIx9ehP77t8U79epyaFl5aCDB5wEdipyeFb9coDaEir0hIusUuibq6/kBAJ+Ecn7wAhX8WRTi9Lph5HiCtNL8gHOg7txogfwg2S14dPuCXEEuVCAO0DbWvSMtvhPND14HYGGplxNeQ22Qtod5ecHxothSmldRd50AV4Zu1meTAHPFitluR9MagT/TIXhvoa8r9mAmXwzSMsHKoiRAAiRAAiRAAnsnAQZpe2dfU19VFoFD6pPcSwqStV0js2BtF6S1dM7NuejiJChQeUicXBvK8xsD/4rrxxek6T6VO6SS0KWl/S3eyb+oyN/43nviIGr4yCUgrm3VGlF/QpTHKRgINGiObhPFz8NXBpdXHXdcdEJzbtbAdR6yqhSkJTvNgHMjwcnY2P0/Fa2WoKXjnRA5KAqa76i66L/1+IMCLcTB0BPRvoUL46BujDpxYPURAB9OQqxXvLRlOEgbucZ4J5iHfBuQc8K+e/5jRJC2ezfYuqiv+58qbdnUsnKpd8Fd6nFRtKn730ZYdvHKVwV5t17gPp3UbmlpygULrvEez4jDmxHpbcnn4t1rm7dc5VVf9P3dV9fdcbSnIA04qXJ+MRtRrHXQDwz19WysnNvuvurNI4I0h2uDCDGroaodh2NwQFvnkc7ru7yLvo3ee39VFUI91zwn9obC/UeNh4Diix1U8X3f3xP7q/prPEFaaX6KL0b993ylimESmLqvAtinTpAmQVvHyaK4AqofKr0gYMJrqA3SxjmvYV0cFxX8qXh0Q7xzb/ir6CUVudP3dsc/B5l8MUjLBCuLkgAJkAAJkAAJ7J0EGKTtnX1NfVVZBA6pT3IvKUjWdo3MgrVdkLborfsGs5rfC8g7VfzPk2BkPAFEvaOMJfalEMDrZbVBURzUqMoFSTimeXHq/9FBzk8Co5qveLdVxdHOX+RaOy5XyCFR887z8MADL+6x1fHRwOf8+QK8p2L3khTrLBf1X4AEuyrreOgSgV7rnHt7Yc6uh0d9GcMoR11Lb0DNtXV0qMa7s+QKgTxRqaGq8+B0rar+q+/r+cyIdZSDM92WBGSLVy4M8rlbAvi1oeJ4J25BuOTAS/Hw1v2DJv8NcXpDuLHnx3V5jBGkeZGbvbj3obfrkeJni2z08NpwNPn+8rftFwwVvqLwG6uCNI82iNsF1XmR5M8qH9sFEHPwii/U6NSdalUItbP5sNgbgHzZQXqrP+CbFHI2oE9FO935+HXXYNX3x+HjeH5QfMVB31sbHMY13dL2NSLyjhFBWmvHknj3XXn3YvE+wQmvYd/CYZVv7RzvvBq+B3GPPzQTG8AgbWLc+CkSIAESIAESIIEZSYBB2oxs+/gXnUXgMP5ZzIxPkLVdn7NgbRekxZxqw7BxBBB17wSrCdKc+nNKO3VK36oM0vLI7++9/5GonlA7Lh4fHz+M7/FKQrft+d8Ec328Wy4Ycex0lJ6PONIZj3tN56xinb8ayyrJnVf7hj+faJAWtHa8H8CdY2mo6GWlQKp23PCRTTk9asp/NDe4q1WB86JZzWck/y1yVVSITss3yUKv7uqoEH24ahdSZbExg7Qi29L9c7vZ1GdcJzwtHSkEsAWCD0W93fERzNIOxHiH3/sVcnHVPXejQKkMg/IDzW+IvQFg3hgMd995VzloHD7e0/zqvrWzzpHOkvyE1zDgDq0M0sY7LwZpdr/4qUQCJEACJEACJEACkyTAIG2SAGfKx7MIHGYKu/Guk6zHS2zi47Ng/fIGaWMFKcm9YrgDIt+IervXpxGkIcpHTvydAny69vhj3BbX1nEWVM4uhTCutf1iEffGOFzCA//5wpitq3Oksxx2xHWAJXV3XdUJZEq7zKr09rAjLb+s8xj1/mv1jkg2ZLllHa8NvH4pAM4PVd4F6EByjPH1na9MdqGpfsY7aXUqhyW70yrfsDrRIC1mnrCRN0fiPxLfW1Y11/IxQdxdvSNt+JJ7iJwM0TPC3p57Sp+LOXgf3elETyr03vvAWGuvCoO2Nx8Se8NBLq63W3FMhuPwcXl+Hu8b8bKG4tFZhb6xYkda3SOd9YI0jGcNNUc7xzsvBmkN/VRxEAmQAAmQAAmQAAlMBQIM0qZCF6bBHLIIHKbBsl+WKZK1HfYsWL+8Qdruo2zvjILc6Xj47t+VcBaPKt4JwQWpBWlz/G+TO8gUB9ceCURL58GB8/ELBF5dCtJyy9qPV4+visqHw/7uu8utLt6npsBB0eCuM/Hq2S/WOdJZHh7XgZebBe6UqgvYh4+CfiJ+C2g05C7C/F0DE92RVr7HC/Ld2hcg5JZ2HKdOLxC4dWHvPffXtWxp9xekX9S3F1/asKF8L5r4l0TlEHh8v+49a6Wi49mRVjyKqaq3QuSSqLf7m5X32wWt7acCclvlTrpygDO460I3u/lsqJycvLG1tK7yfWZyj1/grqm8B2/4BQr6OeeDdxc2dT1UFQYNzHNBtOsLIvpcODhnbfIii+JX07LO1sjrVVC/Purv+XY9fsUjmXv28bI/PjDQ3JeheLL8ltFSwdaOJQ7yTYE+Uw7SRjnSWTdIG88aRtyRNr55MUiz+8VPJRIgARIgARIgARKYJAEGaZMEOFM+nkXgMFPYjXedZD1eYhMfnwXrlz1Iw5KOI4IcbgP0V4HimqE8ng6G3DEQjd/meSQEZ6cWpG3c8Gi+7djlqsF6BX4pop8NC/n+XL6wVIHzobJdgbbyscA4XNqev05F2kVxadTkf4IoaM5F0RmVu6GG30iJ9RBcERWa/r3c4jkS4oH/3I5FJzTlmgeu8CInVNZx6uOL9j8O1fOSt3uOdQ/cHnakxZrB0lXvhOgtKrjRi1uPINoVs1TBVaLaU3r5wWgWHL74Xy5V1Ueigvto6a2c8Vs9Adyk8R1hUe5DpTd71q0TH0OMdn0BDnNF8SVxsqPw4uwHc80731Q+Nls62hkXiEPJ5oErVHCmQq/xLojDNDgfnSwq74DAqeh/1X1rZxwcxW+xFCwPxH10aGNX3zCH4TezquBzZQ4FaRfIp73o1/18d30csNWGQSVvQPD90MvfIQqeT7yhWAtgYLS3niYcGvXx7j59A8B3A+j1iecLeAsgFwD4PYD9kiBt/xdfjP0HweGRuvPi+ZSZu6d3YNOmoQmvoTZIG8+8Hvnxcw0Haa0dfxQovq6iP4zfTOs2bzlToB+MInwQAQYrvzfqLsc6RuMdaRN/kPCTJEACJEACJEACM44Ag7QZ1/KJLTiLwGFiM9n7P0XWdj3OgvXLH6Qlb93sPMo7fxmA9wzjlO9KHISo/wQEt6UZpMXVa/UU6BXgCnGy1XvcVHW/1ooVs92OfPyP/zWAHJZMT9EjgovCvu54d5cW77W6vY4Vdt+pNVod4Iqwv/u/kqqTDNJicLmlHX+iwBUQtA/PR3+jkBv8vMKX4jeIjmXX0ts9ofLtsOXAK8vBxpLjDguC8A4BfhYOzrmwcrdWvXrJMcHIfwqC4wH8MA6FcsHQkXWDtLjASDY7IHpnBL0mUHdh5VHXEQFOcqR26CY4ObQiTBuFg7vWD+7ztdL864VBI72IbQL9+1DD69F//7ax+DXk46LBR/Sp6CmFHg7IaUmQFodbucJ6AO+o1U3u1Ovv2TDhNdQJ0ur6p968xhOkHdX5miD0t4vK3eECWeee9ec44Czno9VDTfmB8vcq/dbA71QGaQ1A4hASIAESIAESIAESGCbAII1OaIhAFoFDQ8IzcBBZ2zU9C9aZBGkTRrJixWy80BxgU9fOCdcYzwdbOudidi5Ido1VXFg/SgmHtmP3Q5QrTHJ+adUZe6Xx2oIwj95747vd/HiwvGxjOztzeC6ch2jbQLzbKpV5TJRD7MWdwSzMz+2oPB7a0JzG4+N4fvFXFp6f+BoEy9+2L14Ko1TmFfe1qyv2YPw/wfLlOTzwQCFZd/X3GsIbD2KQ1jAqDiQBEiABEiABEiABBmn0QEMEsggcGhKegYPI2q7pWbCeWkGaHUsqkQAJTGMCDNKmcfM4dRIgARIgARIgAWsCDNKsiU9TvSwCh2mKIvNpk3XmiMsCWbBmkGbXPyqRAAmkRIBBWkogWYYESIAESIAESGAmEGCQNhO6nMIaswgcUpjWXlmCrO3amgVrBml2/aMSCZBASgQYpKUEkmVIgARIgARIgARmAgEGaTOhyymsMYvAIYVp7ZUlyNqurVmwZpBm1z8qkQAJpESAQVpKIFmGBEiABEiABEhgJhBgkDYTupzCGrMIHFKY1l5Zgqzt2poFawZpdv2jEgmQQEoEGKSlBJJlSIAESIAESIAEZgIBBmkzocsprDGLwCGFae2VJcjarq1ZsGaQZtc/KpEACaREgEFaSiBZhgRIgARIgARIYO8noLgNn5QPTteFZvGP4OnKIut5k3XWhHfXJ+vpzZpBml3/qEQCJJASAQZpKYFkGRIgARIgARIggb2fgOAvcYncMl0XysDBrnNkTdZ2BOyUsvA1gzS7/lGJBEggJQJxkHZu7/Jv/GJ7029TKskyoxA4/+iXLrvj0ebPP/2i+wMhZUuArLPlW1udvO14kzVZ2xGwU5oWvvYAAvThYrnLjkz6Sln8Izj9We4dFcnaro9kPb1ZM0iz6x+VSIAEUiIQB2nz95vf/qajFt+bUkmWGYUAH/J21iBrO9axEnnb8SZrsrYjYKdEX5O1HQE7JfqarO0I2Cll4WsGaXb9oxIJkEBKBBikpQSygTJZPHgakJ2RQ8jatu3kbcebrMnajoCdEn1N1nYE7JToa7K2I2CnlIWvGaTZ9Y9KJEACKRFgkJYSyAbKZPHgaUB2Rg4ha9u2k7cdb7ImazsCdkr0NVnbEbBToq/J2o6AnVIWvmaQZtc/KpEACaREgEFaSiAbKJPFg6cB2Rk5hKxt207edrzJmqztCNgp0ddkbUfATom+Jms7AnZKWfiaQZpd/6hEAiSQEgEGaSmBbKBMFg+eBmRn5BCytm07edvxJmuytiNgp0Rfk7UdATsl+pqs7QjYKWXhawZpdv2jEgmQQEoEGKSlBLKBMlk8eBqQnZFDyNq27eRtx5usydqOgJ0SfU3WdgTslOhrsrYjYKeUha8ZpNn1j0okQAIpEWCQlhLIBspk8eBpQHZGDiFr27aTtx1vsiZrOwJ2SvQ1WdsRsFOir8najoCdUha+ZpBm1z8qkQAJpESAQVpKIBsok8WDpwHZGTmErG3bTt52vMmarO0I2CnR12RtR8BOib4mazsCdkpZ+JpBml3/qEQCJJASAQZpKYFsoEwWD54GZGfkELK2bTt52/Ema7K2I2CnRF+TtR0BOyX6mqztCNgpZeFrBml2/aMSCZBASgQYpKUEsoEyWTx4GpCdkUPI2rbt5G3Hm6zJ2o6AnRJ9TdZ2BOyU6GuytiNgp5SFrxmk2fWPSiRAAikRYJCWEsgGymTx4GlAdkYOIWvbtpO3HW+yJms7AnZK9DVZ2xGwU6KvydqOgJ1SFr5mkGbXPyqRAAmkRIBBWkogGyiTxYOnAdkZOYSsbdtO3na8yZqs7QjYKdHXZG1HwE6JviZrOwJ2Sln4mkGaXf+oRAIkkBIBBmkpgWygTBYPngZkZ+QQsrZtO3nb8SZrsrYjYKdEX5O1HQE7JfqarO0I2Cll4WsGaXb9oxIJkEBKBBikpQSygTJZPHgakJ2RQ8jatu3kbcebrMnajoCdEn1N1nYE7JToa7K2I2CnlIWvGaTZ9Y9KJEACKRFgkJYSyAbKZPHgaUB2Rg4ha9u2k7cdb7ImazsCdkr0NVnbEbBToq/J2o6AnVIWvmaQZtc/KpEACaREgEFaSiAbKJPFg6cB2Rk5hKxt207edrzJmqztCNgp0ddkbUfATom+Jms7AnZKWfiaQZpd/6hEAiSQEoE4SDu/76i/6/vD7F+nVHJiZQQK4Be4RP5tYgWm/qeyePBM/VW/PDMka1vu5G3Hm6zJ2o6AnRJ9TdZ2BOyU6GuytiNgp5SFrxmk2fWPSiRAAikRiIO0E+875vnQy/4plZxsmY9hrdw02SJT8fNZPHim4jqnwpzI2rYL5G3Hm6zJ2o6AnRJ9TdZ2BOyU6GuytiNgp5SFrxmk2fWPSiRAAikRmIJB2j9jrfxFSsubUmWyePBMqQVOocmQtW0zyNuON1mTtR0BOyX6mqztCNgp0ddkbUfATikLXzNIs+sflUiABFIiMAWDtH/FWnl3SsubUmWyePBMqQVOocmQtW0zyNuON1mTtR0BOyX6mqztCNgp0ddkbUfATikLXzNIs+sflUiABFIiwCAtJZANlMniwdOA7IwcQta2bSdvO95kTdZ2BOyU6GuytiNgp0Rfk7UdATulLHw98SCtpfNgJ9EHvJfvYXP3L+0w7H1KTW0dbZHiJsD/TdR373f3vhXWX1HQ2n4i1O0b6dbvYNOmoQmve9Fb9w1mNV8r0G3h4Nx1eOwHuyZcay/9oJnHjHrBIM3OqFk8eOxmP72UyNq2X+Rtx5usydqOgJ0SfU3WdgTslOhrsrYjYKeUha9HBmltx+4faHAdoIeOsrQ/ROIvhmje+dy3nPpzwv6eDXYY9j6l3LL249XLPwNYE/V1f3XKrHBJxxHO6YlegzuxqeuZtOfl2tovFZVDonmFNbj//pcmXH9J+8IgwK1Q92QUNP81Nv5oYMK19tIPmnnMqBcM0uyMmsWDx27200uJrG37Rd52vMmarO0I2CnR12RtR8BOib4mazsCdkpZ+HpkkLbohOb8Pi8drR6z4qWpRKdA3QKB3gy4IXiEYVR4GM14FYO01JovWLxyLh7dEAdAPrWqkyyUW9q+0ov7onfh+7Fxw6OTLDfi46kFaXEHYZWEAAAgAElEQVTlFStm44UXokntbEt7gVOrnp3HDHrBIM3OXFk8eOxmP72UyNq2X+Rtx5usydqOgJ0SfU3WdgTslOhrsrYjYKeUha/3eLRz1LBj2crFVUFaMYAreP8C+ro3V2FZvHJeLsi/IQzxCH7R9Swq/zx/10B+e1OriswRDZ8vLMj1o6srTD6/7I8PzCG/GF6CEP5x9HU/GWd7I5BXjnOFp7Fxwy/x+s4DcjkcmYR+j27YUf5MZ2cO2wqvy/n8QjiNwlB+iU1dvy/XXXLcYbnAv7ZWQzz+UFi6oBd33RUl32tpacrjwBZ1eAU0KoRON6H33ufLn1u9Osj3b20rOL8Lfd2PYtnKIxLNeOyuoV489tPt5bG1fHaLC1o6D8rl9IiEQby2A/KPl/nUTnL58nx+cO5RBdGdVT0YrTelvy+4p7H57t9UlVty3GEuiP6Xg65RwZWi7nch/O+Tuq/vfGWZbRRKvim/pBDppjLnzs5cfmu4VCW3f3m9Rx86UMEj8Uddb7Ude3hOc4eGcE+g7+7HkzntqWfVrKu913bs/jkvLZAgn/QQWzaNGbYVa8WyVf2O/6KWV6M9XrFi9qger4ReNU4HCvsO9WHrK3wcbBfiHrmXduRcvjXc5TYlP0elr7gfTWgNh9A34u9LPwMAqn4GS59tsFdo7ViS9665cCD68KxfmIN7XfLzg8Kj2HjfllF8X92LFH9XMkhLEeYeSmXx4LGb/fRSImvbfpG3HW+yJms7AnZK9DVZ2xGwU6KvydqOgJ1SFr5OL0g78vj5Qa6wXkU3+N6eq6qw1IZuxT9D9GZRnK6CfeLxojga0NsiF30iiILjIPI5AL8C9NWAHKDQq/wrgxvKQVJnZ849q2cI9FNFvV8AWArgNnj8UJ2sq9pNtaTjiCCIa+oqKB5Sh7miWCSCG0OZdU18JDBo6zgVitvrtPWW0hHE/LLOY7z3nwfwOgAPC+RVCl2gkE/6V8qXk/mtWDE72JG/QVQHIBIo9N2AxEHgMoE8BdEzw97u7kSnlk/yd2+fk9PBi1RxngoeE4+dEBwFyD1RpB+vey/d6tVBbtOWy1X0wKrjksX6Ar8xKvhzSoFXU2v7shDu1sD7Mwubev67cs31OKjoZXFvSzvVoPiSE3zMA4NlzrsZ/7kKHnQqSW9V/Vo4vEOBJ0r+qA3Scm3tq1TxD4B8L3KzLkyOaDbQsxJrFf1d2XsV3hDIVoU+BeANAB53zn2ssLHrJ3V/dIt9i7834shp0eMQ3Bb1dq8fq8cK+ZUTnB1KuC3wwVerPK56VyRN56Lvx3GAm3xVeOrNEPwUqgfHfhHVq1RkTaIZ6t3JEVaRbyT6xa9Sr1Twl763+5bS37u2jrNE8Y5I/EcgeuCIHaTj7ZV3hwv8b1XkDCgegyQ/a3Fzz4n6e76VhNFFflW9yOB3JIO0DKCOUjKLB4/d7KeXElnb9ou87XiTNVnbEbBToq/J2o6AnRJ9TdZ2BOyUsvD1pIM0gT6sIg/7Qu4fxhukieig83Juof+enyVhwtJVb/JOb4IiDj1+H3l3ZXI316ITmoNZA6cB+LQ4PSXc2PPjeHywtP0DELkRKp+M9h26Pblna9nb5zg/eLYA71NIUzngObp9QVCQWyD6bJTDWjzYszXeFJVr6zxONfqKQm7wfd1xOFa14y0Od6DyZVW9LOrvuTMJdnK4TRT/N3SzPlu8j8sFre0nCOSG8rjdgcwpyd1ng3NuTy7BT+6gk6sBWRbl3Gl4qOvXI4K01asDt/mZj4vISRV8FPEaQlwNlVdGeT2ruIYqB+ZaV/2pQq+IotwppV1mQWvHXwC4OQmxXHRq6Zhm0NLxLgR6drQrOL1qJ1Ox4mhHO+O/V5F748BHPC4JnX8Q83M78EK0f8IYaIoirMHm7seGQ6L2o713VwpwhBe/vm6QtiP/mkDwdUA3Rj68CP33b0vW20jPVqyYFYeWleFN7A0RWafQNVFfzw+SI7NxOOkHL1DBn0UhTq8bRk4gSANQ3ePdfWqB6lMC3Bj299xX6XHx8qOw5cArkx2ORU8law9xOTb3PJ14s3XV8Qp/CSCLIbggOvKgO3Obt1wFwaww2npRsrNu0QnNuVkD1ymwGsC/lcO/lpamXLDgGu91m+/vvhrLVr6+KkgrsR1fr9YJcGXZ9ytWzHY7mtYI/JkOwXsLfV0/Y5Bm90CwUsriwWM19+mmQ9a2HSNvO95kTdZ2BOyU6GuytiNgp0Rfk7UdATulLHw9sSBt2crFgc9dA+jxAr0p9P4W+FkD4w3S4h1plTto4k1prm3VGlH9hPP67qpdUkkA5b4qwMawr/tKvL5zftAcxYHWz8NXBpdXHXcshgsesqoUpCW7doBzI8HJ2Nj9PxVtk6Cl450QOSgKmu+ouqi+9fiDAi3EwdAT0b6FC3H//YNuacdaEbwx2eVTc5Qz2Q3msCRqyn8UTQNDcbgD6D6Vu8Bi3XgnmId8G5Bzwr57/mNEkFbeQabror7uf6q0WFPLyqXeBXepx0XRpu5/G2G/xStfFeTdeoH7dFK7HKjgGXF4MyK9LflcvHtt85arvOqLSdBS58jsHoM04KTK+cWMRbHWQT8w1NezsXJu+Zb2t3gn/6JJz4d3LJZ3pDlcG0SIWQ1V7tRquGdzdviqIO31na+MvaFw/+F777mham3Fy/BV8X3f3xN/r/prQkHayB7vXq/8Tc0cih73J0R5nIIHe54teuq4KMidjofv/l3lhIoh6HcgOC3ehTYclPpLooI/FY9ueApLjjssyBX+Hhr7CadGUe5DSYCa+CC4XVQvTV4GUrPrcWK9wnFl3dIki35TkTuTn2XuSLN7IhgpZfHgMZr6tJMha9uWkbcdb7ImazsCdkr0NVnbEbBToq/J2o6AnVIWvp5YkNbascSp/pkTORuqH0r+oT6Bo5313vhZPKb2V5U7qhLEtQHHzubDnPp/dJDzk8Co5ivebVVxtPMXudaOyxVySNS88zw88MCLe2xbfDTwOX++AO8p715avnyfYNfcGwF1AnfbyBq+0wN/7tV9APvu+l3tLqny+NojgjUhR66to0M13p0lVwjkiUodVZ0Hp2tV9V99X89nRsyhdifS4pULg3zulgB+bag43olbEC458FI8vHX/oMl/Q5zeUNrhV1trrCDNi9zsxb0PvV2PFD8nw4z18NrgMPn+8rftFwwVvqLwG6uCNI82iNsF1XmR5M+qOO5YrNdAz2rDm7bOI2NvAPJlB+mtXpdvUsjZgD4V7XTn49ddg1Xfn0CQVvcYYykM9XpZbeAZe1xVLkhC3vzgE7GnBNia9KV0B19pUnFQFoR3QPB3yXHO4T+vF9X/N/65KwZrp0cuuCRQvUEUX4p/Hoq7Bi+LIv0/yQ63ao/dN6Fe1XvDai17Bml7/NUy3QZk8eCZbgys5kvWVqSHdcjbjjdZk7UdATsl+pqs7QjYKdHXZG1HwE4pC19PLEiL11x7r1e6QdrpUZg/FY/8+Lky3pqAIz/Q/Abv/Y9E9YQkyKv5qgqBtud/E8z118enQUfcezVK/0Yc6YzHDe+KiwO0E0dru0IeTgKSOf63Ew3SgtaO9wO4cyxrle4rqzdm+MimnB7vjMsN7mpV4LxoVvMZyX+LXBUVotPyTbLQq7s6KkQfTnY21fkaO0ireZvnazpnjcm4TsBS3JG2DsAWCD4U9XbHRzCHj9buqV7lfGtqF+8b+xGAeWMwLN95VzUm5SBttLC4HKSpbIk9paI/HXG3YDyx2tC1HJT6J3x/z9/Gu9kAHSj9txPZJw7k3KZnPlYOTeNwrvLndSB4YIK9OmTEzw+DtJJ9/hVr5d12jwM7pSwePHazn15KZG3bL/K2403WZG1HwE6JviZrOwJ2SvQ1WdsRsFPKwtfpBWnFkKluIFDcIeRUz653zKwSYXFH2h6DNGxvPsSJv1OAT9cef4zrxRetQ+Xs0tFO19p+sYh7Y3Ls8oH/fGHMto080vlSZbgjkBfq7h4aI9yp0tvDjrQ4CFLvv1bviGRDdlvW8drA65cC4PxQ5V3FoOWG+G2byS401c94J61O5bCx1jGuIC1mHjOGvHnEsdd40uUjgLi7ekfa8AX2EDkZomeEvT33lNbYcM9qw5ylnYtibzjIxfV2K47JcKwAL7lXDHeUL/sfa/dVvRdIFIWrdqQVQ14BwnBwzoXJPXoVX6VjwPGbU0svGBg+7qnvjpxcHh+Jdc5fVei994HiLrSLI4dzA69Xxrsmy+uvmc+EesUdaWNZh0FaQ7+cOGgsAlk85El8dALkbecOsiZrOwJ2SvQ1WdsRsFOir8najoCdUha+Ti9IK+6UUdX50eCuc/HYT7eX0JTeKiiqx6YWpMXby+I7yBQH1xwJBFo6Dw6cj18g8OpSkJZb1n68enxVVD4c9nffXW7b7svaD4oGd52JV89+ccSRzooeB60dHwHwofKLAkrfW/TWfXOzZ10BxWA4byi5A2yiO9JQuscL8t3aFyDklnYcp04vELh1Ye8999e1XynggfSL+vbiZfcbyveiiX9JVA6Bx/fr3rNWLDreIG34SKrGb5W8JOrt/mbF3WQStLafCki88yp582csUb4jbXDXhW5289lQOTl502VxXQ33bIErVLFe9vY5QbTrCyL6XDg4Z21lONW0rLM18noV1K+P+nvie8VGfLml7WtE5J21d5YVj9zemVz8X/HWzrGOdu5xR9rGDY8O/3zo1SL435VBIuLjxVv9RSKIXzCQ3JGWTDa5ozD4PCC3Q/WkqOA+mrwsYvhetK8Bsh6i743C3MdKL5yo3UE64V7NK6xJXupR+uKOtBIJBml2z8K9VimLh/xeCyuFhZF3ChAbLEHWDYJKYRhZpwCxwRJk3SCoFIaRdQoQGyxB1g2CSmEYWacAscESWbBOL0gDMLwjButF3D+FXv4OEuwIUDhRIBcq9FXlY5h72K0DxZ53pN1//0v5tmOXqwbrFfiliH42LOT7c/nCUgXOh8p2BdrKb+2M/8G/PX+dirSL4tKoyf8EUdCci6IzKndDldYAwRVRoenfy72ZIyEe+M/taDv2FYG6mwAsEMHVsSaCaP+c079S9X8hilOTsHCs3Up72JGWhHBLV70Toreo4EYvbj2CaFcw5I5RwVWi2lN8+cHuQKPGRMOXyculqvpIOWiJe9S66k8B3KTxHWGli+lHMWDpxQZe9JtOg54Q/vfo6948WsCWvEGyeeAKFZyp0Gu8C+IwDc5HJ4vKOyBwKvpfdd/aOTDPBX7wOgiWB+I+OrSxqy9h2EDP6rEueQOC7ydejILnE28o1gIYGO2tpwmK3W/R/FWguGYoj6dj9hC9ND5sCcHZaQZpxSPDNwnkTSq4NtLc96HRvJz4s1RxhIq8JvZ3OUgrewtvgcc/lV8WUXqBhOifOUhX+c2exfCt6q2dk+nVeIK01o4/ChRfV9Ef+iUHf85t3nKmQD8YRfggAgxWfm/E/XBj/GL84T336Yn3HfN86GX/Bn9/Zj2MQVrWhGdA/Swe8jMA24SXSN4TRjfuD5L1uJFN+ANkPWF04/4gWY8b2YQ/QNYTRjfuD5L1uJFN+ANkPWF04/5gFqxTDdLit27mlnb8iQJXQNBeXOGtArndA58t785JKUiL6+dbOo/yzl8G4D3xnxXoFeAKcbLVe9xUDtLib65YMdvtyMf/kF8DyGHJ/BQ9Irgo7OuOd3dpafdcne7svlNr6YoDcpI7XyF/CeCA4th/dt6tK2zqeij58ySDtPos9TcKucHPK3ypaldQncmWQrD4bY5hy4FXlkOK4uX1Avys3lHCqlLDL1z4iFNZo9DFpd1kowZp9RnvgOidEfSaQN2Flbu3yjvSSruckiO1QzfByaGVYdqeejYa61pvANgm0L8PNbwe/fdvG+sncORn5bsicqOq/wQEt6UapMUTGempbaLyxTAvXwtC//dlzeKkizsjbxCn76l8WURyP57Dv6Lmjaoj7jScbK9K8Pa0I+2oztcEob9dVO4OF8g696w/xwFnOR+tHmrKD5S/V+nRBn41MkhrAFJKQ7J48KQ0tb2uDFnbtpS87XiTNVnbEbBToq/J2o6AnRJ9TdZ2BOyUsvD1HoO0CS+vpXMu9tsV7SnwmXD92g/GerNzQbJrrHRh/ejFHdqO3Q9RroBNXTsnPIfOzhyeC+dhbjSY6TrjtQVhHr33xne7+QnP1/KDJTbRtgFs2jSUgvTEe7ZixWzsDGZhfm4HurrCcc0l/uwLzcGkfDIewZaWJgQHzJnQXMejUzk2/V5VzySu39UV+zb+n2D58hweeKCQDKr+XsMrYJDWMKpJD8ziwTPpSe2lBcjatrHkbcebrMnajoCdEn1N1nYE7JToa7K2I2CnlIWvswvS7LhQiQRIYIYRYJBm1/AsHjx2s59eSmRt2y/ytuNN1mRtR8BOib4mazsCdkr0NVnbEbBTysLXDNLs+kclEiCBlAgwSEsJZANlsnjwNCA7I4eQtW3byduON1mTtR0BOyX6mqztCNgp0ddkbUfATikLXzNIs+sflUiABFIiwCAtJZANlMniwdOA7IwcQta2bSdvO95kTdZ2BOyU6GuytiNgp0Rfk7UdATulLHzNIM2uf1QiARJIiQCDtJRANlAmiwdPA7IzcghZ27advO14kzVZ2xGwU6KvydqOgJ0SfU3WdgTslLLwNYM0u/5RiQRIICUCDNJSAtlAmSwePA3IzsghZG3bdvK2403WZG1HwE6JviZrOwJ2SvQ1WdsRsFPKwtcM0uz6RyUSIIGUCEy5IE3wdVwiH05peVOqTBYPnim1wCk0GbK2bQZ52/Ema7K2I2CnRF+TtR0BOyX6mqztCNgpZeFrBml2/aMSCZBASgSmWJD2CBSn45Pys5SWN6XKZPHgmVILnEKTIWvbZpC3HW+yJms7AnZK9DVZ2xGwU6KvydqOgJ1SFr5mkGbXPyqRAAmkRCAO0l7MH/S29/zk8PtSKjmxMkNowkXywsQ+PD0+lcWDZ3qs3H6WZG3LnLzteJM1WdsRsFOir8najoCdEn1N1nYE7JSy8DWDNLv+UYkESCAlAnGQNn+/+e1vOmrxvSmVZJlRCGTx4CHs+gTI2tYZ5G3Hm6zJ2o6AnRJ9TdZ2BOyU6GuytiNgp5SFrxmk2fWPSiRAAikRYJCWEsgGymTx4GlAdkYOIWvbtpO3HW+yJms7AnZK9DVZ2xGwU6KvydqOgJ1SFr5mkGbXPyqRAAmkRIBBWkogGyiTxYOnAdkZOYSsbdtO3na8yZqs7QjYKdHXZG1HwE6JviZrOwJ2Sln4mkGaXf+oRAIkkBIBBmkpgWygTBYPngZkZ+QQsrZtO3nb8SZrsrYjYKdEX5O1HQE7JfqarO0I2Cll4WsGaXb9oxIJkEBKBBikpQSygTJZPHgakJ2RQ8jatu3kbcebrMnajoCdEn1N1nYE7JToa7K2I2CnlIWvGaTZ9Y9KJEACKRFgkJYSyAbKZPHgaUB2Rg4ha9u2k7cdb7ImazsCdkr0NVnbEbBToq/J2o6AnVIWvmaQZtc/KpEACaREgEFaSiAbKJPFg6cB2Rk5hKxt207edrzJmqztCNgp0ddkbUfATom+Jms7AnZKWfiaQZpd/6hEAiSQEgEGaSmBbKBMFg+eBmRn5BCytm07edvxJmuytiNgp0Rfk7UdATsl+pqs7QjYKWXhawZpdv2jEgmQQEoEGKSlBLKBMlk8eBqQnZFDyNq27eRtx5usydqOgJ0SfU3WdgTslOhrsrYjYKeUha8ZpNn1j0okQAIpEWCQlhLIBspk8eBpQHZGDiFr27aTtx1vsiZrOwJ2SvQ1WdsRsFOir8najoCdUha+ZpBm1z8qkQAJpESAQVpKIBsok8WDpwHZGTmErG3bTt52vMmarO0I2CnR12RtR8BOib4mazsCdkpZ+JpBml3/qEQCJJASAQZpKYFsoEwWD54GZGfkELK2bTt52/Ema7K2I2CnRF+TtR0BOyX6mqztCNgpZeFrBml2/aMSCZBASgQYpKUEsoEyWTx4GpCdkUPI2rbt5G3Hm6zJ2o6AnRJ9TdZ2BOyU6GuytiNgp5SFrxmk2fWPSiRAAikRYJCWEsgGymTx4GlAdkYOIWvbtpO3HW+yJms7AnZK9DVZ2xGwU6KvydqOgJ1SFr5mkGbXPyqRAAmkRIBBWkogGyiTxYOnAdkZOYSsbdtO3na8yZqs7QjYKdHXZG1HwE6JviZrOwJ2Sln4mkGaXf+oRAIkkBIBBmkpgWygTBYPngZkZ+QQsrZtO3nb8SZrsrYjYKdEX5O1HQE7JfqarO0I2Cll4WsGaXb9oxIJkEBKBOIg7cT7jnk+9DPmV9hzAK7CWrk1JYQNl8niwdOw+AwbSNa2DSdvO95kTdZ2BOyU6GuytiNgp0Rfk7UdATulLHw9Y/4VatcmKpEACWRNoCJI2z9rrSlU//dYKwdbzyeLB4/1GqaLHlnbdoq87XiTNVnbEbBToq/J2o6AnRJ9TdZ2BOyUsvA1gzS7/lGJBEggJQIzNEgDhhDgSvEpYWyoTBYPnoaEZ+AgsrZtOnnb8SZrsrYjYKdEX5O1HQE7JfqarO0I2Cll4WsGaXb9oxIJkEBKBBikpQSygTJZPHgakJ2RQ8jatu3kbcebrMnajoCdEn1N1nYE7JToa7K2I2CnlIWv0wnSWlqaAllwEsRvj/p6vmeHZC9UWvTWfYNZzdcKdFs4OHcdHvvBrr1wlSOWFLS2nwh1+0a69TvYtGlowmtedEKzax64QASvjcR/Ar33Pj/hWvzglCXAIM2uNVk8eOxmP72UyNq2X+Rtx5usydqOgJ0SfU3WdgTslOhrsrYjYKeUha/HDtLajt0/0OA6QA8dZZl/iMRfjLnR08GO/A0q+jvf23OVHZK9UGlJ+8IgwK1Q92QUNP81Nv5oYEqssqVzrnPRaYELHips7PpJ2nNybe2Xisoh0bzCGtx//0sTrr/s7XOCaNcXIP7VUYQPYnPP0xOuxQ9OWQIM0uxak8WDx27200uJrG37Rd52vMmarO0I2CnR12RtR8BOib4mazsCdkpZ+HrsIG3RCc35fV46Wj1mxctUiU6BugUCvRlwQ/AIw6jwMA7wIYO0FI2wYsVsvPBCNKmdWSlOJyl15PHzg1xhPQS3Rb3d69Mun1qQFk+spaUJ++0XTCqQS3uBrJcqAQZpqeIcs1gWDx672U8vJbK27Rd52/Ema7K2I2CnRF+TtR0BOyX6mqztCNgpZeHrcR3tHDXsWLFidlWQtnp1kO/f2hajKSxd0Iu77orKmIrhXKHgnsbmu3+D4tiC87vQ1/0olq08IufzC6FRIdw11IvHfro9+eyKFbPz25taVWSOaPh8YUGuH11d4Qj8VeN0oLDvUB+2vsLHgWBZs/Shzs4cthVel+g5jcJQfolNXb+PM8NkyJLjDssF/rW1GuLxh6p17alOXKC1Y0neu+bCgejDs35hDu51iSYKj2LjfVvKGtU8Nldptx27f85LCyTIJ3PAlk2jhm3Ll+fzg3OPKojuRF/37jol/t6/UPfvS32pFF68cl7QlDsW0MtF8X8B1yUOg4UXZz8I99K8XA5HJoFqFEq+Kb+kEOkmPLphR7GEoLXj1cl6AYTwj6Ov+0ksOe7QfN4vTGo89oNddb3VduzhOc0dGsI9gb67Hy/Xa+k8KJfTI+AlCF3haRyQf7zKCyXWtd4bD7/S+mv6lvdufo2nHZYc90cln5TXV/JQTRhdiTUcQh/esOD5+GclNf/XerHaX66ptb1VfeCq1jDaz2vJiygUmpwL1AX7lPpV5cvXd74y1+xbQl/oQ//92yx+JTJIs6A8rJHFg8du9tNLiaxt+0XedrzJmqztCNgp0ddkbUfATom+Jms7AnZKWfg6myCtGKzFaEYc1avd2VQcK6oDEAkU+m5AngSwTCG/coKzQwm3BT74qgr2iWuK4mio3hVJ07no+3EcfCVf+WWdx3jvPw/gzRD8FKoHx7VE9SoVWVO1m2pJxxFBIJ8DdBUUD6nDXFEsEsGNocy6Jj5SGbR1nArF7XVafEt5XQ3UiT+fBEXeHS7wv1WRM6B4DIKlSW3Vc6L+nm8lAV5tKBl/v7Mz557VMwT6KYFsVehTAN4A4HHn3MfqHrVcvTrIbdpyuYoeWNWDZSsXO5/7lsBvjAr+nFLg1dTaviyEuzXw/szCpp7/rlpz+TMaa5a+fhiF+VNzwdCRXtwXofiSE3zMA4Pehe/Hxg2PYtnb5+R08CJVnAfoNog8A0WLKq4TyO8helJcA4/8+LnaIC3X1r5KFf8AyPciN+vC5IhrRT0VPCYeOyE4CpB7okg/js3dvyyzrjwmOhF+xVXW9G0NgDt29/64w4IgvAHAe1TwoFPZR6GLAXwtyutFeLBna3knH/COWh+J6rHhvuHP4xA6Hf+3v9F7if2/ssL/B1R5urXjIxB9b7QrOB2/6Ho2mdPrO18ZNEe3QTErKvhT8eiG2F/A4pWvCvJuPSA3JT93wKecj1YPbdrQX7kW19ZxlijeEYn/iNWddAzSpveDx27200spi4f89CJgO1vytuNN1mRtR8BOib4mazsCdkr0NVnbEbBTysLXqQZpAF4LxS+iQu6aoCm8NEbTaJAG4BQAa6LBObcnF+wf3b4gCHE1VFqg+pQAN4b9PffFNfNLV73JO71JvPwobDnwymTHWxxo5XAboBujEJcX78ZyudZVxyv8JYAshuCC5FhiXLsgt0D02SiHtUngAbhcW+dxqtFXFHKD7+uOA4nhnWnFrzjcgcqXVfWyqL/nzlHqSGl+qvodv+Tgz8XzKwZF6wS4MnSzPpsEQytWzHY7mtYI/JkOwXsLfV0/qxekBUvbPyAi6xS6Jurr+QEAn4RKfvACFfxZFOL0UohUNd/WVX+q0CuiKHdKsvsPQNDa8RcAblbgCe+iU5PAK/77lo53IdCzqwKWymKjHPF6i2gAACAASURBVO3MLW1fqSL3xsGNeFwSOv8g5ud2YMECdZuf+bgA50DdudEC+UGya+zo9gW5glzoBceLYkvdIG1H/jWB4OtJL314UbLLafXqIKkncpLzcm6h/56fJf1pWXloIMHnAR2KnJ4VBzm1odxE+cXLL/UtCcfUfQazclvxwH9ux9Htr0w8BDRF4j+G3nt/FWdN+dbO5R7+bwE8XA4AKznGd7j5wesALIzyehZmhTvjIC1V/1d4OmhtP0HgrveiX/fz3fVNz0YtSWAq0UcKvfc+kPw8tbS/RZ3crsB+ovoXYX/PhuTv245d7tV9IXLR/0HBbY/v7lNxP/C998TzHf7ZSO5RdF9V1R7f3xP/vckXgzQTzIlIFg8eu9lPLyWytu0XedvxJmuytiNgp0Rfk7UdATsl+pqs7QjYKWXh68kHaS2dc3MuuliBU6HykDi5NpTnNwb+FdfHaBoP0nSfyh1SpX/geyf/oiJ/U/WPd0Bc26o1ov6EKI9T8GDPs25px1oRHBcFudPx8N2/q2xLMTz6DgSnxUFastMMODcSnIyN3f9TMVaClo53QuSgKGi+o+qi/9bjDwq0EAcnT0T7Fi6M798ao04cWH0EwIdLIdZwIIPjqnb8xMLFXT8qcqfv7b5lRJBW3C2kcP9RwwAovphAFd+vG2IUawvcp8O+e/4jvjssFyy4xns8Iw5vRqS3RZu6/y0OqXKbt1zlVV/0/d1X1waICZ89BWnASVFf9z+VWZZ2sSm+GPXf85WqmsXwBcA+I4I0h2uDCDckwVjljsPdu+LWVekkYU7nkc7ru7yLvh0HWlVB2nPNc+LdVhPiVwrSICfWeiX2VLJDC/qBob6ejZV+y7V1dKjqreLwkXBjz4+r/NXWcbIoroDqh5LAqrx7c5L+T34e9M/r+r+t41RRrE12k0X4bZB3X1SRDYnf4jUubV/jxC1U1dkK/VXJS8WdZkcXf4YHyz9zFS9xyC1rP957uSHno5Nrd6pl+auRQVqWdKtrZ/HgsZv99FIia9t+kbcdb7ImazsCdkr0NVnbEbBToq/J2o6AnVIWvp58kLborfsGs5rfC8g7VfzPk7d2TuBoZ903fpbCE6+XJYFPxVccYqnKBckxwvzgE8GuuTcKsDVccuClVXeyxZ9ZkhzBuwOCv4t6u+/ItXZcrpBDouad5+GBB17cYwvjo4HP+fMFeE/F7i8p1lku6r8ACXZV1vHQJQK91jn39vjoZcP3y9Ue7YxDIvX/CMiXHaS3eq6+SSFnA/pUtNOdj193DVZ9vxyc6bYkIFu8cmGQz90SwK8NFcc7cQsSXg9v3T9o8t8QpzfUBD+7y40RpHmRm72496G365HSB+IwCYqvOOh7a4OmUngjIu+oCtI82iBuF1TnRZI/q/LYblzPK75Qq1Ovd1WsdzYfNmF+5R1p7tAar5R6X99DyY5H3DEi4GztWBLvtKvcqVj3KG9pUeP2v/4u7Ou+ckQQWvSQeHwy/jmKgzMRWZwEZNtcLg7WBO429TobTt+bBNrFF4gA+P+ivu6vxlNqalm5NHTBN53TNYlPiseHIbpfODjnwmQnqdEXgzQj0NyRZgearE1Zx2JZ/J8q80VME0GytmsUWZO1HQE7JfqarO0I2CnR19Ob9eSDtHj9teFPykGaU39O6bhZCXdVkKayJVB3m4r+NAnyar8qQ6Ad7jvBXB/vlgtG7JYbpZcjjnTG417TOatY56/GskByD1Z/z4aJBmnFe99+BGDeGDq772yrGTR8ZFNOj5ryH80N7mpV4LxoVvMZyX+LXBUVotPyTbLQq7s6KkQfLt+PNRbDird2xkc74zvSyveiFT8XtHa8XyEX1/59Zf+gOL1mR9o6AFsg+FDU2x0fYS0frd1TvcrpVrLODzS/wXs/YX51+7a79/U9VPSbim4o+7H2SOfwceKRPzuVCykGaZP2fymQE/1svCOzeGTzs1GU+xDyu2YFGlwXhbmPJf/tg1sC6MeGovwLQRDG/31hOQhddEJzbtZAfCwVSXC2z8CrAo/bxellowawGf1+ZJCWEdg6ZfmQJ2s7ArZK9LYdb7ImazsCdkr0NVnbEbBToq/J2o6AnVIWvs4mSBsraCju1oHIN5L7yupdrl9i2miQsD3/mzjUEiCstzMmvkjfQ76tgitjTdfafrGIe2McLuGB/3xhzBbWOdJZGp/UAZbUHkmtV2+iQRqWdi5y4u90kIuT45nj/VrW8drA65cC4PxQ5V2ADiRH9+Ijo/EuNNXPeCetTuWwurv5Snpj7kgbGaQNB4DRnc7jfSNeXlA8SqrQN1bvSBt+GQNEToboGWFvzz0l+XI90ZNKd3uNhqKK9fbmQybDb7S+jemh0iX9Kl+P+rtvje9OC2qPdJYmn6b/RXaF0daLat/kWvI/BB8Ne7u7S/eaCeTm+GUUAlmefG6//YLkvjZBj6hsUfjTa70dB7PqZF0ckAY+iF+WcZrlSwZK2BikjfcXwcTHZ/Hgmfhs9u5PkrVtf8nbjjdZk7UdATsl+pqs7QjYKdHXZG1HwE4pC19nE6QV710SkXfW3tk0fH8U7ixf/J9GkLBxw6PDb9jUq0XwvysDmOSNl1v9RSK4qnRHWnyvk3p8VVQ+HPZ3311uYXHHjQIHRYO7zsSrZ79Y50hneXhcB15uFrhTkhcFlL6Gj4J+In4LaDTkLorfjjjhIC3eyRTt+oKIPhcOzllbeXyuaVlna+T1KqhfH/X3fLuuFUt8If2ivr340oYN5XvRxL8kKofA4/u1x2er6o0zSMOyPz4w0NyXoXhyxKX7rR1LHOSbAn1mxB1pg7sudLObz4bKyckbW3vvuT+ZR/k+OLnHL3DXJC8uKH4N34Gnn3M+eHdhU9dDVawH5rnJ8Butb8MekjsEOD3s6453vJW+JFi66qMiuqb8hst6RzrTDNJi/7d2fESA80fc2dbZmcs9G12pwFui3XebSXynoBPMgmCOAj9LQu3kKGvHWQ44EooBr/rciLv3Ku7lE7hlEL23dPTT7lchwCDNjnYWDx672U8vJbK27Rd52/Ema7K2I2CnRF+TtR0BOyX6mqztCNgpZeHrzIK0irdo/ipQXDOUx9PBkDsGovHbPI+E4OzUdqTFb54cvsD+JoG8SQXXRpr7PjSalxN/liqOUJHXSPFoW7ILbnv+OhVpF8WlUZP/CaKgORdFZ1Tuhhp+IyXWQ3BFVGj693Kr50iYvLlx0QlNueaBK7zICZV1nPr4cvePQ/W85O2eu9/+eMiI46SjHIutvDMuPoqnGsTz+H7o5e8QBc/n8oWlqlgLYCB5+2PpqGAdP8Yho6hcqqqPRAX30TjYi4flWlf9KYCbNL5jLT7mV3yzZ11LFwM9OMwVxZfEyY7Ci7MfzDXvfFO9o51xjWDpqndC9BsAvhtAr088UMBbALkgvp4GwH5139oZh1/xmy0FywNxHx3a2NU3XK/9AxC5UQWf8+LWI4h2BQVpF8inS2+ljAO22vBrMvxGDUCL9+Y5lQ9V+Q36QRU9C4I1UW/3N7FixazYaxAcHqk7L+5dma97ekdpF9hYdwTu8Whn7P/dR0ffDOiVUR7/3VTAwgj4SwD/qzZgTo7kOneLqO5I3spZfHtrvHstfqsnRH0Af0ad3X/FF33o9fGbWuu8sKPaPq0dfxQovq6iP4zfYOs2bzlToB9MQr0Ag5XfG3G34Ri/WxmkTe8Hj93sp5dSFg/56UXAdrbkbcebrMnajoCdEn1N1nYE7JToa7K2I2CnlIWvswvSAORbOo/yzl8G4D3DmOS7Egch6j8BwW2pBmlx+aUrDshJ7nyFxOHBAQC2icoXw7x8LQj935c147ErVsx2O/LxP+rXAHJYMj1FjwguCvu6411QOrzLDbfXafHuO8lGqwNcEfZ3/1fpnq8J70grio9kiW0C/ftQw+vRf/+2sWwYXxLvXXAXVL4dthx4ZTmwKL6EQYCfNXJZfHK8MvKfguB4AD+MQ7BcMHTkaEFa3PDc0o4/UeAKCNorGSv0cEBOqxuk3X//S0iO1A7dBCeHVoRpI+tBf6Nw1/rBfb5W2q1Xj/VE+Y3at3gxi05oDmYNnKrA/yNAW3l9zq0Le7vinY6+/LZT4B21PUruz9s3/Hl8nHLSQVpcfPHKeS6XO1vE/1XZ08A/O6efKmzsebDqJQTFnWVQ92QUNP91+Q21y9+2XzBU+ApUg9GObI7qp3omPKrzNUHobxeVu8MFss49689xwFnJbr2m/ED5e5W+bOB3KoO0BiClNCSLB09KU9vrypC1bUvJ2443WZO1HQE7JfqarO0I2CnR12RtR8BOKQtfjytIm/BSV6yYjReaA2zq2jnhGuP5YEtLE4ID5mB+bkflEcBRSji0HbsfolxhkvNLq87YK41Z7gxmNbi28VDLcqxg+dv2xUthNEnGu+fY0jkXQZhH773xHXe+4clnwy/99TW8oLoDh704NxpEHEqm/JVvaX+LOnereP/BEfff1dPq7MyhqyvuUfw/wfLlOTzwQCEZWv29hmfKIK1hVJMemMWDZ9KT2ksLkLVtY8nbjjdZk7UdATsl+pqs7QjYKdHXZG1HwE4pC1/bBGl2jKhEAiSQJYH4RRGbtlyuwB9V7WTLUrNObQZpdsCzePDYzX56KZG1bb/I2443WZO1HQE7JfqarO0I2CnR12RtR8BOKQtfM0iz6x+VSGD6E4jfAqv4JhTXRX3d//RyLYhBmh35LB48drOfXkpkbdsv8rbjTdZkbUfATom+Jms7AnZK9DVZ2xGwU8rC1wzS7PpHJRKY9gTit4MCelpU8Kfi0Q1PvVwLYpBmRz6LB4/d7KeXElnb9ou87XiTNVnbEbBToq/J2o6AnRJ9TdZ2BOyUsvA1gzS7/lGJBKY3gdWrg3z/1uSlCoWlC3rH85bNtBfOIC1toqPXy+LBYzf76aVE1rb9Im873mRN1nYE7JToa7K2I2CnRF+TtR0BO6UsfM0gza5/VCIBEkiJAIO0lEA2UCaLB08DsjNyCFnbtp287XiTNVnbEbBToq/J2o6AnRJ9TdZ2BOyUsvA1gzS7/lGJBEggJQIzOEibjStlMCWMDZXJ4sHTkPAMHETWtk0nbzveZE3WdgTslOhrsrYjYKdEX5O1HQE7pSx8zSDNrn9UIgESSInADA3SurFWVqWEsOEyWTx4GhafYQPJ2rbh5G3Hm6zJ2o6AnRJ9TdZ2BOyU6GuytiNgp5SFrxmk2fWPSiRAAikRiIO0sx5a/o+/3tn0u5RKTu0yim1wuAWXyFbriWbx4LFew3TRI2vbTpG3HW+yJms7AnZK9DVZ2xGwU6KvydqOgJ1SFr5mkGbXPyqRAAmkRCAO0ubvN7/9TUctvjelkiwzCoEsHjyEXZ8AWds6g7zteJM1WdsRsFOir8najoCdEn1N1nYE7JSy8DWDNLv+UYkESCAlAgzSUgLZQJksHjwNyM7IIWRt23bytuNN1mRtR8BOib4mazsCdkr0NVnbEbBTysLXDNLs+kclEiCBlAgwSEsJZANlsnjwNCA7I4eQtW3byduON1mTtR0BOyX6mqztCNgp0ddkbUfATikLXzNIs+sflUiABFIiwCAtJZANlMniwdOA7IwcQta2bSdvO95kTdZ2BOyU6GuytiNgp0Rfk7UdATulLHzNIM2uf1QiARJIiQCDtJRANlAmiwdPA7IzcghZ27advO14kzVZ2xGwU6KvydqOgJ0SfU3WdgTslLLwNYM0u/5RiQRIICUCDNJSAtlAmSwePA3IzsghZG3bdvK2403WZG1HwE6JviZrOwJ2SvQ1WdsRsFPKwtcM0uz6RyUSIIGUCDBISwlkA2WyePA0IDsjh5C1bdvJ2443WZO1HQE7JfqarO0I2CnR12RtR8BOKQtfM0iz6x+VSIAEUiLAIC0lkA2UyeLB04DsjBxC1rZtJ2873mRN1nYE7JToa7K2I2CnRF+TtR0BO6UsfM0gza5/VCIBEkiJAIO0lEA2UCaLB08DsjNyCFnbtp287XiTNVnbEbBToq/J2o6AnRJ9TdZ2BOyUsvA1gzS7/lGJBEggJQIM0lIC2UCZLB48DcjOyCFkbdt28rbjTdZkbUfATom+Jms7AnZK9DVZ2xGwU8rC1wzS7PpHJRIggZQIMEhLCWQDZbJ48DQgOyOHkLVt28nbjjdZk7UdATsl+pqs7QjYKdHXZG1HwE4pC18zSLPrH5VIgARSIsAgLSWQDZTJ4sHTgOyMHELWtm0nbzveZE3WdgTslOhrsrYjYKdEX5O1HQE7pSx8zSDNrn9UIgESSIkAg7SUQDZQJosHTwOyM3IIWdu2nbzteJM1WdsRsFOir8najoCdEn1N1nYE7JSy8DWDNLv+UYkESCAlAgzSUgLZQJksHjwNyM7IIWRt23bytuNN1mRtR8BOib4mazsCdkr0NVnbEbBTysLXDNLs+kclEiCBlAgwSEsJZANlsnjwNCA7I4eQtW3byduON1mTtR0BOyX6mqztCNgp0ddkbUfATikLXzNIs+sflUiABFIiwCAtJZANlMniwdOA7IwcQta2bSdvO95kTdZ2BOyU6GuytiNgp0Rfk7UdATulLHzNIM2uf1QiARJIiUAcpF2y6ajrH3h+9uMplUyjzCCG8D1cIVvSKDZVamTx4Jkqa5tq8yBr246Qtx1vsiZrOwJ2SvQ1WdsRsFOir8najoCdUha+ZpBm1z8qkQAJpEQgDtJOvO+Y50Mv+6dUMq0yv8IReD3eJ1FaBV/uOlk8eF7uNU1VfbK27Qx52/Ema7K2I2CnRF+TtR0BOyX6mqztCNgpZeFrBml2/aMSCZBASgSmcJAGKNrxSbk3paW+7GWyePC87IuaohMga9vGkLcdb7ImazsCdkr0NVnbEbBToq/J2o6AnVIWvmaQZtc/KpEACaREYIoHaavwSelOaakve5ksHjwv+6Km6ATI2rYx5G3Hm6zJ2o6AnRJ9TdZ2BOyU6GuytiNgp5SFrxmk2fWPSiRAAikRYJCWEsgGymTx4GlAdkYOIWvbtpO3HW+yJms7AnZK9DVZ2xGwU6KvydqOgJ1SFr5++YO0ls6DnUQf8F6+h83dv7TDufcpNbV1tEWKmwD/N1Hfvd/d+1ZYZ0UtLU2BLDgJ4rdHfT3fm9SaF71132BW87UC3RYOzl2Hx36wa1L1JvDhGdnDCXBikDYBaBP8SBYPnglOZa//GFnbtpi87XiTNVnbEbBToq/J2o6AnRJ9TdZ2BOyUsvB1dkFa27GHB+o+A+AV9RHJbyOJLoTogc7nvuXUnxP292yww7n3KeWWtR+vXv4ZwJqor/urU2WF+WWdx0Q+Osr74HZs6tqZ6rxWrJgd7MjfoKK/8709V02q9pL2hUGAW6HuySho/mts/NHApOpN4MOZ9XBJxxHO6YlegzuxqeuZCUxtSn2EQZpdO7J48NjNfnopkbVtv8jbjjdZk7UdATsl+pqs7QjYKdHXZG1HwE4pC19nF6QtXjkvF+TfAIcc4JsUcjbEbxUN7oiRicNg4cXZD2Kf7a9hkJaaiQSLV87FoxviAMinVnWShYK2jlOhOD0K86fikR8/N8ly1R9PM0iLK69YMRsvvBBh06ahVOfZeLFMephb2r7Si/uid+H7sXHDo41PZ2qOZJBm15csHjx2s59eSmRt2y/ytuNN1mRtR8BOib4mazsCdkr0NVnbEbBTysLX2QVplVzGCjuWrVxcFaQtOqE5v89LRxe8fwF93Zur8BbDuTDEI/hF17Oo/PP8XQP57U2tKjJHNHy+sCDXj66uMPn8sj8+MIf8YngJQvjH0df9JOJ361V/CVo7Xp2De1381+VxS447NJ/3C5PQr/KoX0tLUx4HtqjDK6BRIXS6Cb33Pp+UXL06yPdvbUu+V/MVRu5/sPnu35T/eqw68aBG11g7NuZT+ur8/9k7G+i6qjLv/599zk3SL2pbWqioMFoo+RSsH2RK0kzrqAzqUrEjn84gAoOIrIr0RSofbUURBjqIDCIgSltkBkZf50WdcZRJEyri2ME2H7WAOMo3LXX6EUhyz9nPu/bJvbf33twkN805D0nzZC3WapN99n/v3/O/2fS/9j67xcfu9Nt8m5oPw2EQ0JPobn2pBIOBJ2obZ/smVRf0me6Ic/bruJbD/QrUBf3oHPR9H8cHYXordmzeVzDluuZqH/gEEz4AS9cR0b4cg7rm6pQ1lel56MQuOz9lzZx07dwOPPBAGPXR2DjlQE25J31Yfyd2vsFG/kibFyKOpb1FFQ0ttZbt7KA/fAo7Nj8f9TcSh0zd0sb2FXmPUNNyhO/zsZGHTPoFzE79Luev4iIvWpRK9U4/IU28v6Cfobyd/b6bk+3b7QLonMerlx7te/bPiiXI4n/TleFzfkDVQeD/ocBTeR4kE9r+NO0zKfqAAa9gwmpi81xg0zsrjPHYeFMHeds972pdaWsCm+5E16O7C/QznNz3CurlvpE/l3yfF09gjH/XIG2MAEfxeBILzyjkJ1VTZS1bbuUtx1tZK2s5AnJK6mtlLUdATkl9razlCMgpJeHr8RekHb9sjuenNzLx5kFH9YpDt8zfQXw7Mc5hwlRXDmKcCPD60IRf8EJvKYhuBvA0wG8CaDaD19rDvXUHgrb3TfO59wpmXArwbhC9CEYNM24g0EsgPi1/N5U7qmit/ToAF7ptJdAbGTyXQV+yh9Od6OtLueOGAC4cZA/C2WFH20b3/RH7cUHgcHNkfiCkikvQ+XMXiiHbtuCYbHXzsZ7n5s9LwPgNG0wnxgIi3BJQ1fUljy9mjzgSfSc7Vtd9ZmfZBib8ne1ouyM7N1PffCEx3h+SPS8XJmZ+aOqbriKmNQUcMgyin1nzVoL9IxOtAHBfOCO9Ao8++loem3eB8BiYjwToWWJeG7UlrI/GNjhII6+++QwwvsmE6+wcc1NU53I4lArlGg54gwlPkcV+EE4AaFMY8udLvtdv+XLP7375Giael51Pfn0IdluYthdnQ8eKuqaGAOZez9oL0r7dkx8sZ5mX+DVzR1jJq70+uo2YOoOaeatzAaRrvHDxG72U2QjQrSBMAWNDfh9MfDUxdRHwZWPD5f3dm7vyfz5cTbPMXfuC+blvZD6/ufok9PtRg7SEwJboNomFR270E0tJWcvWS3nL8VbWylqOgJyS+lpZyxGQU1JfK2s5AnJKSfh63ARpBN7KRFtt2v/uaIM0Iu41li5Jd236dRRQ1S55pzV8KxhuJ9JLoTWro/dCLTil0qvqORvAV8jwmcG29p+73WNm+4ufJ+BisLkknEs/iYKXE5vm+mlaaQnLiPFyLkhzgYyP9cT4t8BU3RgFUS0tvrfTngnCjSC+IOxo/2GBLVpafPOKvYyAj4YBzonCl1L9AMarazqFQOuY+eqwq/3+bDhWPMeKuqb6kOhbxHgk6J22KtotVxw0ntg010vTHSDeFfpYhcfbd7qcMcuHmf/FVh95c0EA4wbugqDtL68FoSoId14RHXNccEqlX9VzAwPLAfxrLkCpqanwvbnXW8u7bVfbdaV2uQ11tDMvZPt26N6nV+XvxJaf7UV18wLHGOBtYYBrsL39BQDGr1uyjGGvBGghCJeXCtL8+qYlzPgug+6xM9I3uFDO1bIEB+PXtyxlDu9i0Drb2fZ1NDZWFbxvLesNotPy/MVRfwGuA9PhYYovzHAtKLlft+QvGXxtGPpnZneLeXXNHwNwOwPPWBOelT1i6dU0fxgeXxT2eeegKj1nuKPObn5gujPrD6+u+TwQzg8JZ2Bb2++zg8hoXZbVL3m0MxOYMpmf2I5NLvgd2KVZf/Isj83dzNxuu9rd9wu/MoGjBmlD/PJnLMGXqE1uaUhWKYmFJ9kRT9zelbVs7ZS3HG9lrazlCMgpqa+VtRwBOSX1tbKWIyCnlISvX98grWHxQs/61wO8jMC3BtbeAVvVM9ogze1Iy98hFb2CrX7JCmL+grH8kXR3+69yZcqEBARsCzrbVqNh8XEuuCDGbWHXprsKgqBMWwBTM0HablPbvIoI7xi0+yoK6fYvBygdVvZ8H1u2pLOaxeFHNL6h+snuZjKoDitSn0b6tSPd+ErMEQO7hvj0MG3Pio4vFgVpUYAFXFIcsrhxRQEM8Kn8oCffygNBkL0y13f10qM9P/1NMD0I4Kww9M+NAqJo55O3gZivGuqyiGGDNNCpRePLslkaev452Prwc/njygRE/4Lszr78XWRMD3qEe4jxy8BUrcruthuGA3k1zR8C0RGhV3kfpu2zBUFahieB14Sdbd/PH0dFzeJaa7wH2OKKsLvtXwf9GsjsCCOYrwSdm/4DucARL5LBuxDy+ui5TGhpmV+NgsiMH0tevlG37AiP024n4DPhYemVUUjY0PxnHuN7YNyZu2Ci4X3TvLDvGwQ8k92pNsQ70jKfE3tKGOKTmcAS7sIDa2mdb8MzineqRfPUIG343/oapMmtioeYUhKL/CGGKNbpKO9YcQ7bmbJW1nIE5JTU18pajoCckvpaWcsRkFNKwtevb5BW11xtmD9giC4C87lREHMQRztLhQ6Z8OYzg4KiohDA3596Fxh3GfDH+zvbtxWX09Q2rSCi90dB2rT/fc3rm34LgZ+LQrjB71kb7IZS4ceiRVNdPwAbglk/+CHbYoEPWjanw0t7Q+1QGhSOFAZpv/Drmq9h0CJi+w2Q15evY8HVBP6aMeZ96W2tvxw0BhececFGYv4/ri6ZYO2c0HhXeszriPEtFxC5MTDR1WHIf5sNYor7Gn5HmnlLWLn/UmzZ8mr0XIYNATuD6nlXDdotNzCu+0D4x/wdaWCqBHgWCM+Fpmpl3pFVynA4qkCn1Oe26GinX9/czIx7ALqWQM/kP8LMM2B4FTP/0Ha2u9tpC7+Kd+otXDzfS/l3eLCrAsYyQ2ZuNL+tO2d5FfY7ZHhdtEOyeFdhttdSuxrdz7LBK/Dm7E2jLuQLjPddsy978AAAIABJREFUz/JnsiHyUJcNZNp+zxhekd2h6Y6lgnhm0DttZcF7AbNj0SBt+N/6GqTJrYqHmFISi/whhijW6SjvWHEO25myVtZyBOSU1NfKWo6AnJL6WlnLEZBTSsLXr2+Q5tgVBwfxBmmDb4osCgG8fakPM+iLQ91mWBACpfqsx2Y9Ez826P1tpXwwVPgxsNPNBWinDmUfBm2NxuTONFr/n0qFhcMGaT3eFm+6vQnAZ4azKDGfXHInWS4Iss/YrvZ/cDvoAO7J/tkQTXVBkOl+8XO5UCh7SUCR4AhHO48qeM9Whs2QjIvfwXWgnhcSsJ0szkp3tz2eG8IxLVUZDt6g93kVgykK0ry6Zsf//uH4uXeNDeWFgSObdI7bWej39tUxcGlYVXl+9GeitWE6PDtVQfMtm+vCdPipUrsKs9oldjXmhpWqaXo3G3MvWfvJdHf7f0W7MS3qs8GaazjkrZ2ZI7uuTRScTe15o2exgQxfHQVrpb40SNMgTW7dm1RKSSzykwrgKCervEcJbAzNlfUY4I3yUWU9SmBjaK6sxwBvlI8q61ECG0NzZT0GeKN8VFmPEtgYmifBevwFacMFKfUtxxu2/2yYL4rCn6F27xx4Mf6IQVqqp/Lt1ob3G4u/LjgC6gqVOXbH4HdEO9J6wx4XyhBRX+7dYcMUdMjwIxPuEGhPyV1X+X0OM8cRdqRtNnVNXySgOv/F9qPx38AxSv5IaOgaL8Q6Y+zadMcjWzK70L4YGlziWV7tdtVFxxeH+BpVkJZjg6DUjij3Yn4LetDdPpm/I42Ye0DkMeGkkHFu/m2ZEQcy74iOym752Z4hGRQFae7CA7b22wZ8eqndiiOydMcuLX/LAy4LmD6cCSLXuRsxo11ozF+1huoM09E5H5Sqd6ldjfnii9470+tP38WWt9owdbvnp+8EsCH/OOqQQZr7rNQ0f5gNrXHBrWe9WgBnl7o4Iic5XDgZvY8O96HooooRWY2ygV42MEpgY2iexMIzhuEc0o8qa9nyKm853spaWcsRkFNSXytrOQJySuprZS1HQE4pCV+PvyAtsxOKmeeEvX2X4KnH9mYRZ28wzO2iiiFIQw/N8Ni/E4xni44EAu7oKeh7BH4xe9mAe7cYgy6x4DPyw5rsC9qJ+MkgfOUqmPmzBr3PKs8rmXeUnRv65mz8pvV/cj9a8J7D/ClV14LRG8zoX4se85aD2pHmjmM2NC2DpdsJ5sx0Z2t0EUP0NbBT7gvu9s6w31yBJ1p3lbRx9A477+sAbQDzaWHafDpqO/BetG8DtBHEHw8D/3PZF+qX6mdUQVouBOXriPA3QUf7poJx77RXEMFdhDBw+2l++EVTbvZs7w0AFoQhPpu9UdNxYIu7ielTQVfbwwdY5y5QOCLs7bsAc0264B1p2Zfxgx6KLiPIO8rr1zYvZcOXE8yaoGPToyX5ZccG6iK2TQTcEgXA2feikX2NmI6CxY9z71kr9vRQuxqLBAf8xKeDaQMIZxYftR0uSEN2nowfE0wDiB/JvW9tiN9vmSPPHyp+j13mOOz9ucsgEvr9qEFaQmBLdJvEwiM3+omlpKxl66W85Xgra2UtR0BOSX2trOUIyCmpr5W1HAE5pSR8Pf6CtMwxNCZsJDLfDyz9I8jb5yF9KoFWMviNxHxKXDvS3AvbvdolHwLxdwA85IFv6k/hBS+NdwN0ubv1E8DM3K2d2RsggWlEuC5Ip7rghbM82Mth8PZoN1T1EU+4m0BBdIYHe346XXkgKJv16qvRS+IHdt7dCmBufj++4c8w248R46yR5jjSjrTops3Knmst0SnEuCqssL9E6FUatmcR4/NgvjS6GXSor1xIhXfD4vu5WzlzQRB/wIBaR9qdlw2ymOlGQ6YrCM3vXfCWubWz8GinG0uGDYHeyYSvhez/GBzO8MleyIxjmegYIr6x1K2dOLB7C6HvXxxdVuDmsTd1AxM15XPww/B8VyMQnx8FdkU70txQMt64gwm3WDIb4YV9Xr85iQlribk999L/IRi6EJGYrmLm3+aCSOfxuiV/CeBWBj+fu7jB9VEUpA3s/sNGEK4N0xX/LyczjYLohtNsuHfg0oH3MNFlBbdwAshejmCJv2fYaw9gX8oLgrOXc9wEwmOlLqcYNL3MrbMAP+0xro8+M/3mJBBfBeB4EC6K6lPX/GaPcQ8T/7u7IdZsf/kCAn8yutzAQ2/+zwa9D2+Y360apE3shUdu9BNLKYlFfmIRkB2t8pbjrayVtRwBOSX1tbKWIyCnpL5W1nIE5JSS8PW4DNLcrZZ+bfNfMHAtCE0ZxPcSaIMFbsy9LyyOHWku1Cqlx2gnwhUMfitAZ+eCNDeY2sbZPvmXMejvAMzOjO8HIZkr0dH627xbDS8cZI/sTqph+jHWrEl3t/4menYMRzuj5xsbp5h9KRderADo6Oh7bm7AtUFX23+OdGFCZufcOjL80fx3ZkXv/zL4IYDTim+0HDTnhvdNM7b3CwQ+NxpDhsGQQVppNruJ6bYgRd/2AvtNENaXDNIyzDzr3Q3GrvwwrSQHwhVBZ5vbUcalgrTSXuQ/MGidnZH+VhSKDvOVDbDcbafZGzSj5plLEwj4dcER1lI3rzI2lJC4o+Cdb5lLB9wOQWPD5YNu2xzY2XaeYVrB4IXF73YbcpzDzC1V03KCNfZqAB8daEYPEdEtzPYLufqc0HKMF9gNxPRwMJfWmF32YgNcGI2xItWT+1nNvNUapMktJqNRSmLhGY3+ZGqrrGWrrbzleCtrZS1HQE5Jfa2s5QjIKamvlbUcATmlJHwtE6SNhVFNy3TM7AtHCizGIpH3LGHRew/Da0GI7tb9I/bZ0uLjlWAGpoe9YxpfXP0MP2CD+pNnIvTTZc1txMkLNaipqYA3exrm+PvQ2hrEoHrwHJwXvSCFjkfce9ZsDGOJr4viSwOe+knBLa0jCRVdWPCrkdoX/LyxcQr2VHpD+sr5u7XV8XL/ERYt8rFlSzrqo/BnZcvqjrSyUY25YRILz5gHdYh2oKxlC6u85Xgra2UtR0BOSX2trOUIyCmpr5W1HAE5pSR8Pf6DNDm+qqQEJiwBt6MsMN73jOEVQ962OdTsMrvZGHhz/k2f4xmGBmly1Uli4ZEb/cRSUtay9VLecryVtbKWIyCnpL5W1nIE5JTU18pajoCcUhK+1iBNrn6qpASSIpB9x9nJw962OZT6gfer3TDiMd2kZjDKfjVIGyWwMTRPYuEZw3AO6UeVtWx5lbccb2WtrOUIyCmpr5W1HAE5JfW1spYjIKeUhK81SJOrnyopgWQIZG/dJHrQdrTdMVqRzI2fZ4dpexZ2bH5+tM+/Hu01SJOjnsTCIzf6iaWkrGXrpbzleCtrZS1HQE5Jfa2s5QjIKamvlbUcATmlJHytQZpc/VRJCSRD4LiWw/0K1AX96MQTrbtGJbJ8uZfq2lnvnknXzu0YzQv/R6UTc2MN0mIGOkx3SSw8cqOfWErKWrZeyluOt7JW1nIE5JTU18pajoCckvpaWcsRkFNKwtcapMnVT5WUgBKIiYAGaTGBLKObJBaeMmQnZRNlLVt25S3HW1krazkCckrqa2UtR0BOSX2trOUIyCkl4WsN0uTqp0pKQAnERGBcB2nAIqyi/45pqq97N0ksPK/7pMbpAJS1bGGUtxxvZa2s5QjIKamvlbUcATkl9bWyliMgp5SErzVIk6ufKikBJRATgXEbpBHW40r6ZEzTHBfdJLHwjIuJjcNBKGvZoihvOd7KWlnLEZBTUl8razkCckrqa2UtR0BOKQlfa5AmVz9VUgJKICYCLkh7Mv2WD332V0c9FlOXcXRjcSW9EkdH46mPJBae8TS/8TQWZS1bDeUtx1tZK2s5AnJK6mtlLUdATkl9razlCMgpJeFrDdLk6qdKSkAJxETABWlzZs5peucJCx+JqUvtZggCSSw8Crs0AWUt6wzlLcdbWStrOQJySuprZS1HQE5Jfa2s5QjIKSXhaw3S5OqnSkpACcREQIO0mECW0U0SC08ZspOyibKWLbvyluOtrJW1HAE5JfW1spYjIKekvlbWcgTklJLwtQZpcvVTJSWgBGIioEFaTCDL6CaJhacM2UnZRFnLll15y/FW1spajoCckvpaWcsRkFNSXytrOQJySkn4WoM0ufqpkhJQAjER0CAtJpBldJPEwlOG7KRsoqxly6685Xgra2UtR0BOSX2trOUIyCmpr5W1HAE5pSR8rUGaXP1USQkogZgIaJAWE8gyukli4SlDdlI2UdayZVfecryVtbKWIyCnpL5W1nIE5JTU18pajoCcUhK+1iBNrn6qpASUQEwENEiLCWQZ3SSx8JQhOymbKGvZsitvOd7KWlnLEZBTUl8razkCckrqa2UtR0BOKQlfa5AmVz9VUgJKICYCGqTFBLKMbpJYeMqQnZRNlLVs2ZW3HG9lrazlCMgpqa+VtRwBOSX1tbKWIyCnlISvNUiTq58qKQElEBMBDdJiAllGN0ksPGXITsomylq27MpbjreyVtZyBOSU1NfKWo6AnJL6WlnLEZBTSsLXGqTJ1U+VlIASiImABmkxgSyjmyQWnjJkJ2UTZS1bduUtx1tZK2s5AnJK6mtlLUdATkl9razlCMgpJeFrDdLk6qdKSkAJxERAg7SYQJbRTRILTxmyk7KJspYtu/KW462slbUcATkl9bWyliMgp6S+VtZyBOSUkvC1Bmly9VMlJaAEYiKgQVpMIMvoJomFpwzZSdlEWcuWXXnL8VbWylqOgJyS+lpZyxGQU1JfK2s5AnJKSfhagzS5+qmSElACMRHQIC0mkGV0k8TCU4bspGyirGXLrrzleCtrZS1HQE5Jfa2s5QjIKamvlbUcATmlJHytQZpc/VRJCSiBmAhokBYTyDK6SWLhKUN2UjZR1rJlV95yvJW1spYjIKekvlbWcgTklNTXylqOgJxSEr7WIE2ufqqkBJRATAQ0SIsJZBndJLHwlCE7KZsoa9myK2853spaWcsRkFNSXytrOQJySuprZS1HQE4pCV9rkCZXP1VSAkogJgIapMUEsoxuklh4ypCdlE2UtWzZlbccb2WtrOUIyCmpr5W1HAE5JfW1spYjIKeUhK81SJOrnyopASUQEwEN0mICWUY3SSw8ZchOyibKWrbsyluOt7JW1nIE5JTU18pajoCckvpaWcsRkFNKwtcapMnVT5WUgBKIiYAL0k79xUl/Cizti6nL4brZD8I3cCXdLqA17iSSWHjG3STHyYCUtWwhlLccb2WtrOUIyCmpr5W1HAE5JfW1spYjIKeUhK81SJOrnyopASUQE4G8IG1WTF2O3I2HN+AK2jNyw0OrRRILz6FFKL7ZKOv4WJbTk/Iuh1I8bZR1PBzL6UVZl0MpnjbKOh6O5fSirMuhFE8bZR0Px3J6UdblUIqnTRKsNUiLpzbaixJQAoIEXpcgzeBt+CI9LTjNcSGVxMIzLiY2DgehrGWLorzleCtrZS1HQE5Jfa2s5QjIKamvlbUcATmlJHytQZpc/VRJCSiBmAhokBYTyDK6SWLhKUN2UjZR1rJlV95yvJW1spYjIKekvlbWcgTklNTXylqOgJxSEr6OJ0iraTnSUHi6tfQjbG97Ug7JoadUUd9cHzJuBezfh52PPHTozbDEjGpqKjyaexrI7g072380pjkveM9hXlXl1wi8O+idvgZP/aRvTP2Nl4cbG6f4+1NfccMJpqevxKOPvjZehvZ6jEODNDnqSSw8cqOfWErKWrZeyluOt7JW1nIE5JTU18pajoCckvpaWcsRkFNKwtfDB2n1J7/VY/NVAG8oPU36Y0jhShDPM9b/J8P24qCrfbMckkNPyW9oWsaWfgBgRdjZdve4mWF187HG8KmWvfvR3fpirONqbJzi7UutY+LnbEf72jH1Xd003/NwL9g8G3qVn8W2n/aMqb/x8vBAQPgtN5ywt+8CPPXY3vEytNdjHBqkyVFPYuGRG/3EUlLWsvVS3nK8lbWyliMgp6S+VtZyBOSU1NfKWo6AnFISvh4+SFu4eIbvpd4OAx+wFQy6CGR3Env3uWmTQW/61SmPY+reYzRIi80IhIWLp2PHZhcA2dh6HWNHfm3TYkvmNmuCT2Db5h1j7K7w8TiDNNdzY+MU7NkToru7P9Zxvt6dHarzOgiuGqQdBLSDfCSJhecgh3LIP6asZUusvOV4K2tlLUdATkl9razlCMgpqa+VtRwBOaUkfF3+0c7hwo6GxQsLgrQFp1Smpr52YtraPehs216AKBPOBQF+iydadyH/73P6elJ7K+qYaBpx8Kf0XL8Lra1B9HzDn8/zkVoIS14A+zt0tj0LgIvwE+qa3+TDvM19P9eueulbUik7Pwr98o/61dRUpDCvhg3eAA7TgeFudDzyp6jP5cu9VNfO+uhnRV9BaH6P7Q//Ifft4frJ6yttbB8623agYfGxvk3NjzT7+jsKdhcV88mKtLT42J1+W/Sc4TAI6El0t75UgsHAE7WNs32Tqgv6THfEOft1XMvhfgXqgn50Dvq+j+ODML0VOzbvK5hy9dKjjRf+lQGvYMJqYvNcAPtSVNu65uqUNZXpeejELjs/Zc2cdO3cDjzwQBj10dg45UBNuSd9WH8ndr7BRv5ImxcijqW9RRUNLbWW7eygP3wKOzY/H/U3EodM3TKs871HqGk5wvf52MhDJv0CZqd+l/NXqc9xcV/1J8/yLdWAvFT0/LbN7hjzgbDTsc0yDANKVaSq06/6O1JTccyQPkrZ0LdYMKgebjzZzxEFu3Hc/N85P+bmVTi2oT1VwL/oM5U/52KuSO/Atl+8nGliKuqa6th6pqC2mTG4NqW+X6IGsf221CAtNpQjdpTEwjOi6CRtoKxlC6+85Xgra2UtR0BOSX2trOUIyCmpr5W1HAE5pSR8nUyQdvyyOZ6f3sjEmwcd1SsO3TJ/B/HtxDiHCVMdUmKcCPD60IRf8EJvKYhuBvA0wG8CaDaD19rDvXUHgrb3TfO59wpmXArwbhC9CEYNM24g0EsgPi0MUmfhtz9/xfWfamg5yVr7dQAudNtKoDcyeC6DvmQPpzvR15dyxw0BXDioxISzw462jWX144LATFBEzD0g8hj8EYBcENhAoOdBfEHQ0dYW6RTzcd+rbj7W89z8eQkYv2GD6cRYQIRbAqq6vuTxxewRR6LvZMfquvLqm88CYwMT/s52tN2RnZupb76QGO8PyZ6XCxMzP8w+k8+Bia92tTX1TVeRNW8l2D8y0QoA94Uz0ivcO7zyGL8LhMfAfKSbNzGvjdoS1kdjGxykkVfffAYY32TCdXaOuSmqczkcSoVyDQe8wYSnyGI/CCcAtCkM+fNDvtcvWzfCTrZ4CoSbmfAHwzSVwQsBfDtM8RV4vH2nY5PdtQfGtwzhcxbotRz+jUfmoiF9RPiFx/geGHcWH+WtqGtqCGDu9ay9ID0z6Cg4/jqMpxj0tCFcFFCw27Pe3QWfKeYHQqq4BJ0/dyFs9JVqaHqHteQ+C4vz6jQ7319eXfN5IP542Oedkwtgj2s53KsM14NRFabtWbmwc+HiN3opsxGgW8POtu8n8StSg7QkqJbuM4mFR270E0tJWcvWS3nL8VbWylqOgJyS+lpZyxGQU1JfK2s5AnJKSfg61iCNwFuZaKtN+98dbZBGxL3G0iXprk2/jv5xX7vkndbwrWC4nUgvhdasjt7NteCUSq+q52wAXyHDZwbb2n/udo+Z7S9+noCLweaScC79JApeTmya66dppSUsI8bLuSDNBTI+1hPj3wJTdWMURLW0+N5OeyYIN7pgK+xo/2FBaVtafPOKvYyAj4YBzonCl1L9AMarazqFQOuY+eqwq/3+bFAE4Mzo3We90zZEO+PqT57lMV0HUEPom7Pxm9b/GRSkndg010vTHSDeFfpYlQltKMuHmf/FVh95c24HWHbQy5d7/vaX14JQFYQ7r4iOOS44pdKv6rmBgeUA/jUbeKGmpsL35l5vLe+2XW3XldrlNtTRzihIY1oThUrufXpV/k5s+dleVDcvcIwB3hYGuAbb218AYPy6JcsY9kqAFoJweakgza9vWsKM7zLoHjsjfUP0Yv3SHIxf37KUObyLQetsZ9vX0dhYVRA4Zb1BdFqevzjqL8B1YDo8TPGF2TCsoObZsArUwsS/DD1zbVQjwKQaWt5t2f4DLP4rPCy90o3RMWKiR1wYRRZXBsY+jjn+voJdb8U+qjviab/75WuYuK4oxCRTv2QFAY1hRerTqOjpLxWkDfLUgXnVgPl5Am4Jutp/kf+ZIks/DWrmrY48k/FwVKcD/sp42Nxkie9xQWbFrrAmCvUoPC/d8ciWqL+apnezoQ0MzCTmj2Xfj5iqP3mRZfON0IR/G/sx4EyBNEib2AuP3OgnllISi/zEIiA7WuUtx1tZK2s5AnJK6mtlLUdATkl9razlCMgpJeHrsQdpDYsXeta/HuBlBL41sPYO2Kqe0QZpbkda/g6p6BVsLkhg/oKx/JF0d/uvcqijAMrcTcC2oLNtNRoWH+eOlhLjtrBr010FQVCmLYCpmSBtt6ltXkWEdwzafRWFdPuXA5QOK3u+jy1b0llNF+6A6c5cOObGN1Q/LsRy4YhBdX4IAvDUMG0vzj866XYdWdCDAF0cdG76j+IgLdoNBlwSEs7Atrbf59st2iUEfCoM/TMLjppmGvl1S/7ShVa53ULVS4/2/PQ3wU4PZ4Whf270XLSDyNtAzFcNdVnEsEEa6NSi8WXZLA09/xxsffi5onF/DMC/ILuzL38XGdODHuEeYvwyMFWrsrvthuFAXk3zh0B0ROhV3odp+2xB4JTZ4UfgNcW7oypqFtda4z3AFleE3W3/OuijnBmX271Wir9f1/w+hgtkB0KkXJAGnDbUTqwSPooCKWvwz2RwXhQMu6/sjkLQ/dFOteKddtmxlfDUQH/0f5no723HJrerMnsEOvOZsqeEKZyJx9t3ZT5jHyxZp/rms4ixythweX+IP3opcxsTbc5+Tk1t0wpDZj4zT2Hw07ar3Wkhs7vxxFxQm8DvSA3SEoA6RJdJLDxyo59YSspatl7KW463slbWcgTklNTXylqOgJyS+lpZyxGQU0rC12MP0uqaqw3zBwzRRWA+NwpiDuJoZ6kbPzNHCj8zKCjKhQiA+8e6vz/1LjDuMuCP93e2bysuifsHPxG9PwrSpv3va17f9FsI/FwUwg1+z9rgitYtO8LjtDsG+Ux29xEWLZrq+gHYEMz6wQ/ZFgt80LI5HYf1PTfkrZQZVrljjoVHO3/h1zVfw6BFxPYbIK8vX8eCqwn8NWPM+9LbWn85aAwuOPOCjcT8f6KgZyBYOyc03pUe8zpifMuFd5kA6Oow5L/N7Bwb1NXwO9LMW8LK/Zdiy5ZXowczbAjYGVTPu2rQbrmBcd0Hwj/m70gDUyXAs0B4LjRVK/OOrFKGw1EFOqU+e0WBk1/f3MyMewC6lkDP5D/CzDNgeBUz/9B2trvbaQu/ckc76dXcrr78FtkjjEz3hF1t9w4wotstmb9GR+tvB/VXykeuUcP7pnlh3zcIeCa7Uyxze+ua0ODsKEAdIkgredNpNjy0fHVxQOg+U8x0eXRpRKr3mWE/C/Utxxu2/0wWX3L9ZD5HC6OAbLfxXbDmvM+Wp8Dwx6OQeLYNMkei/yvJW2c1SJvYC4/c6CeWUhKL/MQiIDta5S3HW1krazkCckrqa2UtR0BOSX2trOUIyCkl4euxB2lREFB02UC8Qdo5+e82i3AXBWnevtSHGfTFoW6UzARyA/2k+qzHZj0TPzbo/W2lalnqSKdrN7DTzQVopw5lAQZtjcY0zf7xoIK0Hm+LN93eBOAzw9mMmE8uuZMsd2TTPmO72v/B7aADuCf7Z0M01QVdpvvFzxkyc0uGXhnhEY52HlWw+yjDZkjGxeHhgXpeSMB2sjgr3d32eG7Ox7RUZTh4I+5yKgqcvLrmTwC4fzh+2fe9DRWklQyrXOOsz8GbXBA37M2mQ/koI+rVNX8MhJXRzrdXpz3vjuCCaU/uCOZBBGlDhdO5II3p5WE/C9lAjvhGF3hmjmzeGO1kTPVVeezdEAb+56I/W+8OD/y5/jC1x/MC9+eVpULtuH5dapAWF8mR+0li4RlZdXK2UNaydVfecryVtbKWIyCnpL5W1nIE5JTU18pajoCcUhK+TiZIGy5IyexyMcwXReFPqZfrZ8OFgRfjjxikpXoq325teL+x+OuCI6Cun8y7whj8jihI6w17XChDRH0ldxkV1bPUUbyoSSbcIdCe4QKoqO1wN54OvyNts6lr+iIB1cVHQsu1XRTQgD8SGrrGC7HOGLvWveMqswvti6HBJZ7l1W5nUXS0dIivUQVpOTYIgt5pKwtuSgWQPc7qbgDN35GWu4yBcFLIODf/xteIA5l3REdlt/xsz5DzL2LtLjxga79twKePOtjJBXzkldwJd+DY6FfDzrZ/Gi5IG9JH2Ynk79JzFxBY3GMsr8z5OYkgbW/qD8N9FnLHjgmfji7DyB2pptuZeB6BFkWfoZkzvWgXGqGdmF6Odj0WHWEu16/lttMgrVxSY2+XxMIz9lEdmj0oa9m6Km853spaWcsRkFNSXytrOQJySuprZS1HQE4pCV8nE6RldkIx85ywt+8SPPXY3iym7A2QuV1UMQRp6KEZHvt3gvFs0ZFAwB09BX2PwC9md7a5d4sx6BILPiM/rMkFBcRPBuErV8HMnzXoSGdevTPvKDs3d1FA9mcL3nOYP6XqWjB6gxn9a923D2pHmjuO2dC0DJZuJ5gz052t0UUM0dfADqcvuNs7w35zRe4mxWI/Ru+w874O0AYwnxamzaejtgPvRfs2QBuj2xjdziL3vrQ4grTc7aB8HRH+Juho31Qw7p32CiK4ixAGbj/ND4loys2e7b0BwIIwxGezN2oOHHXE3cT0qaCr7eFcfwcuUDgi7O0uVgRWAAAgAElEQVS7AHNNuoB15l1jDHoouowg7yivX9u8lA1fTjBrgo5Njw6a+oGdch8mxtkFupkdZmA6I7sTcsggbagjnfmC2ffqAW9m2G0E0xB6lZ/NHW9NIkjbtnmH8zABlw0KGltafH9XuJqBd4chPpk58hu9+84QqkCYxsCvszfCuveiGeB4MHos8yvZ96Ul9etRg7SkyA7uN4mFR270E0tJWcvWS3nL8VbWylqOgJyS+lpZyxGQU1JfK2s5AnJKSfg6mSANwMCOJ2wkMt8PLP0jyNvnIX0qgVYy+I3EfEpcO9LcjYle7ZIPgfg7AB7ywDf1p/CCl8a7Abrc3foJYGbuiGj2BkhgGhGuC9KpLnjhLA/2chi8PdoNVX3EE+4mUBCd4cGen05XutsaB75mvfpqdJPkwA6dWwHMze/HN/wZZvsxYpwVzXEMO9KimzYre661RKcQ46qwwv4SoVdp2LoXwX8ezJdGN4MO9ZXTxrth8f3crZyZnXqW+AMG1DrS7rzsi/kt8fcMe+0B7EsuhMzc2ll4tNONJcOGQO9kwtdC9n8MDmf4ZC9kxrFMdAxljgwO4nMgeELo+xdHlxW4eexN3cBETfkc/DA839UIxOdHgV0J1hlv3MGEWyyZjfDCPq/fnMSEtcTcnnvvXTHD3GUDfDQYPsjcVzAP4JNMvNZ2tN/mArqSQVrm1tBhfZTRzV4SAGA+ii8sSChIi97PNhBcvgvg1WEKv6pIY34I/B2AvyoOQqM5GnMHMe/Lv5XT7V5zt3qC2Eafl8zNnqhrfrPHuIeJ/93dLmu2v3wBgT8ZhXMeevN/NuhdesP8btUgbWIvPHKjn1hKSSzyE4uA7GiVtxxvZa2s5QjIKamvlbUcATkl9bWyliMgp5SErxML0tytm35t818wcC0ITRlM9xJogwVuzL2/KY4daS7UKqXHaCfCFQx+K0BnF7xrrbZxtk/+ZQxygcHszPh+EJK5MnpRfN57uwaVOLuTyv1giH6MNWvS3a2/iZ4dS5CWed7sS7kAYgVAR0d9urkB1wZdbf850oUJmZ1z68jwR3O3QrpdYzXNH4bBDweFNqU8PbAD6zzDtILBC7PvFRsySCvNZjcx3Rak6NteYL+Zu2ChFJ+BnXR3g7ErP0wryYFwRdDZ5naU8RCsS3iR/8CgdXZG+ltRKFrqK39c8B7w2H4FwEcH8KODmL8SzvUeRGtr4L5XMkgr10eug8ylAyD7prxdYAMjSypIc30vXDzD+P5FRPYzOX8BPzCGv5ze1u7eVZe99fPAbaJsni3YMbfovTO9/vRdYPYKbsM9oeUYL7AbiOnhYC6tMbvsxQa4MLoJtCLVk/tZzbzVGqTJLSajUUpi4RmN/mRqq6xlq6285Xgra2UtR0BOSX2trOUIyCmpr5W1HAE5pSR8XX6QNpZ51rRMx8y+cMjAYix9D36WsOi9h+G1IER36/4Ru25p8fFKMAPTw94xjS+ufoYfsEH9yTMR+umy5jbi5IUa1NRUwJs9DXP8fdnQaYzKB8/BedELUuh4xL1nzQ47jlIBX2PjFPRPq8CWn7njygcCpjFOKHo88w4yJnrEdmxaV9D/cGFsHNoDfQxwHetnoXg87rPR2upYu/8Iixb52LIlHTUr/FnZM9EdaWWjGnPDJBaeMQ/qEO1AWcsWVnnL8VbWylqOgJyS+lpZyxGQU1JfK2s5AnJKSfhaJkiTY6RKSiA+AjLhVW687j1w1tI634Zn9Hdv7iqYiPBY4oOYTE8apCXDtVSvSSw8cqOfWErKWrZeyluOt7JW1nIE5JTU18pajoCckvpaWcsRkFNKwtcapMnVT5UmGgHJ8CpzaYJDVOqmU7ijk339tzHxDtvRHl1gMZm/NEiTq34SC4/c6CeWkrKWrZfyluOtrJW1HAE5JfW1spYjIKekvlbWcgTklJLwtQZpcvVTpYlGQDBIy17mANClQeem/8hHZeqWXGKAixk8l5g+HnRtcu/Fm9RfGqTJlT+JhUdu9BNLSVnL1kt5y/FW1spajoCckvpaWcsRkFNSXytrOQJySkn4WoM0ufqp0kQjsHy5l+raWZ82ts/dUJro8KuXHu2TfXMQprdix+Z9BVp1zdU+zBEB7O/Q2fZs7O9mS3RiyXSuQVoyXEv1msTCIzf6iaWkrGXrpbzleCtrZS1HQE5Jfa2s5QjIKamvlbUcATmlJHytQZpc/VRJCSiBmAhokBYTyDK6SWLhKUN2UjZR1rJlV95yvJW1spYjIKekvlbWcgTklNTXylqOgJxSEr7WIE2ufqqkBJRATARelyDN4jhcRU/GNIUJ000SC8+EmbzwQJW1LHDlLcdbWStrOQJySuprZS1HQE5Jfa2s5QjIKSXhaw3S5OqnSkpACcREQDxIIzyLK+nNMQ1/QnWTxMIzoQAIDlZZC8IGoLzleCtrZS1HQE5Jfa2s5QjIKamvlbUcATmlJHytQZpc/VRJCSiBmAi4IO1TWxY99NxrFS/G1OXQ3TD2g7Aeq+i/E9cahwJJLDzjcJrjYkjKWrYMyluOt7JW1nIE5JTU18pajoCckvpaWcsRkFNKwtcapMnVT5WUgBKIiYAL0ubMnNP0zhMWPhJTl9rNEASSWHgUdmkCylrWGcpbjreyVtZyBOSU1NfKWo6AnJL6WlnLEZBTSsLXGqTJ1U+VlIASiImABmkxgSyjmyQWnjJkJ2UTZS1bduUtx1tZK2s5AnJK6mtlLUdATkl9razlCMgpJeFrDdLk6qdKSkAJxERAg7SYQJbRTRILTxmyk7KJspYtu/KW462slbUcATkl9bWyliMgp6S+VtZyBOSUkvC1Bmly9VMlJaAEYiKgQVpMIMvoJomFpwzZSdlEWcuWXXnL8VbWylqOgJyS+lpZyxGQU1JfK2s5AnJKSfhagzS5+qmSElACMRHQIC0mkGV0k8TCU4bspGyirGXLrrzleCtrZS1HQE5Jfa2s5QjIKamvlbUcATmlJHytQZpc/VRJCSiBmAhokBYTyDK6SWLhKUN2UjZR1rJlV95yvJW1spYjIKekvlbWcgTklNTXylqOgJxSEr7WIE2ufqqkBJRATAQ0SIsJZBndJLHwlCE7KZsoa9myK2853spaWcsRkFNSXytrOQJySuprZS1HQE4pCV9rkCZXP1VSAkogJgIapMUEsoxuklh4ypCdlE2UtWzZlbccb2WtrOUIyCmpr5W1HAE5JfW1spYjIKeUhK81SJOrnyopASUQEwEN0mICWUY3SSw8ZchOyibKWrbsyluOt7JW1nIE5JTU18pajoCckvpaWcsRkFNKwtcapMnVT5WUgBKIiYAGaTGBLKObJBaeMmQnZRNlLVt25S3HW1krazkCckrqa2UtR0BOSX2trOUIyCkl4WsN0uTqp0pKQAnERECDtJhAltFNEgtPGbKTsomyli278pbjrayVtRwBOSX1tbKWIyCnpL5W1nIE5JSS8LUGaXL1UyUloARiIqBBWkwgy+gmiYWnDNlJ2URZy5ZdecvxVtbKWo6AnJL6WlnLEZBTUl8razkCckpJ+FqDNLn6qZISUAIxEdAgLSaQZXSTxMJThuykbKKsZcuuvOV4K2tlLUdATkl9razlCMgpqa+VtRwBOaUkfK1Bmlz9VEkJKIGYCGiQFhPIMrpJYuEpQ3ZSNlHWsmVX3nK8lbWyliMgp6S+VtZyBOSU1NfKWo6AnFISvtYgTa5+qqQElEBMBDRIiwlkGd0ksfCUITspmyhr2bIrbzneylpZyxGQU1JfK2s5AnJK6mtlLUdATikJX2uQJlc/VVICSiAmAhqkxQSyjG6SWHjKkJ2UTZS1bNmVtxxvZa2s5QjIKamvlbUcATkl9bWyliMgp5SErzVIk6ufKikBJRATARekffmJ+rXtL09/YpguA/SjDavp+ZhkJ2U3SSw8kxJkGZNW1mVAirGJ8o4R5ghdKWtlLUdATkl9razlCMgpqa+VtRwBOaUkfK1Bmlz9VEkJKIGYCLgg7f2PNJbT224wGvAleq6cxtpmMIEkFh7lXJqAspZ1hvKW462slbUcATkl9bWyliMgp6S+VtZyBOSUkvC1Bmly9VMlJaAEYiLggrRTf3HSnwJLs8ro8hysog1ltNMmJQgksfAoaA3SxoMH1NtyVVDWylqOgJyS+lpZyxGQU1JfK2s5AnJKSfhagzS5+qmSElACMREYZZB2LlbRd2KSnnTdJLHwTDqIZU5YWZcJKqZmyjsmkGV0o6zLgBRTE2UdE8gyulHWZUCKqYmyjglkGd0o6zIgxdREWccEsoxukmCtQVoZ4LWJElAC44uABmly9Uhi4ZEb/cRSUtay9VLecryVtbKWIyCnpL5W1nIE5JTU18pajoCcUhK+PrggrablSEPh6dbSj7C97Uk5BIeeUkV9c33IuBWwfx92PvLQoTfDEjOqqanwaO5pILs37Gz/0ZjmvOA9h3lVlV8j8O6gd/oaPPWTvjH1pw9PCAIapMmVKYmFR270E0tJWcvWS3nL8VbWylqOgJyS+lpZyxGQU1JfK2s5AnJKSfi6MEirP/mtHpuvAnhD6WnRH0MKV4J4nrH+Pxm2Fwdd7ZvlEBx6Sn5D0zK29AMAK8LOtrvHzQyrm481hk+17N2P7tYXYx1XY+MUb19qHRM/Zzva146p7+qm+Z6He8Hm2dCr/Cy2/bRnTP3pwxOCgAZpcmVKYuGRG/3EUlLWsvVS3nK8lbWyliMgp6S+VtZyBOSU1NfKWo6AnFISvi4M0hYunuF7qbfDwAdsBYMuAtmdxN59bppk0Jt+dcrjmLr3GA3SYis8YeHi6dix2QVANrZex9iRX9u02JK5zZrgE9i2eccYuyt8PM4gzfXc2DgFe/aE6O7uj3Wc2tm4JaBBmlxpklh45EY/sZSUtWy9lLccb2WtrOUIyCmpr5W1HAE5JfW1spYjIKeUhK+HPto5XNjRsHhhQZC24JTK1NTXTkxbuwedbdsLkGTCuSDAb/FE6y7k/31OX09qb0UdE00jDv6Unut3obU1iJ5v+PN5PlILYckLYH+HzrZnAfAg3PntTPoFbNv8JI5rme37OD4I01uxY/O+3DM1NRUpzKthgzeAw3RguBsdj/wp+vny5V6qa2d99LOiryA0v8f2h/9QVj95faWN7UNn2w40LD7Wt6n5kWZffweeemxvrq9iPge0CTUtR/g+HxsxcHObnfpdjk/xIBctSqV6p5+QJt5fUIOhapP9ftq8UDA312/10qONF/6VAa9gwmpi81wA+1LUb11zdcqayvQ8dGKXnZ+yZk66dm4HHnggjIbU0uKndga1TP6s3HxPfEuPY5vhsd0FXyV2pFFFQ0utZTs76A+fwo7Nz2f7w+702yJ+hsMgoCfR3fpSzguZuuX6zudSf/Is31INyEuRxf+m8XL3sGFb9dKjfc/+WTHa6NnRztF1kmXlnt2xpyoV9tWU9Hq+YEuLXzBfpHdg2y9ezjXJ1I0tqgb5tB+dePvcP+WxHt57+V6ra36TD/M2963c56166VtSKTs/vbtva8Ub/GPZeqaAQ4a9e6bU90vWJKbflxqkxQSyjG6SWHjKkJ2UTZS1bNmVtxxvZa2s5QjIKamvlbUcATkl9bWyliMgp5SEr+MJ0o5fNsfz0xuZePOgo3rFoVvm7yC+nRjnMGGqQ0iMEwFeH5rwC17oLQXRzQCeBvhNAM1m8Fp7uLcuFyS1tPhmF59P4C9nSvAEgFoA62Hx72xoTf5uqlRDy0nW2q8DcGHBVgK9kcFzGfQlezjdib6+lAt3AFw4qKSEs8OOto3u+yP244LATFBEzD0g8hj8EYBcENhAoOdBfEHQ0dYW6RTzib73vmk+917BjEuZ8BRZ7AfhBIA2hSF/vuR76ZYv9/zul69h4nnhjPQKPProa/n9E+y2MG0vzgaLFXVNDQHMvZ61F6S723+VP2evvvksMDbkf4+Jr3a1NfVNV5E1byXYPzLRCgD35fSqm4/1PFc3/iATHjdMUW2Z7SoYvJ+BZyJ/DA7SyKtvPgOMbzLhOjvH3BTV+UB/S8D4DRtMJ8YCItwSUNX10THOUqFcnjcItJPBLpR7O4DfGWM+l97W+stSH9tS8860u2PUcwQQsQLe7PxIZK5zfVniVwe8Tg8V1zLV0PQOa8l5dDEIj4H5SOf9gvlmPmsA3l88B2I+OTgs+G/n47K8V+Q1gHeD6EUwaphxA4FeAvFpYZA6y/PTHwHxx8M+75woEHdfx7Uc7lWG68GoCtP2rFz4uXDxG72U2QjQrWFn2/eT+BWpQVoSVEv3mcTCIzf6iaWkrGXrpbzleCtrZS1HQE5Jfa2s5QjIKamvlbUcATmlJHw9piCNwFuZaKtN+98dbZBGxL3G0iXprk2/jgKq2iXvtIZvBcOFHi+F1qyO3s214JRKr6rnbABfIcNnBtvaf+7ae7VNp4PoFjB9KTysf0MUHDW8b5qxvRcR8NcMqsgFaS6Q8bGeGP8WmKobowCmpcX3dtozQbjRBVthR/sPC0rpwphX7GUEfDQMcE4UXpXqBzBeXdMpBFrHzFeHXe33Z8MdAGdG7z7rnbYhegl+/cmzPKbrAGoIfXM2ftP6P4OCtOXLPbP9xc8T0Wl5fBgnNs31AlwHpsPDFF+Ix9t3FlvPr1vylwy+Ngz9M7O7zLy65o8BuD0KsUx4VvaYplfT/GF4fFFBMJLX4VBHO6NwiGkNgG+H7n16Vf5ObPnZXpzYdLiXpjsAVIQhVmB721NRXRuaTrTWrCbgWEt2Y6kgza9vWsKM7zLoHjsjfUNUSzdf1x/xrtDHqsx8jV/fspQ5vItB62xn29fR2FhVvLvNeYOI1jB4RdjZ/pPoyKwLJ23v5Uz4QK6eI3x23bjAdGeurtkxlTPHTJBm2JzFwJPG2GvS29ofjySrmxd4Hlxo25+rZcZbAG/Ln++At8xNlvieXMCYP+6G903zbO8NAOZHfVUF+zOB8Mjey3oNuBhsLgnn0k+iAPPEprl+mlZawjJivOyCtAq//6goeKXwvHTHI1ui2tY0vZsNbWBgJjF/LPu+xFT9yYssm2+EJvzb2I8FZ+auQdrEXnjkRj+xlJJY5CcWAdnRKm853spaWcsRkFNSXytrOQJySuprZS1HQE4pCV+PPkhrWLzQs/71AC8j8K2BtXfAVvWMNkhzO9JsR5sLXrJfZOqXrCDmLxjLHynYJRUFUOZuArYFnW2rcVzLHLcThhj/HRzuXVNw3HHBKZV+Vc8NFrQkE6Q9YWqbVxHhHSHZ83JHOZ1qFNLtXw5QOqzs+T62bElnBzMoRHGviBuqn+xuMIPqsCL1aVT09A+EGTw1fxeY69vtBLOgBwG6OOjc9B+DgrTMDjUCrynezVNRs7jWGu8Btrgi7G7710HWy+wEIpivRH3X1FT43tzrrcWLZPAuhLw+es6Nd/vLay3zq7arze2UGnRkdtggDXRqSDgD29p+nx2D281FjFUGfHp/Z/u2/LG5wMUa+r8c1bxoRxrTgx7hHmL8MjBVq7KXBUS7w4BLinXc5kWvpvlDIDoi9Crvw7R9tiBIy+ySYpj/sB2bXFh1YG6ZiwmY8WPb1e5+NvRX3bIjPE47fz4THpZe6cK9Uc0xuyON6aJBfj7gg/vdDrywo+2+jPc/GHr+Odj68HP5A8vp2nB5f/fmrvzPjNvJR4xrwXxuFGRlduiNxnvEuC3s2nRXAavMZw7AVBekgXv7vZS5jYk2Zz+3prZphSEzn5mnMPjpLFNT33yh23VXsDMy5t+TGqTFDHSY7pJYeORGP7GUlLVsvZS3HG9lrazlCMgpqa+VtRwBOSX1tbKWIyCnlISvRx+k1TVXG+YPGKKLcv94P4ijnaVu/MwcrftM/o6qCG8uHACif5zvrzzasP1nA7osCoyKvtxuq9zRzlTvM17f9FsI/FwUwpV6z1pxByVCFCxaNNX1A7AhmPWDy25bLPBBy+Z0HNb33JC3UmaP5hHWR8dFi452+vXNzcy4B6BrCfRMvg4zz4DhVcz8Q9vZ7m5XLfzKBWe8OwrIFi6e76X8OzzYVQFjmSEzN6iedxW27pzlVdjvkOF12R1+xV0NvyPNvCWs3H8ptmx5NfMc+XXN1zD4rcXBYfTzRe+d6fWn72LYbflBGpgqAZ4FwnOhqVqZd+Nmpj86qkhnMPbio531Lcc7bwB0pwF1FD6QuUAD/Hy431yG/2ntLfnxLbUbERjdHHNHO01DFK5u+dmeAq2Fi2e4YIpATwfmf2/07Kx/GNKjmTmRxZcKAtS65moXQjLzv9jqI2+O3lM33LsNi7znvAbGXQb88eLw043VBWVE9P4oSPvtz1/J/H1h9BncbfyB8Zv1bHkKDH88qv1sG2R2xP1XkrfQapA2sRceudFPLKUkFvmJRUB2tMpbjreyVtZyBOSU1NfKWo6AnJL6WlnLEZBTSsLXow/S3HyL3+sVb5B2TvYf7jm0RUFaqqfy7dbanxLzKdnjZPllKAiBmF722Kxn4scGvb+tVO1KhygYOJYZBWinDlVyBm2NdsFNs3882CDNq2v+BID7h7NV9n1lpdoMHNmkc1x44/f21TFwaVhVeX70Z6K1YTo8O1VB8y2b68J0+Knce62KOhvhaOdRBbuNjmmp8qbbm9yJ25K7kIrDnQP1vJCA7WRxVrq7beDYo/saqb/8sRb1nXmH3U8BzBiG4YF3npVoVGI34shjKhFgZY7BFrLK6h1gEIbWrPWMvWtIj2Z3KRLfmH1XnzuqWnCkM3vUdxRBmvMag7441M2smWA793nMHNm8MQz9c5Hqq/LYuyEM/M9Ff7beHR74c/1hao/nBe7PK0uFc3H9utQgLS6SI/eTxMIzsurkbKGsZeuuvOV4K2tlLUdATkl9razlCMgpqa+VtRwBOaUkfB1PkJYJmUoGAZndNIb5oij0KvVy/QzD4n+459AW70jbW3mUIXs/AV8p9TJzd7QMTBdFAcHe1B9cyENEfUG484phb20EUDJEyQt3CLQn2tWVvaWyVP1HEWYU83BBEFv77VJHJMuyWkPzn3mWv+UBlwVMHwa4Jzpy5448ul1ozF+1huoM09HDzWNUQZrbvVTX9EUCvWvQ8Vk36MyRUyY8nL8jLfdCfMJJIePc/NtGo/7IvKPkbq5hgjTUtixw3jCgL5barTgiw1K7ETMPjWqOuaOdaA5TOHPQO+2yR1AZbXa/t244j+aOAxM+nbmkIrqcoeBIZ1FAx8TPDQqOi3akDYSO4f3G4q+LL5zIHv9l8DtywXbuiDXd7i61INCi6DM1c6YX7UIjtBPTywx7TsmdiSPCL7+BBmnlsxpryyQWnrGO6VB9XlnLVlZ5y/FW1spajoCckvpaWcsRkFNSXytrOQJySkn4Op4gLXOkkJnnhL19l+Cpx/ZmsWRvQoxuFIwrSHNbn9w/3BlHhpS6EJ0/fylXhpqWI6PdPaA3ZXfaeHXN5zHoEgs+Iz+syewyu5uInwzCV66CmT+r+L1Y+eV1/QA4N3dRQPaHC95zmD+l6loweoMZ/Wvdtw92Rxqy7/ECPRS9TD/vKKpf27yUDV9OMGuCjk2PlrReNsQDdRHbJgJuibhn34tG9jViOgoWPy75nrVMp6MN0gaOpPK9ILoy7Gj7Xt64yatrOgsgtyswuvmz4PghTbk5s7NqQRjis9kbSf2GpmVscTcxfSroans4N9fMO/AYOCLs7bsAc026gLXbqRX2fYOIXwl6p62KLnnIfFU0tNSFlteC7cawq/3BQfyG2o2YZTKaOR54R9oagM8JO9vdra/Z97VlbinlrxDRJ1045rxFwGWDAtSWFt/fFa5m4N1hiE9ie/sLKHWk8yCCNDT8+TyP/TvBeLboaC2chgF9j8Av5u0Qjd4TaAhVIExj4NfZHXIuvDbA8WD0WOZXRnwH3Rh/b2qQNkaAo3g8iYVnFPKTqqmyli238pbjrayVtRwBOSX1tbKWIyCnpL5W1nIE5JSS8HU8QZrbyVXbtJgJG4nM9wNL/wjy9nlIn0qglQx+Y+4YZhw70h599DV3zIzZ2+huRCTiG4N0qstPpWsZuAxMexmozx1ZO3Db4jQiXOfawgtnebCXw+Dt0W6o6iOecLdlgugMD/b8dLryf3KlnfXqq9FNkgM7cm4FMDe/H9/wZ5jtx4hxVv4L38vZFVRqh55Xu+RDIL6DCbdYMhvhhX1evzmJCWuJuT378vuhrDfwcnq6ipl/G6bNp/FE6y7X1t3qCeBWdu8Ic8fztj/8h6H6yF5sYIm/Z9hrD2BfciHkkMcVXcBV2XMtEy5g8PXWeC5Mg7HhGcT0fhAME/9nqVs7cWAXGELfvzh62b4LBPembmCiJmJcFVbYXyL0Kv0wPN/VCMTnBx3tm0q9EyzrDRB+HHkx9P4UeYOxCkDPkLeeZjwMwrVhuuL/5dhMoyC6mXTBKRVlz/FAkPYXYFgm/vcCJqAriPGtoG/atVHYd+Co5rsAXh2m8KuKNOaHwN8B+Csi/E1uvntTN4Dw1pDNpW5uuXGaF/Zld4eV5b3o9tvIa98B8JAHvqk/hRe8NN4N0OXu9lwAM/OPWkcBqzF3EPO+/Fs53a45d6sniG30+cnc7Im65jd7jHui+VcfebPZ/vIFBP5kFAp66M3/2bC7PIuMqkHaxF545EY/sZSSWOQnFgHZ0SpvOd7KWlnLEZBTUl8razkCckrqa2UtR0BOKQlfxxakudsU/drmv2DgWhCaMljuJdAGC9yYu1wgpiDN9Z+qaTnBGns1gI+6vzPQQcC1ZGintbi14N1PtY2zffIvY5ALJmZnxveDkMyV6Gj9bd6FBhcOKinh7Ny7qYbox1izJt3d+pvo2TEc7cxol2DJf2DQOjsj/a0o1BvmKxuCgenBoGbe6lxAUb30aM8L7iPg10HvtJX5u7UGdTewO+s8w7SCwQuzu8lGeu+X2ZdyQckKgI4GsA/E94fg6z02K3PhTvJJ4XgAACAASURBVCk+0W2w3t1g7MoP04r6c0VuJ8IVQWeb25HHQ7Eu9gaA3QT+ZsDBTeh6dHcpfNndkyV+duCdao2NU8qa44Eg7aiQ7A0e6AownT7w7rYharlw8Qzj+xcR2c9k+Lmh/MAY/nJ6W7t7hxwjezwTeH/xOKNdn4cF/132bsiBDgZ7LcPYXR4B0NkF7yzM7JgEm2dDr/KzuQsiMhdKgNkrON57QssxXmA3ENPDwVxaY3bZiw1woXE3kFakenI/y/dpGb9TNUgrA1JMTZJYeGIa2iHXjbKWLanyluOtrJW1HAE5JfW1spYjIKekvlbWcgTklJLw9dBB2ljmVdMyHTP7wpECn7FIFDzr9Kb4XrRraKRbOVtafLwSzMD0sHdM44urn5EguLl5QQodj7hbH+1IzcfFz7Nswt09I72TrszxGtSfPBOhn0Z36/4ynxlo1tg4Bfu9Kszx96G1NRjVs8M1LmOOg0LHmpoKeLOnlVHLgfmO1aOjmyxh0XsPw2tBOGrGI+k4Vq2tzrvuP8KiRT62bElHjxX+bKSecj/XIK1sVGNumMTCM+ZBHaIdKGvZwipvOd7KWlnLEZBTUl8razkCckrqa2UtR0BOKQlfJxOkyTFRJSUwbgkMu3tv3I56YgxMgzS5OiWx8MiNfmIpKWvZeilvOd7KWlnLEZBTUl8razkCckrqa2UtR0BOKQlfa5AmVz9VmmQENEhLruAapCXHtrjnJBYeudFPLCVlLVsv5S3HW1krazkCckrqa2UtR0BOSX2trOUIyCkl4WsN0uTqp0qTjIAGackVXIO05NhqkCbHVlm/fqydchL/U/X6zmj8qitrudooa2UtR0BOSX2trOUIyCmpryc2aw3S5OqnSpONQF1zdcqaynTt3I7R3Eg52TAdzHw1SDsYagf3jC7yB8ftYJ5S1gdD7eCfUd4Hz260Tyrr0RI7+PbK+uDZjfZJZT1aYgffXlkfPLvRPqmsR0vs4Nsr64NnN9onk2CtQdpoq6DtlYASeN0JaJAmV4IkFh650U8sJWUtWy/lLcdbWStrOQJySuprZS1HQE5Jfa2s5QjIKSXhaw3S5OqnSkpACcREYFRBGmE5rqQHY5KedN0ksfBMOohlTlhZlwkqpmbKOyaQZXSjrMuAFFMTZR0TyDK6UdZlQIqpibKOCWQZ3SjrMiDF1ERZxwSyjG6SYK1BWhngtYkSUALji4AL0t7/SGM5g2rHKmoup6G2KU0giYVHWSvr8eAB9bZcFZS1spYjIKekvlbWcgTklNTXylqOgJxSEr7WIE2ufqqkBJRATARckPbInj/7xNquI389bJdfpKdjkpy03SSx8ExamCNMXFnLOkN5y/FW1spajoCckvpaWcsRkFNSXytrOQJySkn4WoM0ufqpkhJQAjERcEHanJlzmt55wsJHYupSuxmCQBILj8IuTUBZyzpDecvxVtbKWo6AnJL6WlnLEZBTUl8razkCckpJ+FqDNLn6qZISUAIxEdAgLSaQZXSTxMJThuykbKKsZcuuvOV4K2tlLUdATkl9razlCMgpqa+VtRwBOaUkfK1Bmlz9VEkJKIGYCGiQFhPIMrpJYuEpQ3ZSNlHWsmVX3nK8lbWyliMgp6S+VtZyBOSU1NfKWo6AnFISvtYgTa5+qqQElEBMBDRIiwlkGd0ksfCUITspmyhr2bIrbzneylpZyxGQU1JfK2s5AnJK6mtlLUdATikJX2uQJlc/VVICSiAmAhqkxQSyjG6SWHjKkJ2UTZS1bNmVtxxvZa2s5QjIKamvlbUcATkl9bWyliMgp5SErzVIk6ufKikBJRATAQ3SYgJZRjdJLDxlyE7KJspatuzKW463slbWcgTklNTXylqOgJyS+lpZyxGQU0rC1xqkydVPlZSAEoiJgAZpMYEso5skFp4yZCdlE2UtW3blLcdbWStrOQJySuprZS1HQE5Jfa2s5QjIKSXhaw3S5OqnSkpACcREQIO0mECW0U0SC08ZspOyibKWLbvyluOtrJW1HAE5JfW1spYjIKekvlbWcgTklJLwtQZpcvVTJSWgBGIioEFaTCDL6CaJhacM2UnZRFnLll15y/FW1spajoCckvpaWcsRkFNSXytrOQJySkn4WoM0ufqpkhJQAjER0CAtJpBldJPEwlOG7KRsoqxly6685Xgra2UtR0BOSX2trOUIyCmpr5W1HAE5pSR8rUGaXP1USQkogZgIaJAWE8gyukli4SlDdlI2UdayZVfecryVtbKWIyCnpL5W1nIE5JTU18pajoCcUhK+1iBNrn6qpASUQEwENEiLCWQZ3SSx8JQhOymbKGvZsitvOd7KWlnLEZBTUl8razkCckrqa2UtR0BOKQlfa5AmVz9VUgJKICYCGqTFBLKMbpJYeMqQnZRNlLVs2ZW3HG9lrazlCMgpqa+VtRwBOSX1tbKWIyCnlISvNUiTq58qKQElEBMBDdJiAllGN0ksPGXITsomylq27MpbjreyVtZyBOSU1NfKWo6AnJL6WlnLEZBTSsLXGqTJ1U+VlIASiImABmkxgSyjmyQWnjJkJ2UTZS1bduUtx1tZK2s5AnJK6mtlLUdATkl9razlCMgpJeFrDdLk6qdKSkAJxERAg7SYQJbRTRILTxmyk7KJspYtu/KW462slbUcATkl9bWyliMgp6S+VtZyBOSUkvC1Bmly9VMlJaAEYiLggrRTf3HSnwKm52Pq8tDohrEPwG1YRRvimlASC09cYzvU+lHWshVV3nK8lbWyliMgp6S+VtZyBOSU1NfKWo6AnFISvtYgTa5+qqQElEBMBHJBmqVZMXV5KHXTj37MxGrqjWNSSSw8cYzrUOxDWctWVXnL8VbWylqOgJyS+lpZyxGQU1JfK2s5AnJKSfhagzS5+qmSElACMRHQIG0EkIy34Ev0TBy4k1h44hjXodiHspatqvKW462slbUcATkl9bWyliMgp6S+VtZyBOSUkvC1Bmly9VMlJaAEYiKgQZoGaTFZaVx1k8QiP64mOM4Go7zlCqKslbUcATkl9bWyliMgp6S+VtZyBOSUkvD16xek1bQcaSg83Vr6Eba3PSmH8dBTqqhvrg8ZtwL278PORx469GZYYkY1NRUezT0NZPeGne0/GtOcF7znMK+q8msE3h30Tl+Dp37SN6b+yn04zjmUq3mItNMgTYO0Q8TKBdNIYpE/FDnFNSflHRfJkftR1iMziquFso6L5Mj9KOuRGcXVQlnHRXLkfpT1yIziaqGs4yI5cj9JsI4/SKs/+a0em68CeEPpKdEfQwpXgniesf4/GbYXB13tm0eevrYYioDf0LSMLf0AwIqws+3ucUOquvlYY/hUy9796G59MdZxNTZO8fal1jHxc7ajfe2Y+q5umu95uBdsng29ys9i2097xtRfuQ/HOYdyNQ+RdhqkaZB2iFhZg7TXsZBJ/E/V6zidcS2trOXKo6yVtRwBOSX1tbKWIyCnpL6e2KzjD9IWLp7he6m3w8AHbAWDLgLZncTefQ4VGfSmX53yOKbuPUaDtNjMQ1i4eDp2bHYBkI2t1zF25Nc2LbZkbrMm+AS2bd4xxu4KH487hGpsnII9e0J0d/fHOs7hOot7DmIDf/2FNEjTIO31d2H8I9D/oYqf6XA9Km853spaWcsRkFNSXytrOQJySuprZS1HQE4pCV/HH6Tl8xguKGhYvLAgSFtwSmVq6msnpq3dg8627QVYM+FcEOC3eKJ1F/L/PqevJ7W3oo6JphEHf0rP9bvQ2hpEzzf8+TwfqYWw5AWwv0Nn27MAeFDJ8tuZ9AvYtvlJHNcy2/dxfBCmt2LH5n25Z2pqKlKYV8MGbwCH6cBwNzoe+VP08+XLvVTXzvroZ0VfQWh+j+0P/6GsfvL6Shvbh862HWhYfKxvU/Mjzb7+Djz12N5cX8V8DmgTalqO8H0+NmLg5jY79bscn+JB1jbO9k2qLugz3RHn7NdxLYf7FagL+tE56PulGLnnqpcebbzwrwx4BRNWE5vnAtiXotrWNVenrKlMz0Mndtn5KWvmpGvnduCBB8JIsqXFT+0Mapn8Wbn5nviWHsc2w2M7SnuLKhpaai3b2UF/+BR2bH4+2x92p98W8TMcBgE9ie7Wl3JeyNQt13c+l/qTZ/mWakBeiiz+N42Xu8sO2/KfLfam0yhnDpzqz/kwDChVkapOh9yd58nyatzYOCX3OSmeR2b+bkgFdXDfyH4u0+aFAv9mGWV+zhZVgzxf7JcYf1dqkDYCTL1sIEa3yXWVxCIvN/qJp6S85WqmrJW1HAE5JfW1spYjIKekvlbWcgTklJLw9fgJ0o5fNsfz0xuZePOgo3rFoVvm7yC+nRjnMGGqKwMxTgR4fWjCL3ihtxRENwN4GuA3ATSbwWvt4d66XJDU0uKbXXw+gb+cKeMTAGoBrIfFv7OhNfm7qVINLSdZa78O4G0AthLojQyey6Av2cPp/7d3LuB1VWXe/79r75OktAWhFPCKg1VokxSZ+om1JM2I4jA6Mzra+YSKiiIIiIpFRiiFlk6BKcPdG4iXkYt4H51xxkHQNIFBHRmgSYsgM+INhRb8pBeSnLPX+z1755xDcnLS7CR7vyTN/zwPzwNk7fVf6/e+2Wudf9bls+jvL8TbDQGcNiItBO+Merpuif//mPXERmDZZBHVXRAJFPoWQGIjcLFAHoPoqaWerq5Ep5ZP8v+Omx1q38dV8WEVPCIeOyF4JSCbokg/WvdcusoWR5EvVtoaVxW0tq+E4mYVfMD3dF1f6ZtrbT9NFG+MxL+vaiaWf1h5ZigHFb0wjq1rbVsj3h0m8L9SkbMB3BrNLZ6Ne+55BgvbXx4Ecdz0zSq4z6kksVX1q+HwRgV+neTHSBNKgtb2E6D4jAo2+HnuiiTOz9a3HIr71WGOKBaI4JqSNF2WbOOsZ2gNyQ2BbFNobModCeB/nHMfKm7u/NGov/pLl85yTxdWieBcQJ+CyO+hOBrAfw17NkUfwm3R0fGqPihucIIPeaCvmpMpYxy2Ll/qFZ92QNOQfvw0ivDBJA/K7Yj7U41DpXPl30sIbhqaE9W+V34OvLGWh6gek9e2bRppNNLshl47pTwGebvWTz8l8raLGVmTtR0BOyXmNVnbEbBTYl6TtR0BO6U88vo5N9IE+oCKPOCL4T+N10gT0T7n5azilk0/TQyq5uWv8k6vgyI2PR6PvFuXnM214PjGoGnXOwFcIk5PLG3uvjMxiJrb3gGRa6ByQbTvwM2JkbP4uNnO950uwN8qpKFqWsSGTIibRPG9kmu6PDFgOjrCYJs/EYLLY2Mr6un+9rB0iM2YJ/0qAd4alXBSYlrUqwdwQUvb8QK5SlUvjLZ03zbE3DgxOfusb/bNySH4rcfsH6hsAGRxFLp34v7OR0cYaStWBO7B339URN42hI/iqLb5QQkboHJgVNDTcF/3tmHtXbEiCB98Yj0ETaVo28eTlVcLjm8Mm3ZtVGAFgO9UjZZFixrCYP5l3utTfkvXhnor/Ubb2pkYaSoXA/h8FJ+n1xRuw713PI2j2g4MihIbdQ1RhLPxYNcjSVwXtx3lvVsnwMu9+FvqGWlha9tyVfyTQr7g5xY3JrGM+xvXJ7o9CrG63F8Xtna8TjW6USFX+d6ua7F0aVPteWtxbojIxQo9O+rt/vdky2xsXPm+j6ngz6vxrP39r7AHzgRwZvXZwbashWBJpDg5WZlXY6TV60PMUEXuguDH4nF+yfn7MC/cgfnzNVWMXeNAMFC8URQ/L/Xtsy7JoSNf98KgVPqkQDaXFh20Dr/5TUPZAB6/kVbb/8XHzQ5830YAz6+bYxm9L2mk0UjLKJWmVDV5DPJTqoNTrDHkbRcQsiZrOwJ2SsxrsrYjYKfEvCZrOwJ2Snnk9XNjpC1ednjgw8sAPVag15W8vx6+add4jbR4RdrQFVLJEWyty88W1XOc17cUt3b/pBqexIBynxNgc6m3ax1e0TEvaIxiY+y/SwcGFw3b7lg2jzxkedlIe9g1t68WwZ+OWH2VmHQ7VwBSjBp3fRP33lusaMbGCFQ+WzXH4vaNVk9sYm194iJ1WBg1FE5Bw66BQXND94mK/syh20sbWtoWe8jXATmz1Lvp+yOMtPIKNYFeHPV2fXNoijYsWtbsXfA19fh4tLXrO7XpG7Ysf4PCnx8V/cpka+TC1x0ahMXPQGM9rIyi8ORki9/hy14QFIKbRXXNaKuO9mikQd4UCU7A5q5fVNoQr2ITxWoHfcdAb/fmoW0rLGp7tXfyz5rEvGZFmsrXA8EXRPGjkmtaXbksIFkVB5xVqxPnSbCo/S8hcnAUNN6K2Tv8MCPtFR0HxrmhcN/3PZviFYbPbgcur9pTxb/5Ld3xz4Z/Frf/SaD4Mrx8Ltqy6cZhzy5+7UGBhp8VLw8MNbCSCxNG6UPVSAPeNiyWaWMc+O5A3U0q8oNhfUm21+rcIp68H/vtF2RkpCWrAkWxFqon57UaLQZOI41Gmt3Qa6eUxyBv1/rpp0TedjEja7K2I2CnxLwmazsCdkrMa7K2I2CnlEdePzdGWkv7Qqf6507k9OoX7gls7ax342d5S+EZURSeOOxMp9rtazsbD3Xqv+ogqxIzquYTLGr/q+rWzkLfr4P+OdcI9LeJCVfvnLXaClqOPTjQYry66tfRvsVzkxVSS5bsE9cDqBO4m0amju/wwJu9undg3/7fjnorZe12u5qtnWFre7sqvgDIWoH8eqiOqs6F09Wq+m3f2x3frjr8ExtnQekWUf272AgpG2snRS44P1C9ShQ3xLzKBs+FUaTvwYPdv6v3a7DnFWnuJVHjzg/j3nt3l5+VsKX9IoUeVmscJj9f8vr94pVVCr95qJEGlUZA94fgt5FrOnfIjZvl+uSFNTojm1q7xbK144g4NwD5rIP0DH+gfIEG9LFop1uFRzv7hv48Zu8Vn/Di/hY9nT+rERtsk0jzMLN09D5gkKF8ura+ccT4MtfadqaonC/AV8XrrYl5NvRShcls7RzawZb2hbGhqarf8AsPubJ65l0O70gaaWNA5RlpOWRd/lXmMcjn3+rpq0DedrEja7K2I2CnxLwmazsCdkrMa7K2I2CnlEdePzdGWsys9lyvbI20k6JSYSV+dueT1fDUmAWFXY1Heu9vF9Xj662cGWYCqTwxuKpHfzzi/LZ68a+3pTMuN7gqLjbQ3jRa2ijkgWQV3Gz/q4kaaUFL+/8FcNueUrNyXtmIMtUtm/7Xfkv31fEKOkB3Vf7diexTWnjQGrf19x9y4ubH/z6aYTLG1s4XDjuP66UdTcEcf0W843bEOV1xI2vNrmfjeZoAD4rHyuLWrvuq/RmrvqEdr6m7fIbd7QDm7oHh9fXaGbNXyHmj3VRa3ta6LMnP/XfvrpypV7cPQNlIG3nz6Thj7MLW5Uer+vcD8tdxnwT6mZKWrsCWe56a1BlpFUBGWzorcjTSaKTZDb12SnkM8natn35K5G0XM7ImazsCdkrMa7K2I2CnxLwmazsCdkp55PXUMdLKJlNds6q8Qsipnp6YXvUO1y/HobwibUwjDU83vtCJv02AS2q3P8ZVxQfpQ+X0xBB5uvDL2OQRkf7q2WF7iHudLZ2DpcvmjkD+uCcDKim7pxtPx1iRFhtB6v3n622RTJOuQUv73wD6lsjJRUGEq5zz64s9d91bXoV2XuRwVuB1Xbyqrt5qvorGuIy0mHlL23kC+T/1Li8Y3ErqblHBD4auSKtexiB4TfXssXIDkvrE/Wmy+uveO/44at9rWTd3LIhzw0HO21P/6tU3aMJFtznRt8XMhpUpn0GnwPxklVxDg8ZG2p76MBrDCcc4MUoPfI0qVgvQU+qbvRqlZ2RUEzM52w23ouYCipq+m23ppJGW5jc4WTP7ElwwfDVqyidHFMtj4JloW/b258jaNsLkbcebrMnajoCdEvOarO0I2Ckxr8najoCdUh55PXWMtPJKKFWdF/X1n4VHfvx0BW3lBsjqLYBZGGnx0qf4DDLFIZEUTkPvnY9XQ7mo45DA+fgw+hdVVhYFLe3vU8hZHnpCclB85VM5e03056XoyTVwz99/xJbOITkS1wPg5OpFAZWfLTh633BW01oo+kpzB9bH/3uiK9JQOccL8q/JYfpDtqKGze2vU6cfE7iLSz2b7qmbvskZdsG1gNwM1bdFRXcKHu7cXj4X7fOA3ALRt0el8EPDts/WVDZeI21wu6J+CSLnRz1dXx7Sbgla2lYCEq8KTG7+HGY0yqwrywfcL6jeRBmv5lrcdqx6fE5U3lva0vWDavOevUDh4Kiv/1TMd8VhrOPVVVH/J0T0ycRoig/oL38aFne0RF7XQ/0t0Zbu+Ny44Z8yewF+Unv2Xvlsu9sUuCLq7fpcqj4kWztHrkhLHWNEjwfxhQ7QL0W93d+t+Z2qGs6uue1sEfnLKAhPwgM/+G2lXHkL6W0QfKzurZ1xQcMtnZV2cUXaGAMPjTS7kTlDpTwG+Qybt9dVRd52ISVrsrYjYKfEvCZrOwJ2SsxrsrYjYKeUR15PHSOtvI1NBbeIuG+WvHwKEuwIUHyTQM5V6Auq2zCzMNLuueeZQusxS1SDWxT4uYheXioWtoSFYrMCq6DytAKt1S16lRsggdki2BCXRRDtH8B/DA5HJquhFh78cHyTIkROCODfXyw2PlpNj/13707OSRs03q4DMH9oPaHTM1T934hiZbLqbhIr0hITrnn5X0L0ehVc48XdgiDqDwbca1SwXlS7q+e21cvfqjZeDY9vVm/lLK+o8qJ/7iCdY63Oq1xs4EW/7DToLsE/HpuQ5e2Nw7d2xu2IDa7GXWtVcKpCL/MuiM00OB+dICpvhMCp6A/r3dqJZ8+kQxSGZyZmUNyPpwsbVaRNFGuiBv8jREFjGEXvj2ME0feXero31WNdyQ0I/i3JxSj4Q5IbitUAdu3pRsrKikQA3y6pu34wjwfeoHDnCPTu6llutTGu04fRzMjUMY5z4enCRgiOEpU1pSjcXHDRi73zfy/Az6pGYfk2WUD/N1BcNlDA7+J8gegaAEdAcHpdI63MGILDInUfjjlVU8r9bgfcgQcHii+o6H/E56a5B584VaDviiK8CwH6hv5sPGeq0UijkWY39Nop5THI27V++imRt13MyJqs7QjYKTGvydqOgJ0S85qs7QjYKeWR11PKSIuPbgqb2/9MgbUQtJXRfkkgN3vg8urlAhkZaXH9hUUdr/TOXwjgrfF/K9AjwFpxss17XDfsrKvmpQeEEq5SyAcAHFBu37cicecnB8sPObdrRFoI3lk1Ikapx3l3cXFr5/3Js5M00uqz1F8q5Co/t3hDYurt4VNeOXeVOH1raXP3nZWi8SUMcPg2am+RrFfX4Flx73MqZyv08MpqslGNtHK/3Y5CbLacDcihAHZA9LYIelmg7tzkhsvaFWnxf8efwZV0n4Ni+1Azraa+OMjdIvh4qbcrXpGno7GuzQ0ATw07W2x0flJY3HG09xqfL/fmwWL6S1Vc44NZN1QvRKgX45o+hKXiS+uuSBustM7vS50Yj8y3QaYhVuO+7m2Vbozsr/yriFyj6s+B4Ka6RlplmzHwxlocyQrSQvDboORvFpUflObLxW67P9MBpzkfrRhoKOyq/mzRQetopGU4mHBFWoYw7arKY5C3a/30UyJvu5iRNVnbEbBTYl6TtR0BOyXmNVnbEbBTyiOv8zXSJsNmUccc7NcfjWX4TEZi2LOx3qwwwL13xFtKdY/1dnSEeLI0F3Oivkm1L6t6xoIQ9y0oFdBzV3xOmB+r+JT4eYVN9NSuYTdMTrxxDq3H7IcoLGJr585xVbN06SzsDJowL9yBzs7ShJ7Nm32aGKdlGvf3j43BuDmNBibW7eyM8y7+R7BkSYh77y0mxYf/LDVarkgbAxWNtNS5NJUK5jHIT6X+TbW2kLddRMiarO0I2Ckxr8najoCdEvOarO0I2CnlkddT10iz40olEiCBaUaARhqNtGmWsqmam8cgn0p4hhYib7vAkzVZ2xGwU2Jek7UdATsl5jVZ2xGwU8ojr2mk2cWPSiRAAhkRoJFGIy2jVJpS1eQxyE+pDk6xxpC3XUDImqztCNgpMa/J2o6AnRLzmqztCNgp5ZHXNNLs4kclEiCBjAjQSKORllEqTalq8hjkp1QHp1hjyNsuIGRN1nYE7JSY12RtR8BOiXlN1nYE7JTyyGsaaXbxoxIJkEBGBGik0UjLKJWmVDV5DPJTqoNTrDHkbRcQsiZrOwJ2SsxrsrYjYKfEvCZrOwJ2SnnkNY00u/hRiQRIICMCNNJopGWUSlOqmjwG+SnVwSnWGPK2CwhZk7UdATsl5jVZ2xGwU2Jek7UdATulPPKaRppd/KhEAiSQEQEaaWOA9DgMa+QXWeDOY+DJol17Yx1kbRtV8rbjTdZkbUfATol5TdZ2BOyUmNdkbUfATimPvKaRZhc/KpEACWREgEbaHkAKHsP58sKMUCOPgSertu1t9ZC1bUTJ2443WZO1HQE7JeY1WdsRsFNiXpO1HQE7pTzymkaaXfyoRAIkkBGBqpGmcntGVe4d1Sh2QPB5nC/3ZNWhPAaerNq2t9VD1rYRJW873mRN1nYE7JSY12RtR8BOiXlN1nYE7JTyyGsaaXbxoxIJkEBGBGIjbd5+89pe9crD78qoSlYzCoE8Bh7Crk+ArG0zg7zteJM1WdsRsFNiXpO1HQE7JeY1WdsRsFPKI69ppNnFj0okQAIZEaCRlhHIFNXkMfCkkJ2RRcjaNuzkbcebrMnajoCdEvOarO0I2Ckxr8najoCdUh55TSPNLn5UIgESyIgAjbSMQKaoJo+BJ4XsjCxC1rZhJ2873mRN1nYE7JSY12RtR8BOiXlN1nYE7JTyyGsaaXbxoxIJkEBGBGikZQQyRTV5DDwpZGdkEbK2DTt52/Ema7K2I2CnxLwmazsCdkrMa7K2I2CnlEde00iznzS3AAAAIABJREFUix+VSIAEMiJAIy0jkCmqyWPgSSE7I4uQtW3YyduON1mTtR0BOyXmNVnbEbBTYl6TtR0BO6U88ppGml38qEQCJJARARppGYFMUU0eA08K2RlZhKxtw07edrzJmqztCNgpMa/J2o6AnRLzmqztCNgp5ZHXNNLs4kclEiCBjAjQSMsIZIpq8hh4UsjOyCJkbRt28rbjTdZkbUfATol5TdZ2BOyUmNdkbUfATimPvKaRZhc/KpEACWREgEZaRiBTVJPHwJNCdkYWIWvbsJO3HW+yJms7AnZKzGuytiNgp8S8Jms7AnZKeeQ1jTS7+FGJBEggIwI00jICmaKaPAaeFLIzsghZ24advO14kzVZ2xGwU2Jek7UdATsl5jVZ2xGwU8ojr2mk2cWPSiRAAhkRoJGWEcgU1eQx8KSQnZFFyNo27ORtx5usydqOgJ0S85qs7QjYKTGvydqOgJ1SHnlNI80uflQiARLIiACNtIxApqgmj4EnheyMLELWtmEnbzveZE3WdgTslJjXZG1HwE6JeU3WdgTslPLIaxppdvGjEgmQQEYEaKRlBDJFNXkMPClkZ2QRsrYNO3nb8SZrsrYjYKfEvCZrOwJ2SsxrsrYjYKeUR17TSLOLH5VIgAQyIkAjLSOQKarJY+BJITsji5C1bdjJ2443WZO1HQE7JeY1WdsRsFNiXpO1HQE7pTzymkaaXfyoRAIkkBEBGmkZgUxRTR4DTwrZGVmErG3DTt52vMmarO0I2Ckxr8najoCdEvOarO0I2Cnlkdc00uziRyUSIIGMCNBIywhkimryGHhSyM7IImRtG3bytuNN1mRtR8BOiXlN1nYE7JSY12RtR8BOKY+8ppFmFz8qkQAJZESARlpGIFNUk8fAk0J2RhYha9uwk7cdb7ImazsCdkrMa7K2I2CnxLwmazsCdkp55DWNNLv4UYkESCAjArGRdsX/tpx3+2/nPphRlXt/NQpBgIdxvmwdT2fzGHjGoz+TypK1bbTJ2443WZO1HQE7JeY1WdsRsFNiXpO1HQE7pTzymkaaXfyoRAIkkBGB2Eh703++5g8lL/tnVOXMqUbxDlwgX0nb4TwGnrTaM60cWdtGnLzteJM1WdsRsFNiXpO1HQE7JeY1WdsRsFPKI69ppNnFj0okQAIZEaCRNimQt2K1rExbQx4DT1rtmVaOrG0jTt52vMmarO0I2Ckxr8najoCdEvOarO0I2Cnlkdc00uziRyUSIIGMCNBImxTIr2O1rEhbQx4DT1rtmVaOrG0jTt52vMmarO0I2Ckxr8najoCdEvOarO0I2Cnlkdc00uziRyUSIIGMCNBImxRIGmmTwpffw3kM8vm1dvrXTN52MSRrsrYjYKfEvCZrOwJ2SsxrsrYjYKeUR17TSLOLH5VIIF8CS5fOCncWLolFSnOK5+Oee54Zl+DC9pc7p2/yGtyGrZ2/H/HsguMbXeOuj4ngTyLx56Dnrj+Mq/4MC9NImxRMGmmTwpffw3kM8vm1dvrXTN52MSRrsrYjYKfEvCZrOwJ2SsxrsrYjYKeUR17TSLOLH5WmKoGXdjSFc/1qr/KE79103VRt5pjtWnD0vkFT4w1xuaiv/1Q88uOnx3xmSIGwuW2ZF/dJ70r/F5vvfmjEs4uPmx1E/Z+A+BdFEd6FB7t/N576sajjkND5VQpdAcgBgNzpnPxDcXPnjwHoeOqikTYeWiPK0kibFL78Hs5jkM+vtdO/ZvK2iyFZk7UdATsl5jVZ2xGwU2Jek7UdATulPPKaRppd/Kg0VQksXTor2FG4SkV/63u610/VZqZq19Kls/DHP0bYunUgVfnxGGlx2UWLGrDffsG4V7sd1TY/KMr1EO0TDW4Q1V2R6HEOeDdE31/q6d40nvbSSBsPLRppk6Jl+HAeg7xh86edFHnbhYysydqOgJ0S85qs7QjYKTGvydqOgJ1SHnlNI80uflSaqgTqGWkt7QsL3jUWD0Ivtvvnh3Avg9OohOJD2PyfT1S7smJFUNiyrbXofD96ux7C4mUvD33h+dCoWOof6Km7KqyjI8RTxZcl5eI6S/JzbO18fLyrskbgHN6WB4f9fPFrDwpROBxegpIr/g6b7/45XtFxQBjiiFJUfAAP3b2j7oq0Ja/fLywWF4tGu4sNz2xG/+wFCZfm+T342teiqsaiRQ0FHLRIHZ6X9N3p1qFbP4NF7X+FAOdHghOwuesXyXMdHWH4ZLRBVeZEO90qPNrZlzZFaKSlJVW3HFekTQpffg/nMcjn19rpXzN528WQrMnajoCdEvOarO0I2Ckxr8najoCdUh55TSPNLn5UmqoE6hhprrVtjXh3mMD/SkXeD8UjEDQnXVA9M9rS/ZXE+Co/G6+wgkig0LcA8hsAiwXyGERPLfV0dVW7vrD95UEgVwK6HIr71WGOKBaI4JqSNF2GzbfvmjCmeoZgR0fotuv7Bfr35XofBpJ+3ASP/1AnF1e2co4w0lqOPTjQ4vVwOCRSnIzergcTLiovjOYWz66sSiss7niN9/5aAC8D8IBAXqDQ+Qq5wB8on0VnZwkLX3dooeCfX9w96z488u/9lT4Gre0r4bEicv7k8Zy5RiNtwlkSP0gjbVL48ns4j0E+v9ZO/5rJ2y6GZE3WdgTslJjXZG1HwE6JeU3WdgTslPLIaxppdvGj0lQlMJqRpnKxAOtKrunyxOBaunSW29FwtsCf6hC8vdjb+dOKkQbgRABnR32zb06MotZj9g9UNgCyOArdO3F/56N4dnvj9ijEatzXvQ2AFJqXv8o7vU5Vv+EXHnLlsJVe42FWpx9Bc9s7IHINVC6I9h24OTG/Fh832/m+0wX4W4U01DXSMPs3ge/bCMESB39mseeue+OmjDDSYmMwxE2i+F6VE+CClrbjBXKVql4Ybem+rW43uCJtPNHNsiyNtCxpZlhXHoN8hs3b66oib7uQkjVZ2xGwU2Jek7UdATsl5jVZ2xGwU8ojr2mk2cWPSlOVwKhGGl4XFf1KPHT3Y9WmH77sBUHB3aIit/meruufNdJ0n6joz4y3SFbKNrS0LfaQrwNyZql30/eT1VfAWcO2N5YLBy3t7wPw3igKT0Q48HSgwUZAX1KLTAQ/Ke1wG+pug6ztxys6Dgwao9jk+u/SgcFFycqwymfB8Y1h066NHrK81kgLfWllKQje7FROrl1RV2Ok9bnm9tUi+NNI/PuGrShbsSIItz5xkTosjBoKp+DeO/5Y1Y7PWQsPOsipXymKjwpwUqm36/bxpAdXpI2H1oiyNNImhS+/h/MY5PNr7fSvmbztYkjWZG1HwE6JeU3WdgTslJjXZG1HwE4pj7ymkWYXPypNVQKjr0gbtoUxaX5t2T1dVHDEsfOCsHgLBDdFPV23hi3tFylkiaj/BCSobm+Mq/XQhQL9B+fccfH2x8I+zxylHk0jjDSP/zfifLJKodq2tHYc4dR/1UFWxUZebV3xuWUjt3bKpx3ke4i3qNa5BGCYkTYwIEH/nGsAdQJ308jw+g4PvNmrewe2dD4S/7z8/MUAnoLofwjcdaWeTT8a7/lwNNIm9ctEI21S+PJ7OI9BPr/WTv+aydsuhmRN1nYE7JSY12RtR8BOiXlN1nYE7JTyyGsaaXbxo9JUJWBhpO1w3wjm+CsAnLEnDKJ6TGlL990TQlXTj/LZZbeL6vH16qw9Ey3+bxW5K9YWYEOpb/b6oeeZDTHCBg3GnUFToImB9qbR2quQByor3kY8H28zneCHRtoEwQ0+RiNtUvjyeziPQT6/1k7/msnbLoZkTdZ2BOyUmNdkbUfATol5TdZ2BOyU8shrGml28aPSVCVgYaT1dN3iWtrOE2Bh7RbQzLDU9qO5Y4ETf5sAl0S9Xd+s1XGt7adB5fTarZ1Q3OAEH/KiX/Dz3BVDt4QOW5H2u0aNzUGB/LG08KA1ac52S8w6uJdEuu0b2Lp1YKJ9p5E2UXI00iZFLueH8xjkc27ytK6evO3CR9ZkbUfATol5TdZ2BOyUmNdkbUfATimPvKaRZhc/Kk1VAkZGWri47Vh4+bTAnZhcVFD5xDdrPunPiW/vjAbcx/Fw5/YJoRpl2ykUh0RSOA29dz5erXdRxyGB8zcq5EX1LhsI1R0Clc960Wv9vOAzFTOt9rKB8tluJ1cvVKgILDh633BW01oo+kpzB9ZXbvicUL/qPEQjbVIkuSJtUvjyeziPQT6/1k7/msnbLoZkTdZ2BOyUmNdkbUfATol5TdZ2BOyU8shrGml28aPSVCVgZKQhPuC/cddaL3K8KNZEDf5HiILGyqH7UP3wqDdcpmFXpx+F1mOWqAa3KPBzEb28VCxsCQvFZgVWQeVpBVrr3tq5+e6Hg9b2E6C4CtBVUW/3rfFRbiNu7UxuJ3XXAZgvgg1x/Qii/UOnZ6j6vxHFyuq20nL/VfDiSPxZwy4nSNO/IWVopI0T2PDiNNImhS+/h/MY5PNr7fSvmbztYkjWZG1HwE6JeU3WdgTslJjXZG1HwE4pj7ymkWYXPypNVQJWRlrc/6VLZ7kdhVMFejYghyZIFN0CrC1t6frheA/dH4Z0lIsPCos6XumdvxDAWwfl0BPriZNt3uO6UYy0hxCvlNsenS2QcypmmmttWy0qwy9haF56QCjhKoV8AMAB5TZ9y3l3cXFr5/3VNsbte7qwEYIXRgU9Dfd1b5toStBImyi55DkaaZPCl9/DeQzy+bV2+tdM3nYxJGuytiNgp8S8Jms7AnZKzGuytiNgp5RHXtNIs4sflUhgKAGH1mP2QxQWsbVzZyZo9nSDaCywqGMOZoUB7r3j6UkZdqM1tqMjxJOluZgT9e1hK2f8zon/8ZPpM420ydCjkTYpejk+nMcgn2Nzp33V5G0XQrImazsCdkrMa7K2I2CnxLwmazsCdkp55DWNNLv4UYkE8iUwlpGWr7pp7TTSJoWbK9ImhS+/h/MY5PNr7fSvmbztYkjWZG1HwE6JeU3WdgTslJjXZG1HwE4pj7ymkWYXPyqRQL4Elrx+v6B/4JMq+pDv6V6fr9hzWzuNtEnxp5E2KXz5PZzHIJ9fa6d/zeRtF0OyJms7AnZKzGuytiNgp8S8Jms7AnZKeeQ1jTS7+FGJBHIj4FqWn+WAMxU6X1TeXtqyKT5vba/90EibVGhppE0KX34P5zHI59fa6V8zedvFkKzJ2o6AnRLzmqztCNgpMa/J2o6AnVIeeU0jzS5+VCKB/Ai0tC8M4Q4uwf8Pert+k8sZaPm1ftw100gbN7KhD9BImxS+/B7OY5DPr7XTv2bytoshWZO1HQE7JeY1WdsRsFNiXpO1HQE7pTzymkaaXfyoRAIkkBEBGmmTAkkjbVL48ns4j0E+v9ZO/5rJ2y6GZE3WdgTslJjXZG1HwE6JeU3WdgTslPLIaxppdvGjEgmQQEYEaKRNCuSXsFrenbaGPAaetNozrRxZ20acvO14kzVZ2xGwU2Jek7UdATsl5jVZ2xGwU8ojr2mk2cWPSiRAAhkRoJE2YZB98PhrrJHb09aQx8CTVnumlSNr24iTtx1vsiZrOwJ2SsxrsrYjYKfEvCZrOwJ2SnnkNY00u/hRiQRIICMCsZH2rccXnPyZn82/L6Mq9/5qCnBweAR/JzvG09k8Bp7x6M+ksmRtG23ytuNN1mRtR8BOiXlN1nYE7JSY12RtR8BOKY+8ppFmFz8qkQAJZEQgNtLm7Tev7VWvPPyujKpkNaMQyGPgIez6BMjaNjPI2443WZO1HQE7JeY1WdsRsFNiXpO1HQE7pTzymkaaXfyoRAIkkBEBGmkZgUxRTR4DTwrZGVmErG3DTt52vMmarO0I2Ckxr8najoCdEvOarO0I2Cnlkdc00uziRyUSIIGMCNBIywhkimryGHhSyM7IImRtG3bytuNN1mRtR8BOiXlN1nYE7JSY12RtR8BOKY+8ppFmFz8qkQAJZESARlpGIFNUk8fAk0J2RhYha9uwk7cdb7ImazsCdkrMa7K2I2CnxLwmazsCdkp55DWNNLv4UYkESCAjAjTSMgKZopo8Bp4UsjOyCFnbhp287XiTNVnbEbBTYl6TtR0BOyXmNVnbEbBTyiOvaaTZxY9KJEACGRGgkZYRyBTV5DHwpJCdkUXI2jbs5G3Hm6zJ2o6AnRLzmqztCNgpMa/J2o6AnVIeeU0jzS5+VCIBEsiIAI20jECmqCaPgSeF7IwsQta2YSdvO95kTdZ2BOyUmNdkbUfATol5TdZ2BOyU8shrGml28aMSCZBARgRopGUEMkU1eQw8KWRnZBGytg07edvxJmuytiNgp8S8Jms7AnZKzGuytiNgp5RHXtNIs4sflUiABDIisPuZPv31Y4+3Hf6yQ+/KqEpWMwoBVVUAfyIijxJSvgTIOl++tbWTtx1vsiZrOwJ2SsxrsrYjYKfEvCZrOwJ2SnnkNY00u/hRiQRIICMCebwMM2raXlcNWduFlKztWMdK5G3Hm6zJ2o6AnRLzmqztCNgpMa/J2o6AnVIeeU0jzS5+VCIBEsiIQB4vw4yattdVQ9Z2ISVrO9Y00sjaloCdGt8jZG1HwE6JeU3WdgTslJjX05s1jTS7+FGJBEggIwIceDICmaIask4BKaMiZJ0RyJTVkHdKUBkUI+sMIKasgqxTgsqgGFlnADFlFWSdElQGxcg6A4gpqyDrlKAyKJYHaxppGQSGVZAACdgSyONlaNuD6aNG1naxIms71rESedvxJmuytiNgp8S8Jms7AnZKzGuytiNgp5RHXtNIs4sflUiABDIikMfLMKOm7XXVkLVdSMnajjWNNLK2JWCnxvcIWdsRsFNiXpO1HQE7Jeb19GZNI80uflQiARLIiAAHnoxApqiGrFNAyqgIWWcEMmU15J0SVAbFyDoDiCmrIOuUoDIoRtYZQExZBVmnBJVBMbLOAGLKKsg6JagMiuXBmkZaBoFhFSRAArYE8ngZ2vZg+qiRtV2syNqOdaxE3na8yZqs7QjYKTGvydqOgJ0S85qs7QjYKeWR1zTS7OJHJRIggYwIqOp3AHxIRB7NqEpWMwoBsrZLDbK2Y1020vgeMULO3DYCPWgQM6+NcJO1EWjmtR1osiZrUwJ2Ynm8r2mk2cWPSiRAAiRAAiRAAiRAAiRAAiRAAiRAAiRAAtOYAI20aRw8Np0ESIAESIAESIAESIAESIAESIAESIAESMCOAI00O9ZUIgESIAESIAESIAESIAESIAESIAESIAESmMYEaKRN4+Cx6SRAAiRAAiRAAiRAAiRAAiRAAiRAAiRAAnYEaKTZsaYSCZAACZAACZAACZAACZAACZAACZAACZDANCZAI20aB49NJ4G9lkBHRxhsi94OJx+B4mgFekTkqmie3ITOzlLS78XLDneR+wuBPBkFTd/A5tt3Jf9/6dJZhV2NRxaj/oex5Z6n9lpGE+1Y6zH7BxpsBPQlIvhJaYfbgEc7+5LqWtpfHIiugcrbABQAfCsSvw49d/1v8vMlr98vGOh/q3rs7wvBt3B/Z+XWVGlY3NE8IKUBPHDXwxNt2l73XPPSA0IJVynkAwAOiHk67y4ubu28v9xXCZvb/0yB8yE4FtBfqrpP+aDxk9V8JvN0aVHLWtEtwNrSlq4fxpeQpcrvpUtnBU+Hb1KRlwbqv1/cctfm6rOtxxzWoDJnoLe7F4BP16gZUGrxcbPDqO8CFTkwkuhc9Nz1h6TXSTwKH1XoOwE5FJB/dYqLi1s2/Vcl9wuLjnl15FybeDwcDcz+Dzzy7/2V90yhWFpYRENP9fdgBqAc0cXWYw4L1F0K4Hm1P3Pizy/23HVv8v/HHi+FrFMk0ILjG13T7vcK/N/FOTs479ALo57ub1ffA2Oz5txkLNR7yGtAflV9j4w1H+H7eizSgz9funSW2xG+G5AzBGgVyENe8XlfKn0aD929I/VchHPusXnXvEOSOR3kKj+3eAPuueeZ1Kw57xvJejLfXdJ8v5ng+4RG2ti/FixBAiRgTCBobftrhVwkXi6KJPxJoKVXq9N14nVjtKX7Nryy46VBUS+K4C8PRFoE+D+lvtkXxF/Egtb2lVC0RXOLZw8ZuIx7MIXlFhzfWNjnmaPU+z9X4JAqp3iQ8nK9OPebkpdPxT0InZ6hqi+NCnoadsx5OmzctVZFfhKIPhIpVkeh+3hipi1ednjgg2sjF30Im+9+aAr33q5pyaBc2AinjVGpsAFNxd3BgHsLRFdGoXtPzK3Q0vGqCHqjQK+NUPhuKMXDVbFaoXf4hYdcift2hmSeImQx6x2FqyDqEtYqOwNXXKZOLg4gpxR7O3+KsfL7vu7trqX9QxD0ee/uDKCrncgnk2cXv/agQAufFOh1pZ6urhQtmilFJGhtPwGqlwDys6hUWImf3fkkFhzfGDbt2qCiLwgUlw244CmnfqUo3hJFeBce7Pp5nPse/pRI/Ebn5a8gor6361qsWOHcg78/NwboFx6yEV/7WjRTYI7o5+B79QqoXC8ilS+8SbHSAHrxcOf2+N/HGi/JOlUGSdC8/BQ4/2dRSS6CbP9lGMxfouovEcUFpS3dd6dhzblJCtaHL5sbBoUj4RAOLx29AZA5pb7Z52LWjn32OB/h+zoF6KSIxOOaAH/hvK4p+ob/QUPfgYG6i0TlsVLf7NXxvHnMucjPt72Yc+4xkQ++Q0Tf7lQuKO6SHsxF/Ee5f0z+KN3b9bm4hjFZc95XH/REv7vc170tz/kfjbQxfy9YgARIwJRA5Usx8F+VgSeZwLa0/w1ETogaCqeEff0tEHlDqbdrHY5qOzAoYUNUbDgPTdHcoOQ/EUDPH+jtjleT8DMKgVrDMWxuW6YiF0aRvgcPdv8ueSz5C5D7HDy+GPnC3UFh4NIoxGrc1709bGm/CKrfL/XP+WnypVnloWjLphurf7mf4eQbWtoWR8AVkZNTsbnrFwmO5K+MxRsR6U3R1q5/cc3tqx2kobTooHUVw6CwqO3V3sllURSenBhCZD52JjV3LIiNrwiyAVs6H0keqJpr6I56um4ZM7/3K34/3FFYXxJ3I3o6fxY0t78LDlHU03Vr/EXEQQ8qHRhcVF0RO3ar9voSgwZNdDkUt0Dk7VUjbdAA+nTgo7MGtt69JQExaK5t9KqP+i3dVyXvH48g2tL1JbR2HBGqP6U0t7imsKOx2cOvjYLwNDzwg9/u9RD31MGEY7g2KoUfTAzKep8U42UwMPBmsh4jk17RcWDQ4D8ZQDcMnTsEzW2nqLhZvnfTddV3Cucm2f9aLj5uduD7rhWnt5Y2d9/J93VGiAfncDcJ5JpS76bvV2ottB6zxKu7PJlnPPiDX401Fwld8UWcc48Rk8r8Dvh81LPp36us4zldgI9EDY2n4947nh6LNed9e+Y87u8uW7u+k+f7hEZaRu8qVkMCJJARgcOXvSAohNcH8KuHmWHxlwp1V0c+OKtBi42RCz8SbwEI1S1U0fdEDY0fc/39Z8StmPErGVKEonYwcq3tpzmVQ0sLD1ozdBWIa21bA0XJu1nXBv6Zyx2CzxdLwS+CsHR14EuX+SCYp5CzIimeic3/+UQK6ZlR5BUdBxaasKC4e9Z9z25ZW7JP0D/nGoh2RgPRd4KC+6TA3TR0gosjjp0XFAZudhKsi7e2kfkE0+XwZXNjvvDy9Whr13fGzO+Fh2wMtz5xkYr/cdS4+4dh/+xL4fQ7JfjfcLVlnRi0HHtwgOKnIfpP4rFdRdZUjLSwZfkbFP6kqOjPHLJ1COV3zmujnW5VuG+0DIrjSs/MuTCYtfuvxKO1VCpdHhSCyyGD5ucEI7/3PDbUSJstpcJA34LigP4OD939++r24hTjZRhEh5L1ntMiMRYgq5Ivu3NLu/BkaS6isIitnTurT6ZgzbnJxH79yn9A+mgk/vR4ezjf1xPjOOKpsrkjihvqGGkbomL0XgA7xpqLSKm4g3PuMWISz92CgU8H6tdV/4AUP7K440WB1+siV/o4+vHYWKw57xufkTbmu6K3+9Ixy0xi/kcjLaN3FashARLIiMBo2wSPapsfFOUm59za4ubOHwctbX8BuFMA/X0EXFKAO9jDb4hCd9qQs7syatTeV81II61tTWJC9nSvH9rbZGWO4Oj4yy/mll4QaHAegANF9bqS8/cF6uIv018unyOz94HKskeL2/8k8PiCE7+qWGx8NAiLt4jq+sq2oURqSdlsg94R9XZ9Bcl5MmSeMgwOC1/34jCIXqHwbxXIQMk1rY7P2UoM4bHye/9obljCOarSDNWbo2DWv4S+b50Hfp1sO6yctZayMXttsY6O0D3pV8Gj4Oe7y8Jt0dFDjbTRtteHre3tqjg3En8S5oU7gif1JKi+TVT+u4SBqwMXtkHlhMqX6b2WX9qODRppl4ngF1CNt+LHBtqRgH43KmAV4i0racbLA/BTst4z9GTFgkN8jtQmVfxdfJZUbDAA+sVIS2uT81bTsObcJG12P1uuvFpVgc2VXQh8X48f42hPBK3LV8DrSqdubXHWjodRmvWiIHIXQvBvUU/Xl3HEsQekmIt8lXPuMWJSXv0HkU8OXZEW704owX0pkOh9nPdNPq8n8t3FzY0+ltf8j0ba5GPKGkiABLIkMNpkNf5rTz3jIdau2caVZXP21rpSD0Z7OHOO59GNIzti82Gb/7gAB0f7Fs/FH/bZp24+j5HLZL4H5uXDaAVoU+hjIrqu1NMdn2mmo34x20N+J8YPV1uOAB6fyQWVd0conI7eOx8vb5uorkgb1Ugb3D5eLTesYp5DNzKx48O9ffgVwH/F9825MlnZOrjS8h9E3fZkS/hDjy2ou2JyT+MlWY9gXc7hb4roF0sh/jExKRcte0kgwbUC2Txh1pybjDlINixa1hy54IrI4fTKMQh8X4+JLX2BRR1zQtFzNb5I6tnPZyIU1sbv72QVfL259Z5yl3ldj//w8+hm7e5NTEvvzheV10D9+0pRw8/GzTo5B5NnP1eAT+S7i9sZnlMqYddUAAAJqklEQVTXSMtg/kcjLf2riCVJgAQsCIxmpCXbKoKbnXPnFzd3/mhoU8pf7AZXMsyJ+rA7eDHCpsdx7x1/tGjydNRIOxjFS6JFsThZkVa53TPucHzhQ8lf7+BWFw/E/Xii+AJEKA3bdjQdweTT5vKh7DgrAt6L3q4HR528VrYkQr6brEgb+iHztNFJbpGNvP8HUb0kXvE32hezUfN78K/LldWW/4LDlx2CACEOKjw2o89Ja2lfGEA/JYK1pZ7uTXFAUhtpyZZP/XCyIq1yu+dgRJMvIA54cXL49X7FJpT6DsY+0a9n9IUxHR1hssVwXrhjaM4NW9knelBdI2308ZKs67xFkhyGXBoF7kRs7vxNpUg1twt6EiJ/wDhZJxdBVFdZcm5S33xoXX6283je0LNC+b5OO9SNUa586ZEIniz19V+JR378NBYfN9v5vtNF5Ogo9GfgmQZf19zZw1yEeT0K99pbOxXdcHolvPtr56JPjLoijfO+1Ak/ke8uo61Iy2L+RyMtdehYkARIwITAaOeQtHYcEai/OlL3weqB4nGDhv51XbEtEFwmivtUcFR8y+ewbXMmHZgeIinPSJP4UgEP7fe93ZdWe7ZiRVC9Wa+x8VNBf/96URRVZD8V2eqPOOiaGX3b3tAU6OgIg+3+3QBOceI/WOy5697kx+WJ04gz0oZvYX7WMCbz0X+xli6dhYHZDfFBvkO3X7rmtrOdyH7xpSSutf3UOmcA1s/voX8B7us/1zU2fUAELxfoLqhGpX1LF8xIg2fRooYwmLdeVV6pgh9WWIvHi0RwLICvinPfU69z656RNnSb+FBTfsgfT0J1h6iXs+NVQOr0yMi7VcPe99Pj9ZprK4cZl9rXWPdM0VHHy2dvWCbrZ8M0eEaauzAqFt477GKHoX/Y64/PkqpzfivnJhPP94Vtzw8C+azzenFxa/dPKhWNcqYR39fjJT2Ym/8YReGZePAHv6w+nswzcKso1pZKfnPdc7tGm4twzj2+KAxy/ETkogtHPSON877UTCfy3SXP9wmNtNShY0ESIAETApUl4yr3Dr0FMrm1E/qWmgOsk+umRfTweCWDa9x5hkCejG+Ciw+89uJfU3vml0kfpoFI/ZtvsDYKCu+p3pZXvrVTIJ8eelDt4I2UckkUug8WotI8r/K+qHH3OdjZ9LygEKyPSoVzR71lbhqwyayJS5fOck8XVonTZRGCs+PbIIfULcntTaKzht4GWT50+eLkEOCH7n6sUp7MR49KYXHHa7z3l0TF6J1DmImLVzqo7hsbaWFz22tV0uU3jnzdC4OoFK+2XFuM3LYgiP4+KviPYrfvCxqCSyOJrsPmux/KLE+mS0WLFjUEMv9t6vQlQ5tca6QVUfxDcmsn9CPVC2Mqt3YKtvqeruurz3d0hOH2aJ2HPOH7Zn8mnLX7UkD/udTT1ZX8tRjYOVMvHhjM6+jSyAUnDV0llYyFKn8ZBY0fxOwdPthRuAppxkuyHv03bdDQuTr5sjvkd3vw4ozyKso5UV9q1gDnJinea0FL+/ugckySy5tv31V5ZNAs5vs6BcI9FhmcN7gNUbF02tD5BIYaaVu6/3MccxHm9R6Iu5a28yCu3/dsuqryh6ZkTld7ayfnfRNO7Yl8d8nzfUIjbcKh5IMkQAJ5EYiXjSvcBvH+76OS7wrCcIk6XRevMIu2dN9W1a3ZBpp88fJ4JjbSgtblx6v6Vw5bSZVXg6dhvSPOXIhNMy/XA/KHIHDXDUToC52eoaovjQp6WnJmTPypORtjcKKGU6LG3R9Hce4BgdeL4ttUa7ZuTUNCk2xy89IDAimsB+QlgZPzBgaC31VrnC2lePVUoaVjiUJv9qrX+cB9O1R/mCpWK/QOv/CQK6ur+sh8z8Eo566I/LIUhFdjV+P2sGnXEgWugOhlyUUYafN76Mq/hYdsxObHDg7CcEPU4M+FaxwIBgY2RN5dzVVSz4akdmsnBk2zDQoc5pzbWAR+49SvFMVbogjvwoNdP69+YR56Dt3hL3wyfPCJ9RD9Xqmnq9u1LP+AQJ8ascV5kr+a0+bxxcfNDnzfRgBNkbpLEQV/CIPikSrYUM3rZPVkuvFy2Jl/ZF2bBoPnG4keHYlfh4Gm7QU38DLvZD1Uvl75o15a1rUXE3BuUue3Ln4nI7hBxH+mtLn7zmEl+L7O5jVV5qiC+6rnLC44vjFo2vVOACdFoXtPfDlXoaXjVanmIpxz7zEuMccIeqN4vTDyhbsRFg8KgMsBfKtykUZq1pz31WU9oe8uOb5PaKRl86piLSRAAlkSiLfDbYveDicfgeJoCH4Mr1dH84OvV8+KGfrX9cqNei3HHhygeA2gAwCeHzn/wRm5ciRFLOoeXtrS/uIgPpBW5W1JFaLfiFTWo7fr19Uvvi3txynw3urNeskh+vpREX0NgOdB9YZoS3d8tpemaMZeWyTZKqTuknodFMFPSjvcBjza2R82t/+ZAudDcKxAHvLAp/zcgc8O3ToYkvnYebKo45DQ+XMUOBnAAQr0xOejDXtnpMjvoSv/yrf/Vs63OzFuhEI3+QODq2b0OWk10RhhpMU/b156QCiFjyr0nYAcANXvOQ0uKW7tvL/6+IKj9w0am66B8/9cvfU3OYMN/wjRP0KdRAg/khyIPVM/wzkeivjMHcjl0ZZN340voU2wpBkvyXrsDBo0GFYq8JH41s7kHQJcHfXNviW56CEta85NxmYdn60Yj2si748QnVr3D298X6fiOGahhe0vDwK5EvCtUHkEogug8isXuHOHnDcsY85FmNdjoo5nzWWOayFoS+Z0olf5Z2Z/sfoOebYM531piNaUmeh3F+T0PqGRNoEg8hESIIEpTGCUA5qncIv3hqYJlrx+XzTsGpiRZ0c9NxEkc0vuizrmJHJbO3days5IrUWLGhAcMBs9d8WXxQyaRfzkQ4Cs8+Far1bOTexY831dy3pwvrBLQxT6fabvVua1XV4DnPdZ0q5o7eF9QiPtuQgINUmABEiABEiABEiABEiABEiABEiABEiABKYdARpp0y5kbDAJkAAJkAAJkAAJkAAJkAAJkAAJkAAJkMBzQYBG2nNBnZokQAIkQAIkQAIkQAIkQAIkQAIkQAIkQALTjgCNtGkXMjaYBEiABEiABEiABEiABEiABEiABEiABEjguSBAI+25oE5NEiABEiABEiABEiABEiABEiABEiABEiCBaUeARtq0CxkbTAIkQAIkQAIkQAIkQAIkQAIkQAIkQAIk8FwQoJH2XFCnJgmQAAmQAAmQAAmQAAmQAAmQAAmQAAmQwLQj8P8Bm3DxlZ4FNZQAAAAASUVORK5CYI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sp>
        <p:nvSpPr>
          <p:cNvPr id="7" name="pole tekstowe 6"/>
          <p:cNvSpPr txBox="1"/>
          <p:nvPr/>
        </p:nvSpPr>
        <p:spPr>
          <a:xfrm>
            <a:off x="1622259" y="2316773"/>
            <a:ext cx="9511645" cy="646331"/>
          </a:xfrm>
          <a:prstGeom prst="rect">
            <a:avLst/>
          </a:prstGeom>
          <a:noFill/>
        </p:spPr>
        <p:txBody>
          <a:bodyPr wrap="square" rtlCol="0">
            <a:spAutoFit/>
          </a:bodyPr>
          <a:lstStyle/>
          <a:p>
            <a:r>
              <a:rPr lang="pl-PL" dirty="0">
                <a:latin typeface="Calibri" panose="020F0502020204030204" pitchFamily="34" charset="0"/>
                <a:cs typeface="Calibri" panose="020F0502020204030204" pitchFamily="34" charset="0"/>
              </a:rPr>
              <a:t>Rozkład odpowiedzi na pytanie „Jak często zwracał/a się Pan/i o wsparcie do Centrum Komunikacji?” (N=21) </a:t>
            </a:r>
            <a:r>
              <a:rPr lang="pl-PL" sz="1100" i="1" dirty="0">
                <a:latin typeface="Calibri" panose="020F0502020204030204" pitchFamily="34" charset="0"/>
                <a:cs typeface="Calibri" panose="020F0502020204030204" pitchFamily="34" charset="0"/>
              </a:rPr>
              <a:t>(dane pozyskane w ramach badania jakości pilotażu)</a:t>
            </a:r>
          </a:p>
        </p:txBody>
      </p:sp>
      <p:graphicFrame>
        <p:nvGraphicFramePr>
          <p:cNvPr id="8" name="Wykres 7"/>
          <p:cNvGraphicFramePr>
            <a:graphicFrameLocks/>
          </p:cNvGraphicFramePr>
          <p:nvPr>
            <p:extLst>
              <p:ext uri="{D42A27DB-BD31-4B8C-83A1-F6EECF244321}">
                <p14:modId xmlns:p14="http://schemas.microsoft.com/office/powerpoint/2010/main" val="2998002929"/>
              </p:ext>
            </p:extLst>
          </p:nvPr>
        </p:nvGraphicFramePr>
        <p:xfrm>
          <a:off x="3378200" y="2755900"/>
          <a:ext cx="5892800" cy="35687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418557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3000" dirty="0"/>
              <a:t>INSTRUMENT: KOMPENSACJA I DOSTĘP</a:t>
            </a:r>
          </a:p>
        </p:txBody>
      </p:sp>
      <p:sp>
        <p:nvSpPr>
          <p:cNvPr id="3" name="pole tekstowe 2"/>
          <p:cNvSpPr txBox="1"/>
          <p:nvPr/>
        </p:nvSpPr>
        <p:spPr>
          <a:xfrm>
            <a:off x="938491" y="2881669"/>
            <a:ext cx="9511645" cy="2308324"/>
          </a:xfrm>
          <a:prstGeom prst="rect">
            <a:avLst/>
          </a:prstGeom>
          <a:noFill/>
        </p:spPr>
        <p:txBody>
          <a:bodyPr wrap="square" rtlCol="0">
            <a:spAutoFit/>
          </a:bodyPr>
          <a:lstStyle/>
          <a:p>
            <a:r>
              <a:rPr lang="pl-PL" dirty="0">
                <a:latin typeface="Calibri" panose="020F0502020204030204" pitchFamily="34" charset="0"/>
                <a:cs typeface="Calibri" panose="020F0502020204030204" pitchFamily="34" charset="0"/>
              </a:rPr>
              <a:t>PODMIOTY NA KTÓRE BĘDZIE ODDZIAŁYWAŁ INSTRUMENT: </a:t>
            </a:r>
          </a:p>
          <a:p>
            <a:endParaRPr lang="pl-PL" dirty="0">
              <a:latin typeface="Calibri" panose="020F0502020204030204" pitchFamily="34" charset="0"/>
              <a:cs typeface="Calibri" panose="020F0502020204030204" pitchFamily="34" charset="0"/>
            </a:endParaRPr>
          </a:p>
          <a:p>
            <a:pPr marL="342900" indent="-342900">
              <a:buAutoNum type="arabicPeriod"/>
            </a:pPr>
            <a:r>
              <a:rPr lang="pl-PL" dirty="0">
                <a:latin typeface="Calibri" panose="020F0502020204030204" pitchFamily="34" charset="0"/>
                <a:cs typeface="Calibri" panose="020F0502020204030204" pitchFamily="34" charset="0"/>
              </a:rPr>
              <a:t>każda osoba z niepełnosprawnością pobierająca rentę socjalną</a:t>
            </a:r>
          </a:p>
          <a:p>
            <a:pPr marL="342900" indent="-342900">
              <a:buAutoNum type="arabicPeriod"/>
            </a:pPr>
            <a:endParaRPr lang="pl-PL" dirty="0">
              <a:latin typeface="Calibri" panose="020F0502020204030204" pitchFamily="34" charset="0"/>
              <a:cs typeface="Calibri" panose="020F0502020204030204" pitchFamily="34" charset="0"/>
            </a:endParaRPr>
          </a:p>
          <a:p>
            <a:r>
              <a:rPr lang="pl-PL" dirty="0">
                <a:latin typeface="Calibri" panose="020F0502020204030204" pitchFamily="34" charset="0"/>
                <a:cs typeface="Calibri" panose="020F0502020204030204" pitchFamily="34" charset="0"/>
              </a:rPr>
              <a:t>2. każda osoba z niepełnosprawnością pracująca i osiągająca z tego tytułu dochody</a:t>
            </a:r>
          </a:p>
          <a:p>
            <a:endParaRPr lang="pl-PL" dirty="0">
              <a:latin typeface="Calibri" panose="020F0502020204030204" pitchFamily="34" charset="0"/>
              <a:cs typeface="Calibri" panose="020F0502020204030204" pitchFamily="34" charset="0"/>
            </a:endParaRPr>
          </a:p>
          <a:p>
            <a:r>
              <a:rPr lang="pl-PL" dirty="0">
                <a:latin typeface="Calibri" panose="020F0502020204030204" pitchFamily="34" charset="0"/>
                <a:cs typeface="Calibri" panose="020F0502020204030204" pitchFamily="34" charset="0"/>
              </a:rPr>
              <a:t>POŚREDNIO:</a:t>
            </a:r>
          </a:p>
          <a:p>
            <a:r>
              <a:rPr lang="pl-PL" dirty="0">
                <a:latin typeface="Calibri" panose="020F0502020204030204" pitchFamily="34" charset="0"/>
                <a:cs typeface="Calibri" panose="020F0502020204030204" pitchFamily="34" charset="0"/>
              </a:rPr>
              <a:t>Pracodawcy zatrudniający lub chcący zatrudnić osobę z niepełnosprawnością</a:t>
            </a:r>
          </a:p>
        </p:txBody>
      </p:sp>
    </p:spTree>
    <p:extLst>
      <p:ext uri="{BB962C8B-B14F-4D97-AF65-F5344CB8AC3E}">
        <p14:creationId xmlns:p14="http://schemas.microsoft.com/office/powerpoint/2010/main" val="250603913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3000" dirty="0"/>
              <a:t>INSTRUMENT: CENTRUM KOMUNIKACJI</a:t>
            </a:r>
          </a:p>
        </p:txBody>
      </p:sp>
      <p:sp>
        <p:nvSpPr>
          <p:cNvPr id="4" name="AutoShape 2" descr="data:image/png;base64,iVBORw0KGgoAAAANSUhEUgAABNIAAAGDCAYAAADu5T0mAAAAAXNSR0IArs4c6QAAIABJREFUeF7svQ14XVWZ9n8/a5+TtLQFoRaoOKBYLE2TCtYPOiVpBhwdXkYvHazKl+/rBzAMg/wrwh+ofBVRwEEG0WHwe4AiDjqffrw6IxMSCjp/EWiSFhQcFQRsoUjbQJqz93r+19455/Sck5P0JNn7IWnuXJfXRZt1nnut33Mn297XWmsL+EUCJEACJEACJEACJEACJEACJEACJEACJEACJLBHArLHERxAAiRAAiRAAiRAAiRAAiRAAiRAAiRAAiRAAiQABmk0AQmQAAmQAAmQAAmQAAmQAAmQAAmQAAmQAAk0QIBBWgOQOIQESIAESIAESIAESIAESIAESIAESIAESIAEGKTRAyRAAiRAAiRAAiRAAiRAAiRAAiRAAiRAAiTQAAEGaQ1A4hASIAESIAESIAESIAESIAESIAESIAESIAESYJBGD5AACZAACZAACZAACZAACZAACZAACZAACZBAAwQYpDUAiUNIgARIgARIgARIgARIgARIgARIgARIgARIgEEaPUACJEACJEACJEACJEACJEACJEACJEACJEACDRBgkNYAJA4hARIgARIgARIgARIgARIgARIgARIgARIgAQZp9AAJkAAJkAAJkAAJkAAJkAAJkAAJkAAJkAAJNECAQVoDkDiEBEiABEiABEiABEiABEiABEiABEiABEiABBik0QMkQAIkQAIkQAIkQAIkQAIkQAIkQAIkQAIk0AABBmkNQOIQEiCBqUXgh/fcp/P3m9/+pqMW3zu1Zrb3zebp32+9Aj73jYUL9//13re6qbUisrbtB3nb8SZrsrYjYKdEX5O1HQE7JfqarO0I2Cll4WsGaXb9oxIJkEBKBBikpQSygTK/3/qc+tC9lkFaA7AmOYSsJwlwnB8n73ECm8Rwsp4EvHF+lKzHCWwSw8l6EvDG+VGyHiewSQwn60nAG+dHyXqcwCYxPAvWDNIm0RB+lARI4OUhwCDNjnsWDx672U8vJbK27Rd52/Ema7K2I2CnRF+TtR0BOyX6mqztCNgpZeFrBml2/aMSCZBASgQYpKUEsoEyWTx4GpCdkUPI2rbt5G3Hm6zJ2o6AnRJ9TdZ2BOyU6GuytiNgp5SFrxmk2fWPSiRAAikRYJCWEsgGymTx4GlAdkYOIWvbtpO3HW+yJms7AnZK9DVZ2xGwU6KvydqOgJ1SFr5mkGbXPyqRAAmkRIBBWkogGyiTxYOnAdkZOYSsbdtO3na8yZqs7QjYKdHXZG1HwE6JviZrOwJ2Sln4mkGaXf+oRAIkkBIBBmkpgWygTBYPngZkZ+QQsrZtO3nb8SZrsrYjYKdEX5O1HQE7JfqarO0I2Cll4WsGaXb9oxIJkEBKBBikpQSygTJZPHgakJ2RQ8jatu3kbcebrMnajoCdEn1N1nYE7JToa7K2I2CnlIWvGaTZ9Y9KJEACKRFgkJYSyAbKZPHgaUB2Rg4ha9u2k7cdb7ImazsCdkrTwtf/qAHeJ5EdlWyUpgXrbJZuXpWs7ZCT9fRmzSDNrn9UIgESSIlAHKSdeN8xz4de9m+wZNjgOA6rIZBzyIVeI0CUcLIlQNbZ8q2tTt52vMmarO0I2ClNI1//NxxOx8XyKzs66SoxcEiX51jVyJqs7QjYKWXhawZpdv2jEgmQQEoEJhCkpaTMMiRAAiRAAiRAAiQwzQgo/haflDXTbNbl6Wbxj+DpyiLreZN11oR31yfr6c2aQZpd/6hEAiSQEgEGaSmBZBkSIAESIAESIIGZQOB2rJXTp+tCGTjYdY6sydqOgJ1SFr5mkGbXPyqRAAmkRIBBWkogWYYESIAESIAESGAmEGCQNhO6nMIaswgcUpjWXlmCrO3amgVr2yCtpaUpkAUnQfz2qK/ne3bo9kKlRW/dN5jVfK1At4WDc9fhsR/s2gtXOWJJQWv7iVC3b6Rbv4NNm4YmvOZFJzS75oELRPDaSPwn0Hvv8xOuleIH88s6j4l8dJT3we3Y1LVzzNKTWUNL58FOog94L9/D5u5fprgEk1IM0kwwU4QESIAESIAESGDvIMAgbe/oY+aryCJwyHzS01SArO0alwXrdIK0tmP3DzS4DtBDR8Hxh0j8xZgbPR3syN+gor/zvT1X2aHbC5WWtC8MAtwKdU9GQfNfY+OPBqbEKls65zoXnRa44KHCxq6fpD0n19Z+qagcEs0rrMH997804frL3j4niHZ9AeJfHUX4IDb3PD3hWil+MGjrOBWK06Mwfyoe+fFzY5aezBqWrVzsfO5bTv05YX/PhhSXYFKKQZoJZoqQAAmQAAmQAAnsHQQYpO0dfcx8FVkEDplPepoKkLVd47JgnU6QtuiE5vw+Lx2tHrNiHCrRKVC3QKA3A24IHmEYFR7GAT5kkJaiYVasmI0XXogmtTMrxekkpY48fn6QK6yH4Laot3t92uVTC9LiibW0NGG//YJJBXIpL3BcQdpk1sAgLeXOsRwJkAAJkAAJkAAJTFkCDNKmbGum1sSyCBym1gqnzmzI2q4XWbBOJ0irYTBq2LFixeyqIG316iDfv7Ut/nhh6YJe3HVXVC5VDOcKBfc0Nt/9GxTHFpzfhb7uR7Fs5RE5n18IjQrhrqFePPbT7clnV6yYnd/e1Koic0TD5wsLcv3o6gpHtGnZHx+YQ34xvAShKzyNjRt+idd3HpDL4cgk9Ht0w47yZzo7c9hWeF2i5zQKQ/klNnX9Ps4MkzFLjjssF/jX1mqIxx+q1rWnOo2uMRaqHru5QlvQ0nlQLqdHlNd2QP7xugziDy1fns8Pzj2qILoTfd2765T4e/9C3b8v9aVy0YtXzguacscCerko/i/gusRhsPDi7AfhXppXZhuFkm/KLylEuqnMubMzl98aLlXJ7V/u6dGHDsT+KPY8mVtdb7Ude3hOc4eGcE+g7+7Hi1PaM4fWjiV575pHeK/t2P1zXlogQT7pIbZsGjOsHI+Pd/MStHa8Ogf3ukpPBW0dp5R3pIVNOysD6krU4RD68IuuZzHRNYwepO2eF4AQ/nH0dT+JJccdms/7hUkv42PEJd0D0Ydn/cLyOlB4FBvv25L1r0XuSMuaMOuTAAmQAAmQAAnsRQQYpO1FzcxyKVkEDlnOdzrXJmu77mXB+uUN0orBWoxwxFG92p1NxbGiOgCRQKHvBuRJAMsU8isnODuUcFvgg6+qYJ+4piiOhupdkTSdi74fx8EX0NmZc8/qGQL9VLF1vwCwFMBt8PihOlnnXfh+bNzw6HBI1nFEEMjnAF0FxUPqMFcUi0RwYyizromPVBZ3Ed1exwq3lNfVQJ04BIyDxnprFMhTED0z7O3uTnRqQ8n475a9fU5OBy9SxXkqeEw8dkJwFCD3RJF+vO5dWKtXB7lNWy5X0QOrelAMWgR+Y1Tw55QCr6bW9mUh3K2B92cWNvX8d9Way5/RN1T8/Q/jY4q5YOhIL+6LUHzJCT7mgcEy591s/lwFDzqVpH+qfi0c3qHAE6WjwLVBWq6tfZUq/gGQ70Vu1oXJEdcGOYwI5Sq8IZCtCn0KQLyWx51zHxv1qOp4fFzTJ0C3QeQZKFpUcZ1Afg/Rk5KjnQCS3X3AO2q9JarHxkcyJ7yGekFaBbcx5/XIj59LdL07XOB/qyJnQPEYJPk5iht3TtTf861y0JzB70gGaRlAZUkSIAESIAESIIG9lQCDtL21symvK4vAIeUp7jXlyNqulVmwflmCNACvheIXUSF3TdAUXhojbDRIA3AKgDXR4Jzbk50xR7cvCEJcDZUWqD4lwI1hf899cc380lVv8k5vEi8/ClsOvDLe8RYsbf8ARG6EyiejfYduT471LXv7HOcHzxbgfQppKgc8ce2C3ALRZ6Mc1uLBnq3xpqhcW+dxqtFXFHKD7+v+fG1gEIc7UPmyql4W9ffcmcxxZB0pzU9Vv+OXHPw5PPlkUxykjVhjcgedXA3IsijnTsNDXb8eEaStXh24zc98XEROcl7OLfTf87NkXrv5vDLK61nFNVS5Nte66k8VekUU5U5Jdv/FAU5rx18AuDkJsVx0ailYDFo63oVAz452BacnO6Jqv0Y52plb2r5SRe6F4KficUno/IOYn9uBF6L9EzZAUxRhDTZ3P5b0bln70d67KwU4wotfXzdI25F/TSD4OqAbIx9ehP77t8U79epyaFl5aCDB5wEdipyeFb9coDaEir0hIusUuibq6/kBAJ+Ecn7wAhX8WRTi9Lph5HiCtNL8gHOg7txogfwg2S14dPuCXEEuVCAO0DbWvSMtvhPND14HYGGplxNeQ22Qtod5ecHxothSmldRd50AV4Zu1meTAHPFitluR9MagT/TIXhvoa8r9mAmXwzSMsHKoiRAAiRAAiRAAnsnAQZpe2dfU19VFoFD6pPcSwqStV0js2BtF6S1dM7NuejiJChQeUicXBvK8xsD/4rrxxek6T6VO6SS0KWl/S3eyb+oyN/43nviIGr4yCUgrm3VGlF/QpTHKRgINGiObhPFz8NXBpdXHXdcdEJzbtbAdR6yqhSkJTvNgHMjwcnY2P0/Fa2WoKXjnRA5KAqa76i66L/1+IMCLcTB0BPRvoUL46BujDpxYPURAB9OQqxXvLRlOEgbucZ4J5iHfBuQc8K+e/5jRJC2ezfYuqiv+58qbdnUsnKpd8Fd6nFRtKn730ZYdvHKVwV5t17gPp3UbmlpygULrvEez4jDmxHpbcnn4t1rm7dc5VVf9P3dV9fdcbSnIA04qXJ+MRtRrHXQDwz19WysnNvuvurNI4I0h2uDCDGroaodh2NwQFvnkc7ru7yLvo3ee39VFUI91zwn9obC/UeNh4Diix1U8X3f3xP7q/prPEFaaX6KL0b993ylimESmLqvAtinTpAmQVvHyaK4AqofKr0gYMJrqA3SxjmvYV0cFxX8qXh0Q7xzb/ir6CUVudP3dsc/B5l8MUjLBCuLkgAJkAAJkAAJ7J0EGKTtnX1NfVVZBA6pT3IvKUjWdo3MgrVdkLborfsGs5rfC8g7VfzPk2BkPAFEvaOMJfalEMDrZbVBURzUqMoFSTimeXHq/9FBzk8Co5qveLdVxdHOX+RaOy5XyCFR887z8MADL+6x1fHRwOf8+QK8p2L3khTrLBf1X4AEuyrreOgSgV7rnHt7Yc6uh0d9GcMoR11Lb0DNtXV0qMa7s+QKgTxRqaGq8+B0rar+q+/r+cyIdZSDM92WBGSLVy4M8rlbAvi1oeJ4J25BuOTAS/Hw1v2DJv8NcXpDuLHnx3V5jBGkeZGbvbj3obfrkeJni2z08NpwNPn+8rftFwwVvqLwG6uCNI82iNsF1XmR5M8qH9sFEHPwii/U6NSdalUItbP5sNgbgHzZQXqrP+CbFHI2oE9FO935+HXXYNX3x+HjeH5QfMVB31sbHMY13dL2NSLyjhFBWmvHknj3XXn3YvE+wQmvYd/CYZVv7RzvvBq+B3GPPzQTG8AgbWLc+CkSIAESIAESIIEZSYBB2oxs+/gXnUXgMP5ZzIxPkLVdn7NgbRekxZxqw7BxBBB17wSrCdKc+nNKO3VK36oM0vLI7++9/5GonlA7Lh4fHz+M7/FKQrft+d8Ec328Wy4Ycex0lJ6PONIZj3tN56xinb8ayyrJnVf7hj+faJAWtHa8H8CdY2mo6GWlQKp23PCRTTk9asp/NDe4q1WB86JZzWck/y1yVVSITss3yUKv7uqoEH24ahdSZbExg7Qi29L9c7vZ1GdcJzwtHSkEsAWCD0W93fERzNIOxHiH3/sVcnHVPXejQKkMg/IDzW+IvQFg3hgMd995VzloHD7e0/zqvrWzzpHOkvyE1zDgDq0M0sY7LwZpdr/4qUQCJEACJEACJEACkyTAIG2SAGfKx7MIHGYKu/Guk6zHS2zi47Ng/fIGaWMFKcm9YrgDIt+IervXpxGkIcpHTvydAny69vhj3BbX1nEWVM4uhTCutf1iEffGOFzCA//5wpitq3Oksxx2xHWAJXV3XdUJZEq7zKr09rAjLb+s8xj1/mv1jkg2ZLllHa8NvH4pAM4PVd4F6EByjPH1na9MdqGpfsY7aXUqhyW70yrfsDrRIC1mnrCRN0fiPxLfW1Y11/IxQdxdvSNt+JJ7iJwM0TPC3p57Sp+LOXgf3elETyr03vvAWGuvCoO2Nx8Se8NBLq63W3FMhuPwcXl+Hu8b8bKG4tFZhb6xYkda3SOd9YI0jGcNNUc7xzsvBmkN/VRxEAmQAAmQAAmQAAlMBQIM0qZCF6bBHLIIHKbBsl+WKZK1HfYsWL+8Qdruo2zvjILc6Xj47t+VcBaPKt4JwQWpBWlz/G+TO8gUB9ceCURL58GB8/ELBF5dCtJyy9qPV4+visqHw/7uu8utLt6npsBB0eCuM/Hq2S/WOdJZHh7XgZebBe6UqgvYh4+CfiJ+C2g05C7C/F0DE92RVr7HC/Ld2hcg5JZ2HKdOLxC4dWHvPffXtWxp9xekX9S3F1/asKF8L5r4l0TlEHh8v+49a6Wi49mRVjyKqaq3QuSSqLf7m5X32wWt7acCclvlTrpygDO460I3u/lsqJycvLG1tK7yfWZyj1/grqm8B2/4BQr6OeeDdxc2dT1UFQYNzHNBtOsLIvpcODhnbfIii+JX07LO1sjrVVC/Purv+XY9fsUjmXv28bI/PjDQ3JeheLL8ltFSwdaOJQ7yTYE+Uw7SRjnSWTdIG88aRtyRNr55MUiz+8VPJRIgARIgARIgARKYJAEGaZMEOFM+nkXgMFPYjXedZD1eYhMfnwXrlz1Iw5KOI4IcbgP0V4HimqE8ng6G3DEQjd/meSQEZ6cWpG3c8Gi+7djlqsF6BX4pop8NC/n+XL6wVIHzobJdgbbyscA4XNqev05F2kVxadTkf4IoaM5F0RmVu6GG30iJ9RBcERWa/r3c4jkS4oH/3I5FJzTlmgeu8CInVNZx6uOL9j8O1fOSt3uOdQ/cHnakxZrB0lXvhOgtKrjRi1uPINoVs1TBVaLaU3r5wWgWHL74Xy5V1Ueigvto6a2c8Vs9Adyk8R1hUe5DpTd71q0TH0OMdn0BDnNF8SVxsqPw4uwHc80731Q+Nls62hkXiEPJ5oErVHCmQq/xLojDNDgfnSwq74DAqeh/1X1rZxwcxW+xFCwPxH10aGNX3zCH4TezquBzZQ4FaRfIp73o1/18d30csNWGQSVvQPD90MvfIQqeT7yhWAtgYLS3niYcGvXx7j59A8B3A+j1iecLeAsgFwD4PYD9kiBt/xdfjP0HweGRuvPi+ZSZu6d3YNOmoQmvoTZIG8+8Hvnxcw0Haa0dfxQovq6iP4zfTOs2bzlToB+MInwQAQYrvzfqLsc6RuMdaRN/kPCTJEACJEACJEACM44Ag7QZ1/KJLTiLwGFiM9n7P0XWdj3OgvXLH6Qlb93sPMo7fxmA9wzjlO9KHISo/wQEt6UZpMXVa/UU6BXgCnGy1XvcVHW/1ooVs92OfPyP/zWAHJZMT9EjgovCvu54d5cW77W6vY4Vdt+pNVod4Iqwv/u/kqqTDNJicLmlHX+iwBUQtA/PR3+jkBv8vMKX4jeIjmXX0ts9ofLtsOXAK8vBxpLjDguC8A4BfhYOzrmwcrdWvXrJMcHIfwqC4wH8MA6FcsHQkXWDtLjASDY7IHpnBL0mUHdh5VHXEQFOcqR26CY4ObQiTBuFg7vWD+7ztdL864VBI72IbQL9+1DD69F//7ax+DXk46LBR/Sp6CmFHg7IaUmQFodbucJ6AO+o1U3u1Ovv2TDhNdQJ0ur6p968xhOkHdX5miD0t4vK3eECWeee9ec44Czno9VDTfmB8vcq/dbA71QGaQ1A4hASIAESIAESIAESGCbAII1OaIhAFoFDQ8IzcBBZ2zU9C9aZBGkTRrJixWy80BxgU9fOCdcYzwdbOudidi5Ido1VXFg/SgmHtmP3Q5QrTHJ+adUZe6Xx2oIwj95747vd/HiwvGxjOztzeC6ch2jbQLzbKpV5TJRD7MWdwSzMz+2oPB7a0JzG4+N4fvFXFp6f+BoEy9+2L14Ko1TmFfe1qyv2YPw/wfLlOTzwQCFZd/X3GsIbD2KQ1jAqDiQBEiABEiABEiABBmn0QEMEsggcGhKegYPI2q7pWbCeWkGaHUsqkQAJTGMCDNKmcfM4dRIgARIgARIgAWsCDNKsiU9TvSwCh2mKIvNpk3XmiMsCWbBmkGbXPyqRAAmkRIBBWkogWYYESIAESIAESGAmEGCQNhO6nMIaswgcUpjWXlmCrO3amgVrBml2/aMSCZBASgQYpKUEkmVIgARIgARIgARmAgEGaTOhyymsMYvAIYVp7ZUlyNqurVmwZpBm1z8qkQAJpESAQVpKIFmGBEiABEiABEhgJhBgkDYTupzCGrMIHFKY1l5Zgqzt2poFawZpdv2jEgmQQEoEGKSlBJJlSIAESIAESIAEZgIBBmkzocsprDGLwCGFae2VJcjarq1ZsGaQZtc/KpEACaREgEFaSiBZhgRIgARIgARIYO8noLgNn5QPTteFZvGP4OnKIut5k3XWhHfXJ+vpzZpBml3/qEQCJJASAQZpKYFkGRIgARIgARIggb2fgOAvcYncMl0XysDBrnNkTdZ2BOyUsvA1gzS7/lGJBEggJQJxkHZu7/Jv/GJ7029TKskyoxA4/+iXLrvj0ebPP/2i+wMhZUuArLPlW1udvO14kzVZ2xGwU5oWvvYAAvThYrnLjkz6Sln8Izj9We4dFcnaro9kPb1ZM0iz6x+VSIAEUiIQB2nz95vf/qajFt+bUkmWGYUAH/J21iBrO9axEnnb8SZrsrYjYKdEX5O1HQE7JfqarO0I2Cll4WsGaXb9oxIJkEBKBBikpQSygTJZPHgakJ2RQ8jatu3kbcebrMnajoCdEn1N1nYE7JToa7K2I2CnlIWvGaTZ9Y9KJEACKRFgkJYSyAbKZPHgaUB2Rg4ha9u2k7cdb7ImazsCdkr0NVnbEbBToq/J2o6AnVIWvmaQZtc/KpEACaREgEFaSiAbKJPFg6cB2Rk5hKxt207edrzJmqztCNgp0ddkbUfATom+Jms7AnZKWfiaQZpd/6hEAiSQEgEGaSmBbKBMFg+eBmRn5BCytm07edvxJmuytiNgp0Rfk7UdATsl+pqs7QjYKWXhawZpdv2jEgmQQEoEGKSlBLKBMlk8eBqQnZFDyNq27eRtx5usydqOgJ0SfU3WdgTslOhrsrYjYKeUha8ZpNn1j0okQAIpEWCQlhLIBspk8eBpQHZGDiFr27aTtx1vsiZrOwJ2SvQ1WdsRsFOir8najoCdUha+ZpBm1z8qkQAJpESAQVpKIBsok8WDpwHZGTmErG3bTt52vMmarO0I2CnR12RtR8BOib4mazsCdkpZ+JpBml3/qEQCJJASAQZpKYFsoEwWD54GZGfkELK2bTt52/Ema7K2I2CnRF+TtR0BOyX6mqztCNgpZeFrBml2/aMSCZBASgQYpKUEsoEyWTx4GpCdkUPI2rbt5G3Hm6zJ2o6AnRJ9TdZ2BOyU6GuytiNgp5SFrxmk2fWPSiRAAikRYJCWEsgGymTx4GlAdkYOIWvbtpO3HW+yJms7AnZK9DVZ2xGwU6KvydqOgJ1SFr5mkGbXPyqRAAmkRIBBWkogGyiTxYOnAdkZOYSsbdtO3na8yZqs7QjYKdHXZG1HwE6JviZrOwJ2Sln4mkGaXf+oRAIkkBIBBmkpgWygTBYPngZkZ+QQsrZtO3nb8SZrsrYjYKdEX5O1HQE7JfqarO0I2Cll4WsGaXb9oxIJkEBKBBikpQSygTJZPHgakJ2RQ8jatu3kbcebrMnajoCdEn1N1nYE7JToa7K2I2CnlIWvGaTZ9Y9KJEACKRFgkJYSyAbKZPHgaUB2Rg4ha9u2k7cdb7ImazsCdkr0NVnbEbBToq/J2o6AnVIWvmaQZtc/KpEACaREgEFaSiAbKJPFg6cB2Rk5hKxt207edrzJmqztCNgp0ddkbUfATom+Jms7AnZKWfiaQZpd/6hEAiSQEoE4SDu/76i/6/vD7F+nVHJiZQQK4Be4RP5tYgWm/qeyePBM/VW/PDMka1vu5G3Hm6zJ2o6AnRJ9TdZ2BOyU6GuytiNgp5SFrxmk2fWPSiRAAikRiIO0E+875vnQy/4plZxsmY9hrdw02SJT8fNZPHim4jqnwpzI2rYL5G3Hm6zJ2o6AnRJ9TdZ2BOyU6GuytiNgp5SFrxmk2fWPSiRAAikRmIJB2j9jrfxFSsubUmWyePBMqQVOocmQtW0zyNuON1mTtR0BOyX6mqztCNgp0ddkbUfATikLXzNIs+sflUiABFIiMAWDtH/FWnl3SsubUmWyePBMqQVOocmQtW0zyNuON1mTtR0BOyX6mqztCNgp0ddkbUfATikLXzNIs+sflUiABFIiwCAtJZANlMniwdOA7IwcQta2bSdvO95kTdZ2BOyU6GuytiNgp0Rfk7UdATulLHw98SCtpfNgJ9EHvJfvYXP3L+0w7H1KTW0dbZHiJsD/TdR373f3vhXWX1HQ2n4i1O0b6dbvYNOmoQmve9Fb9w1mNV8r0G3h4Nx1eOwHuyZcay/9oJnHjHrBIM3OqFk8eOxmP72UyNq2X+Rtx5usydqOgJ0SfU3WdgTslOhrsrYjYKeUha9HBmltx+4faHAdoIeOsrQ/ROIvhmje+dy3nPpzwv6eDXYY9j6l3LL249XLPwNYE/V1f3XKrHBJxxHO6YlegzuxqeuZtOfl2tovFZVDonmFNbj//pcmXH9J+8IgwK1Q92QUNP81Nv5oYMK19tIPmnnMqBcM0uyMmsWDx27200uJrG37Rd52vMmarO0I2CnR12RtR8BOib4mazsCdkpZ+HpkkLbohOb8Pi8drR6z4qWpRKdA3QKB3gy4IXiEYVR4GM14FYO01JovWLxyLh7dEAdAPrWqkyyUW9q+0ov7onfh+7Fxw6OTLDfi46kFaXEHYZWEAAAgAElEQVTlFStm44UXokntbEt7gVOrnp3HDHrBIM3OXFk8eOxmP72UyNq2X+Rtx5usydqOgJ0SfU3WdgTslOhrsrYjYKeUha/3eLRz1LBj2crFVUFaMYAreP8C+ro3V2FZvHJeLsi/IQzxCH7R9Swq/zx/10B+e1OriswRDZ8vLMj1o6srTD6/7I8PzCG/GF6CEP5x9HU/GWd7I5BXjnOFp7Fxwy/x+s4DcjkcmYR+j27YUf5MZ2cO2wqvy/n8QjiNwlB+iU1dvy/XXXLcYbnAv7ZWQzz+UFi6oBd33RUl32tpacrjwBZ1eAU0KoRON6H33ufLn1u9Osj3b20rOL8Lfd2PYtnKIxLNeOyuoV489tPt5bG1fHaLC1o6D8rl9IiEQby2A/KPl/nUTnL58nx+cO5RBdGdVT0YrTelvy+4p7H57t9UlVty3GEuiP6Xg65RwZWi7nch/O+Tuq/vfGWZbRRKvim/pBDppjLnzs5cfmu4VCW3f3m9Rx86UMEj8Uddb7Ude3hOc4eGcE+g7+7HkzntqWfVrKu913bs/jkvLZAgn/QQWzaNGbYVa8WyVf2O/6KWV6M9XrFi9qger4ReNU4HCvsO9WHrK3wcbBfiHrmXduRcvjXc5TYlP0elr7gfTWgNh9A34u9LPwMAqn4GS59tsFdo7ViS9665cCD68KxfmIN7XfLzg8Kj2HjfllF8X92LFH9XMkhLEeYeSmXx4LGb/fRSImvbfpG3HW+yJms7AnZK9DVZ2xGwU6KvydqOgJ1SFr5OL0g78vj5Qa6wXkU3+N6eq6qw1IZuxT9D9GZRnK6CfeLxojga0NsiF30iiILjIPI5AL8C9NWAHKDQq/wrgxvKQVJnZ849q2cI9FNFvV8AWArgNnj8UJ2sq9pNtaTjiCCIa+oqKB5Sh7miWCSCG0OZdU18JDBo6zgVitvrtPWW0hHE/LLOY7z3nwfwOgAPC+RVCl2gkE/6V8qXk/mtWDE72JG/QVQHIBIo9N2AxEHgMoE8BdEzw97u7kSnlk/yd2+fk9PBi1RxngoeE4+dEBwFyD1RpB+vey/d6tVBbtOWy1X0wKrjksX6Ar8xKvhzSoFXU2v7shDu1sD7Mwubev67cs31OKjoZXFvSzvVoPiSE3zMA4NlzrsZ/7kKHnQqSW9V/Vo4vEOBJ0r+qA3Scm3tq1TxD4B8L3KzLkyOaDbQsxJrFf1d2XsV3hDIVoU+BeANAB53zn2ssLHrJ3V/dIt9i7834shp0eMQ3Bb1dq8fq8cK+ZUTnB1KuC3wwVerPK56VyRN56Lvx3GAm3xVeOrNEPwUqgfHfhHVq1RkTaIZ6t3JEVaRbyT6xa9Sr1Twl763+5bS37u2jrNE8Y5I/EcgeuCIHaTj7ZV3hwv8b1XkDCgegyQ/a3Fzz4n6e76VhNFFflW9yOB3JIO0DKCOUjKLB4/d7KeXElnb9ou87XiTNVnbEbBToq/J2o6AnRJ9TdZ2BOyUsvD1pIM0gT6sIg/7Qu4fxhukieig83Juof+enyVhwtJVb/JOb4IiDj1+H3l3ZXI316ITmoNZA6cB+LQ4PSXc2PPjeHywtP0DELkRKp+M9h26Pblna9nb5zg/eLYA71NIUzngObp9QVCQWyD6bJTDWjzYszXeFJVr6zxONfqKQm7wfd1xOFa14y0Od6DyZVW9LOrvuTMJdnK4TRT/N3SzPlu8j8sFre0nCOSG8rjdgcwpyd1ng3NuTy7BT+6gk6sBWRbl3Gl4qOvXI4K01asDt/mZj4vISRV8FPEaQlwNlVdGeT2ruIYqB+ZaV/2pQq+IotwppV1mQWvHXwC4OQmxXHRq6Zhm0NLxLgR6drQrOL1qJ1Ox4mhHO+O/V5F748BHPC4JnX8Q83M78EK0f8IYaIoirMHm7seGQ6L2o713VwpwhBe/vm6QtiP/mkDwdUA3Rj68CP33b0vW20jPVqyYFYeWleFN7A0RWafQNVFfzw+SI7NxOOkHL1DBn0UhTq8bRk4gSANQ3ePdfWqB6lMC3Bj299xX6XHx8qOw5cArkx2ORU8law9xOTb3PJ14s3XV8Qp/CSCLIbggOvKgO3Obt1wFwaww2npRsrNu0QnNuVkD1ymwGsC/lcO/lpamXLDgGu91m+/vvhrLVr6+KkgrsR1fr9YJcGXZ9ytWzHY7mtYI/JkOwXsLfV0/Y5Bm90CwUsriwWM19+mmQ9a2HSNvO95kTdZ2BOyU6GuytiNgp0Rfk7UdATulLHw9sSBt2crFgc9dA+jxAr0p9P4W+FkD4w3S4h1plTto4k1prm3VGlH9hPP67qpdUkkA5b4qwMawr/tKvL5zftAcxYHWz8NXBpdXHXcshgsesqoUpCW7doBzI8HJ2Nj9PxVtk6Cl450QOSgKmu+ouqi+9fiDAi3EwdAT0b6FC3H//YNuacdaEbwx2eVTc5Qz2Q3msCRqyn8UTQNDcbgD6D6Vu8Bi3XgnmId8G5Bzwr57/mNEkFbeQabror7uf6q0WFPLyqXeBXepx0XRpu5/G2G/xStfFeTdeoH7dFK7HKjgGXF4MyK9LflcvHtt85arvOqLSdBS58jsHoM04KTK+cWMRbHWQT8w1NezsXJu+Zb2t3gn/6JJz4d3LJZ3pDlcG0SIWQ1V7tRquGdzdviqIO31na+MvaFw/+F777mham3Fy/BV8X3f3xN/r/prQkHayB7vXq/8Tc0cih73J0R5nIIHe54teuq4KMidjofv/l3lhIoh6HcgOC3ehTYclPpLooI/FY9ueApLjjssyBX+Hhr7CadGUe5DSYCa+CC4XVQvTV4GUrPrcWK9wnFl3dIki35TkTuTn2XuSLN7IhgpZfHgMZr6tJMha9uWkbcdb7ImazsCdkr0NVnbEbBToq/J2o6AnVIWvp5YkNbascSp/pkTORuqH0r+oT6Bo5313vhZPKb2V5U7qhLEtQHHzubDnPp/dJDzk8Co5ivebVVxtPMXudaOyxVySNS88zw88MCLe2xbfDTwOX++AO8p715avnyfYNfcGwF1AnfbyBq+0wN/7tV9APvu+l3tLqny+NojgjUhR66to0M13p0lVwjkiUodVZ0Hp2tV9V99X89nRsyhdifS4pULg3zulgB+bag43olbEC458FI8vHX/oMl/Q5zeUNrhV1trrCDNi9zsxb0PvV2PFD8nw4z18NrgMPn+8rftFwwVvqLwG6uCNI82iNsF1XmR5M+qOO5YrNdAz2rDm7bOI2NvAPJlB+mtXpdvUsjZgD4V7XTn49ddg1Xfn0CQVvcYYykM9XpZbeAZe1xVLkhC3vzgE7GnBNia9KV0B19pUnFQFoR3QPB3yXHO4T+vF9X/N/65KwZrp0cuuCRQvUEUX4p/Hoq7Bi+LIv0/yQ63ao/dN6Fe1XvDai17Bml7/NUy3QZk8eCZbgys5kvWVqSHdcjbjjdZk7UdATsl+pqs7QjYKdHXZG1HwE4pC19PLEiL11x7r1e6QdrpUZg/FY/8+Lky3pqAIz/Q/Abv/Y9E9YQkyKv5qgqBtud/E8z118enQUfcezVK/0Yc6YzHDe+KiwO0E0dru0IeTgKSOf63Ew3SgtaO9wO4cyxrle4rqzdm+MimnB7vjMsN7mpV4LxoVvMZyX+LXBUVotPyTbLQq7s6KkQfTnY21fkaO0ireZvnazpnjcm4TsBS3JG2DsAWCD4U9XbHRzCHj9buqV7lfGtqF+8b+xGAeWMwLN95VzUm5SBttLC4HKSpbIk9paI/HXG3YDyx2tC1HJT6J3x/z9/Gu9kAHSj9txPZJw7k3KZnPlYOTeNwrvLndSB4YIK9OmTEzw+DtJJ9/hVr5d12jwM7pSwePHazn15KZG3bL/K2403WZG1HwE6JviZrOwJ2SvQ1WdsRsFPKwtfpBWnFkKluIFDcIeRUz653zKwSYXFH2h6DNGxvPsSJv1OAT9cef4zrxRetQ+Xs0tFO19p+sYh7Y3Ls8oH/fGHMto080vlSZbgjkBfq7h4aI9yp0tvDjrQ4CFLvv1bviGRDdlvW8drA65cC4PxQ5V3FoOWG+G2byS401c94J61O5bCx1jGuIC1mHjOGvHnEsdd40uUjgLi7ekfa8AX2EDkZomeEvT33lNbYcM9qw5ylnYtibzjIxfV2K47JcKwAL7lXDHeUL/sfa/dVvRdIFIWrdqQVQ14BwnBwzoXJPXoVX6VjwPGbU0svGBg+7qnvjpxcHh+Jdc5fVei994HiLrSLI4dzA69Xxrsmy+uvmc+EesUdaWNZh0FaQ7+cOGgsAlk85El8dALkbecOsiZrOwJ2SvQ1WdsRsFOir8najoCdUha+Ti9IK+6UUdX50eCuc/HYT7eX0JTeKiiqx6YWpMXby+I7yBQH1xwJBFo6Dw6cj18g8OpSkJZb1n68enxVVD4c9nffXW7b7svaD4oGd52JV89+ccSRzooeB60dHwHwofKLAkrfW/TWfXOzZ10BxWA4byi5A2yiO9JQuscL8t3aFyDklnYcp04vELh1Ye8999e1XynggfSL+vbiZfcbyveiiX9JVA6Bx/fr3rNWLDreIG34SKrGb5W8JOrt/mbF3WQStLafCki88yp582csUb4jbXDXhW5289lQOTl502VxXQ33bIErVLFe9vY5QbTrCyL6XDg4Z21lONW0rLM18noV1K+P+nvie8VGfLml7WtE5J21d5YVj9zemVz8X/HWzrGOdu5xR9rGDY8O/3zo1SL435VBIuLjxVv9RSKIXzCQ3JGWTDa5ozD4PCC3Q/WkqOA+mrwsYvhetK8Bsh6i743C3MdKL5yo3UE64V7NK6xJXupR+uKOtBIJBml2z8K9VimLh/xeCyuFhZF3ChAbLEHWDYJKYRhZpwCxwRJk3SCoFIaRdQoQGyxB1g2CSmEYWacAscESWbBOL0gDMLwjButF3D+FXv4OEuwIUDhRIBcq9FXlY5h72K0DxZ53pN1//0v5tmOXqwbrFfiliH42LOT7c/nCUgXOh8p2BdrKb+2M/8G/PX+dirSL4tKoyf8EUdCci6IzKndDldYAwRVRoenfy72ZIyEe+M/taDv2FYG6mwAsEMHVsSaCaP+c079S9X8hilOTsHCs3Up72JGWhHBLV70Toreo4EYvbj2CaFcw5I5RwVWi2lN8+cHuQKPGRMOXyculqvpIOWiJe9S66k8B3KTxHWGli+lHMWDpxQZe9JtOg54Q/vfo6948WsCWvEGyeeAKFZyp0Gu8C+IwDc5HJ4vKOyBwKvpfdd/aOTDPBX7wOgiWB+I+OrSxqy9h2EDP6rEueQOC7ydejILnE28o1gIYGO2tpwmK3W/R/FWguGYoj6dj9hC9ND5sCcHZaQZpxSPDNwnkTSq4NtLc96HRvJz4s1RxhIq8JvZ3OUgrewtvgcc/lV8WUXqBhOifOUhX+c2exfCt6q2dk+nVeIK01o4/ChRfV9Ef+iUHf85t3nKmQD8YRfggAgxWfm/E/XBj/GL84T336Yn3HfN86GX/Bn9/Zj2MQVrWhGdA/Swe8jMA24SXSN4TRjfuD5L1uJFN+ANkPWF04/4gWY8b2YQ/QNYTRjfuD5L1uJFN+ANkPWF04/5gFqxTDdLit27mlnb8iQJXQNBeXOGtArndA58t785JKUiL6+dbOo/yzl8G4D3xnxXoFeAKcbLVe9xUDtLib65YMdvtyMf/kF8DyGHJ/BQ9Irgo7OuOd3dpafdcne7svlNr6YoDcpI7XyF/CeCA4th/dt6tK2zqeij58ySDtPos9TcKucHPK3ypaldQncmWQrD4bY5hy4FXlkOK4uX1Avys3lHCqlLDL1z4iFNZo9DFpd1kowZp9RnvgOidEfSaQN2Flbu3yjvSSruckiO1QzfByaGVYdqeejYa61pvANgm0L8PNbwe/fdvG+sncORn5bsicqOq/wQEt6UapMUTGempbaLyxTAvXwtC//dlzeKkizsjbxCn76l8WURyP57Dv6Lmjaoj7jScbK9K8Pa0I+2oztcEob9dVO4OF8g696w/xwFnOR+tHmrKD5S/V+nRBn41MkhrAFJKQ7J48KQ0tb2uDFnbtpS87XiTNVnbEbBToq/J2o6AnRJ9TdZ2BOyUsvD1HoO0CS+vpXMu9tsV7SnwmXD92g/GerNzQbJrrHRh/ejFHdqO3Q9RroBNXTsnPIfOzhyeC+dhbjSY6TrjtQVhHr33xne7+QnP1/KDJTbRtgFs2jSUgvTEe7ZixWzsDGZhfm4HurrCcc0l/uwLzcGkfDIewZaWJgQHzJnQXMejUzk2/V5VzySu39UV+zb+n2D58hweeKCQDKr+XsMrYJDWMKpJD8ziwTPpSe2lBcjatrHkbcebrMnajoCdEn1N1nYE7JToa7K2I2CnlIWvswvS7LhQiQRIYIYRYJBm1/AsHjx2s59eSmRt2y/ytuNN1mRtR8BOib4mazsCdkr0NVnbEbBTysLXDNLs+kclEiCBlAgwSEsJZANlsnjwNCA7I4eQtW3byduON1mTtR0BOyX6mqztCNgp0ddkbUfATikLXzNIs+sflUiABFIiwCAtJZANlMniwdOA7IwcQta2bSdvO95kTdZ2BOyU6GuytiNgp0Rfk7UdATulLHzNIM2uf1QiARJIiQCDtJRANlAmiwdPA7IzcghZ27advO14kzVZ2xGwU6KvydqOgJ0SfU3WdgTslLLwNYM0u/5RiQRIICUCDNJSAtlAmSwePA3IzsghZG3bdvK2403WZG1HwE6JviZrOwJ2SvQ1WdsRsFPKwtcM0uz6RyUSIIGUCEy5IE3wdVwiH05peVOqTBYPnim1wCk0GbK2bQZ52/Ema7K2I2CnRF+TtR0BOyX6mqztCNgpZeFrBml2/aMSCZBASgSmWJD2CBSn45Pys5SWN6XKZPHgmVILnEKTIWvbZpC3HW+yJms7AnZK9DVZ2xGwU6KvydqOgJ1SFr5mkGbXPyqRAAmkRCAO0l7MH/S29/zk8PtSKjmxMkNowkXywsQ+PD0+lcWDZ3qs3H6WZG3LnLzteJM1WdsRsFOir8najoCdEn1N1nYE7JSy8DWDNLv+UYkESCAlAnGQNn+/+e1vOmrxvSmVZJlRCGTx4CHs+gTI2tYZ5G3Hm6zJ2o6AnRJ9TdZ2BOyU6GuytiNgp5SFrxmk2fWPSiRAAikRYJCWEsgGymTx4GlAdkYOIWvbtpO3HW+yJms7AnZK9DVZ2xGwU6KvydqOgJ1SFr5mkGbXPyqRAAmkRIBBWkogGyiTxYOnAdkZOYSsbdtO3na8yZqs7QjYKdHXZG1HwE6JviZrOwJ2Sln4mkGaXf+oRAIkkBIBBmkpgWygTBYPngZkZ+QQsrZtO3nb8SZrsrYjYKdEX5O1HQE7JfqarO0I2Cll4WsGaXb9oxIJkEBKBBikpQSygTJZPHgakJ2RQ8jatu3kbcebrMnajoCdEn1N1nYE7JToa7K2I2CnlIWvGaTZ9Y9KJEACKRFgkJYSyAbKZPHgaUB2Rg4ha9u2k7cdb7ImazsCdkr0NVnbEbBToq/J2o6AnVIWvmaQZtc/KpEACaREgEFaSiAbKJPFg6cB2Rk5hKxt207edrzJmqztCNgp0ddkbUfATom+Jms7AnZKWfiaQZpd/6hEAiSQEgEGaSmBbKBMFg+eBmRn5BCytm07edvxJmuytiNgp0Rfk7UdATsl+pqs7QjYKWXhawZpdv2jEgmQQEoEGKSlBLKBMlk8eBqQnZFDyNq27eRtx5usydqOgJ0SfU3WdgTslOhrsrYjYKeUha8ZpNn1j0okQAIpEWCQlhLIBspk8eBpQHZGDiFr27aTtx1vsiZrOwJ2SvQ1WdsRsFOir8najoCdUha+ZpBm1z8qkQAJpESAQVpKIBsok8WDpwHZGTmErG3bTt52vMmarO0I2CnR12RtR8BOib4mazsCdkpZ+JpBml3/qEQCJJASAQZpKYFsoEwWD54GZGfkELK2bTt52/Ema7K2I2CnRF+TtR0BOyX6mqztCNgpZeFrBml2/aMSCZBASgQYpKUEsoEyWTx4GpCdkUPI2rbt5G3Hm6zJ2o6AnRJ9TdZ2BOyU6GuytiNgp5SFrxmk2fWPSiRAAikRYJCWEsgGymTx4GlAdkYOIWvbtpO3HW+yJms7AnZK9DVZ2xGwU6KvydqOgJ1SFr5mkGbXPyqRAAmkRIBBWkogGyiTxYOnAdkZOYSsbdtO3na8yZqs7QjYKdHXZG1HwE6JviZrOwJ2Sln4mkGaXf+oRAIkkBIBBmkpgWygTBYPngZkZ+QQsrZtO3nb8SZrsrYjYKdEX5O1HQE7JfqarO0I2Cll4WsGaXb9oxIJkEBKBOIg7cT7jnk+9DPmV9hzAK7CWrk1JYQNl8niwdOw+AwbSNa2DSdvO95kTdZ2BOyU6GuytiNgp0Rfk7UdATulLHw9Y/4VatcmKpEACWRNoCJI2z9rrSlU//dYKwdbzyeLB4/1GqaLHlnbdoq87XiTNVnbEbBToq/J2o6AnRJ9TdZ2BOyUsvA1gzS7/lGJBEggJQIzNEgDhhDgSvEpYWyoTBYPnoaEZ+AgsrZtOnnb8SZrsrYjYKdEX5O1HQE7JfqarO0I2Cll4WsGaXb9oxIJkEBKBBikpQSygTJZPHgakJ2RQ8jatu3kbcebrMnajoCdEn1N1nYE7JToa7K2I2CnlIWv0wnSWlqaAllwEsRvj/p6vmeHZC9UWvTWfYNZzdcKdFs4OHcdHvvBrr1wlSOWFLS2nwh1+0a69TvYtGlowmtedEKzax64QASvjcR/Ar33Pj/hWvzglCXAIM2uNVk8eOxmP72UyNq2X+Rtx5usydqOgJ0SfU3WdgTslOhrsrYjYKeUha/HDtLajt0/0OA6QA8dZZl/iMRfjLnR08GO/A0q+jvf23OVHZK9UGlJ+8IgwK1Q92QUNP81Nv5oYEqssqVzrnPRaYELHips7PpJ2nNybe2Xisoh0bzCGtx//0sTrr/s7XOCaNcXIP7VUYQPYnPP0xOuxQ9OWQIM0uxak8WDx27200uJrG37Rd52vMmarO0I2CnR12RtR8BOib4mazsCdkpZ+HrsIG3RCc35fV46Wj1mxctUiU6BugUCvRlwQ/AIw6jwMA7wIYO0FI2wYsVsvPBCNKmdWSlOJyl15PHzg1xhPQS3Rb3d69Mun1qQFk+spaUJ++0XTCqQS3uBrJcqAQZpqeIcs1gWDx672U8vJbK27Rd52/Ema7K2I2CnRF+TtR0BOyX6mqztCNgpZeHrcR3tHDXsWLFidlWQtnp1kO/f2hajKSxd0Iu77orKmIrhXKHgnsbmu3+D4tiC87vQ1/0olq08IufzC6FRIdw11IvHfro9+eyKFbPz25taVWSOaPh8YUGuH11d4Qj8VeN0oLDvUB+2vsLHgWBZs/Shzs4cthVel+g5jcJQfolNXb+PM8NkyJLjDssF/rW1GuLxh6p17alOXKC1Y0neu+bCgejDs35hDu51iSYKj2LjfVvKGtU8Nldptx27f85LCyTIJ3PAlk2jhm3Ll+fzg3OPKojuRF/37jol/t6/UPfvS32pFF68cl7QlDsW0MtF8X8B1yUOg4UXZz8I99K8XA5HJoFqFEq+Kb+kEOkmPLphR7GEoLXj1cl6AYTwj6Ov+0ksOe7QfN4vTGo89oNddb3VduzhOc0dGsI9gb67Hy/Xa+k8KJfTI+AlCF3haRyQf7zKCyXWtd4bD7/S+mv6lvdufo2nHZYc90cln5TXV/JQTRhdiTUcQh/esOD5+GclNf/XerHaX66ptb1VfeCq1jDaz2vJiygUmpwL1AX7lPpV5cvXd74y1+xbQl/oQ//92yx+JTJIs6A8rJHFg8du9tNLiaxt+0XedrzJmqztCNgp0ddkbUfATom+Jms7AnZKWfg6myCtGKzFaEYc1avd2VQcK6oDEAkU+m5AngSwTCG/coKzQwm3BT74qgr2iWuK4mio3hVJ07no+3EcfCVf+WWdx3jvPw/gzRD8FKoHx7VE9SoVWVO1m2pJxxFBIJ8DdBUUD6nDXFEsEsGNocy6Jj5SGbR1nArF7XVafEt5XQ3UiT+fBEXeHS7wv1WRM6B4DIKlSW3Vc6L+nm8lAV5tKBl/v7Mz557VMwT6KYFsVehTAN4A4HHn3MfqHrVcvTrIbdpyuYoeWNWDZSsXO5/7lsBvjAr+nFLg1dTaviyEuzXw/szCpp7/rlpz+TMaa5a+fhiF+VNzwdCRXtwXofiSE3zMA4Pehe/Hxg2PYtnb5+R08CJVnAfoNog8A0WLKq4TyO8helJcA4/8+LnaIC3X1r5KFf8AyPciN+vC5IhrRT0VPCYeOyE4CpB7okg/js3dvyyzrjwmOhF+xVXW9G0NgDt29/64w4IgvAHAe1TwoFPZR6GLAXwtyutFeLBna3knH/COWh+J6rHhvuHP4xA6Hf+3v9F7if2/ssL/B1R5urXjIxB9b7QrOB2/6Ho2mdPrO18ZNEe3QTErKvhT8eiG2F/A4pWvCvJuPSA3JT93wKecj1YPbdrQX7kW19ZxlijeEYn/iNWddAzSpveDx27200spi4f89CJgO1vytuNN1mRtR8BOib4mazsCdkr0NVnbEbBTysLXqQZpAF4LxS+iQu6aoCm8NEbTaJAG4BQAa6LBObcnF+wf3b4gCHE1VFqg+pQAN4b9PffFNfNLV73JO71JvPwobDnwymTHWxxo5XAboBujEJcX78ZyudZVxyv8JYAshuCC5FhiXLsgt0D02SiHtUngAbhcW+dxqtFXFHKD7+uOA4nhnWnFrzjcgcqXVfWyqL/nzlHqSGl+qvodv+Tgz8XzKwZF6wS4MnSzPpsEQytWzHY7mtYI/JkOwXsLfV0/qxekBUvbPyAi6xS6Jurr+QEAn4RKfvACFfxZFOL0UohUNd/WVX+q0CuiKHdKsvsPQNDa8RcAblbgCe+iU5PAK/77lo53IdCzqwKWymKjHPF6i2gAACAASURBVO3MLW1fqSL3xsGNeFwSOv8g5ud2YMECdZuf+bgA50DdudEC+UGya+zo9gW5glzoBceLYkvdIG1H/jWB4OtJL314UbLLafXqIKkncpLzcm6h/56fJf1pWXloIMHnAR2KnJ4VBzm1odxE+cXLL/UtCcfUfQazclvxwH9ux9Htr0w8BDRF4j+G3nt/FWdN+dbO5R7+bwE8XA4AKznGd7j5wesALIzyehZmhTvjIC1V/1d4OmhtP0HgrveiX/fz3fVNz0YtSWAq0UcKvfc+kPw8tbS/RZ3crsB+ovoXYX/PhuTv245d7tV9IXLR/0HBbY/v7lNxP/C998TzHf7ZSO5RdF9V1R7f3xP/vckXgzQTzIlIFg8eu9lPLyWytu0XedvxJmuytiNgp0Rfk7UdATsl+pqs7QjYKWXh68kHaS2dc3MuuliBU6HykDi5NpTnNwb+FdfHaBoP0nSfyh1SpX/geyf/oiJ/U/WPd0Bc26o1ov6EKI9T8GDPs25px1oRHBcFudPx8N2/q2xLMTz6DgSnxUFastMMODcSnIyN3f9TMVaClo53QuSgKGi+o+qi/9bjDwq0EAcnT0T7Fi6M798ao04cWH0EwIdLIdZwIIPjqnb8xMLFXT8qcqfv7b5lRJBW3C2kcP9RwwAovphAFd+vG2IUawvcp8O+e/4jvjssFyy4xns8Iw5vRqS3RZu6/y0OqXKbt1zlVV/0/d1X1waICZ89BWnASVFf9z+VWZZ2sSm+GPXf85WqmsXwBcA+I4I0h2uDCDckwVjljsPdu+LWVekkYU7nkc7ru7yLvh0HWlVB2nPNc+LdVhPiVwrSICfWeiX2VLJDC/qBob6ejZV+y7V1dKjqreLwkXBjz4+r/NXWcbIoroDqh5LAqrx7c5L+T34e9M/r+r+t41RRrE12k0X4bZB3X1SRDYnf4jUubV/jxC1U1dkK/VXJS8WdZkcXf4YHyz9zFS9xyC1rP957uSHno5Nrd6pl+auRQVqWdKtrZ/HgsZv99FIia9t+kbcdb7ImazsCdkr0NVnbEbBToq/J2o6AnVIWvp58kLborfsGs5rfC8g7VfzPk7d2TuBoZ903fpbCE6+XJYFPxVccYqnKBckxwvzgE8GuuTcKsDVccuClVXeyxZ9ZkhzBuwOCv4t6u+/ItXZcrpBDouad5+GBB17cYwvjo4HP+fMFeE/F7i8p1lku6r8ACXZV1vHQJQK91jn39vjoZcP3y9Ue7YxDIvX/CMiXHaS3eq6+SSFnA/pUtNOdj193DVZ9vxyc6bYkIFu8cmGQz90SwK8NFcc7cQsSXg9v3T9o8t8QpzfUBD+7y40RpHmRm72496G365HSB+IwCYqvOOh7a4OmUngjIu+oCtI82iBuF1TnRZI/q/LYblzPK75Qq1Ovd1WsdzYfNmF+5R1p7tAar5R6X99DyY5H3DEi4GztWBLvtKvcqVj3KG9pUeP2v/4u7Ou+ckQQWvSQeHwy/jmKgzMRWZwEZNtcLg7WBO429TobTt+bBNrFF4gA+P+ivu6vxlNqalm5NHTBN53TNYlPiseHIbpfODjnwmQnqdEXgzQj0NyRZgearE1Zx2JZ/J8q80VME0GytmsUWZO1HQE7JfqarO0I2CnR19Ob9eSDtHj9teFPykGaU39O6bhZCXdVkKayJVB3m4r+NAnyar8qQ6Ad7jvBXB/vlgtG7JYbpZcjjnTG417TOatY56/GskByD1Z/z4aJBmnFe99+BGDeGDq772yrGTR8ZFNOj5ryH80N7mpV4LxoVvMZyX+LXBUVotPyTbLQq7s6KkQfLt+PNRbDird2xkc74zvSyveiFT8XtHa8XyEX1/59Zf+gOL1mR9o6AFsg+FDU2x0fYS0frd1TvcrpVrLODzS/wXs/YX51+7a79/U9VPSbim4o+7H2SOfwceKRPzuVCykGaZP2fymQE/1svCOzeGTzs1GU+xDyu2YFGlwXhbmPJf/tg1sC6MeGovwLQRDG/31hOQhddEJzbtZAfCwVSXC2z8CrAo/bxellowawGf1+ZJCWEdg6ZfmQJ2s7ArZK9LYdb7ImazsCdkr0NVnbEbBToq/J2o6AnVIWvs4mSBsraCju1oHIN5L7yupdrl9i2miQsD3/mzjUEiCstzMmvkjfQ76tgitjTdfafrGIe2McLuGB/3xhzBbWOdJZGp/UAZbUHkmtV2+iQRqWdi5y4u90kIuT45nj/VrW8drA65cC4PxQ5V2ADiRH9+Ijo/EuNNXPeCetTuWwurv5Snpj7kgbGaQNB4DRnc7jfSNeXlA8SqrQN1bvSBt+GQNEToboGWFvzz0l+XI90ZNKd3uNhqKK9fbmQybDb7S+jemh0iX9Kl+P+rtvje9OC2qPdJYmn6b/RXaF0daLat/kWvI/BB8Ne7u7S/eaCeTm+GUUAlmefG6//YLkvjZBj6hsUfjTa70dB7PqZF0ckAY+iF+WcZrlSwZK2BikjfcXwcTHZ/Hgmfhs9u5PkrVtf8nbjjdZk7UdATsl+pqs7QjYKdHXZG1HwE4pC19nE6QV710SkXfW3tk0fH8U7ixf/J9GkLBxw6PDb9jUq0XwvysDmOSNl1v9RSK4qnRHWnyvk3p8VVQ+HPZ3311uYXHHjQIHRYO7zsSrZ79Y50hneXhcB15uFrhTkhcFlL6Gj4J+In4LaDTkLorfjjjhIC3eyRTt+oKIPhcOzllbeXyuaVlna+T1KqhfH/X3fLuuFUt8If2ivr340oYN5XvRxL8kKofA4/u1x2er6o0zSMOyPz4w0NyXoXhyxKX7rR1LHOSbAn1mxB1pg7sudLObz4bKyckbW3vvuT+ZR/k+OLnHL3DXJC8uKH4N34Gnn3M+eHdhU9dDVawH5rnJ8Butb8MekjsEOD3s6453vJW+JFi66qMiuqb8hst6RzrTDNJi/7d2fESA80fc2dbZmcs9G12pwFui3XebSXynoBPMgmCOAj9LQu3kKGvHWQ44EooBr/rciLv3Ku7lE7hlEL23dPTT7lchwCDNjnYWDx672U8vJbK27Rd52/Ema7K2I2CnRF+TtR0BOyX6mqztCNgpZeHrzIK0irdo/ipQXDOUx9PBkDsGovHbPI+E4OzUdqTFb54cvsD+JoG8SQXXRpr7PjSalxN/liqOUJHXSPFoW7ILbnv+OhVpF8WlUZP/CaKgORdFZ1Tuhhp+IyXWQ3BFVGj693Kr50iYvLlx0QlNueaBK7zICZV1nPr4cvePQ/W85O2eu9/+eMiI46SjHIutvDMuPoqnGsTz+H7o5e8QBc/n8oWlqlgLYCB5+2PpqGAdP8Yho6hcqqqPRAX30TjYi4flWlf9KYCbNL5jLT7mV3yzZ11LFwM9OMwVxZfEyY7Ci7MfzDXvfFO9o51xjWDpqndC9BsAvhtAr088UMBbALkgvp4GwH5139oZh1/xmy0FywNxHx3a2NU3XK/9AxC5UQWf8+LWI4h2BQVpF8inS2+ljAO22vBrMvxGDUCL9+Y5lQ9V+Q36QRU9C4I1UW/3N7FixazYaxAcHqk7L+5dma97ekdpF9hYdwTu8Whn7P/dR0ffDOiVUR7/3VTAwgj4SwD/qzZgTo7kOneLqO5I3spZfHtrvHstfqsnRH0Af0ad3X/FF33o9fGbWuu8sKPaPq0dfxQovq6iP4zfYOs2bzlToB9MQr0Ag5XfG3G34Ri/WxmkTe8Hj93sp5dSFg/56UXAdrbkbcebrMnajoCdEn1N1nYE7JToa7K2I2CnlIWvswvSAORbOo/yzl8G4D3DmOS7Egch6j8BwW2pBmlx+aUrDshJ7nyFxOHBAQC2icoXw7x8LQj935c147ErVsx2O/LxP+rXAHJYMj1FjwguCvu6411QOrzLDbfXafHuO8lGqwNcEfZ3/1fpnq8J70grio9kiW0C/ftQw+vRf/+2sWwYXxLvXXAXVL4dthx4ZTmwKL6EQYCfNXJZfHK8MvKfguB4AD+MQ7BcMHTkaEFa3PDc0o4/UeAKCNorGSv0cEBOqxuk3X//S0iO1A7dBCeHVoRpI+tBf6Nw1/rBfb5W2q1Xj/VE+Y3at3gxi05oDmYNnKrA/yNAW3l9zq0Le7vinY6+/LZT4B21PUruz9s3/Hl8nHLSQVpcfPHKeS6XO1vE/1XZ08A/O6efKmzsebDqJQTFnWVQ92QUNP91+Q21y9+2XzBU+ApUg9GObI7qp3omPKrzNUHobxeVu8MFss49689xwFnJbr2m/ED5e5W+bOB3KoO0BiClNCSLB09KU9vrypC1bUvJ2443WZO1HQE7JfqarO0I2CnR12RtR8BOKQtfjytIm/BSV6yYjReaA2zq2jnhGuP5YEtLE4ID5mB+bkflEcBRSji0HbsfolxhkvNLq87YK41Z7gxmNbi28VDLcqxg+dv2xUthNEnGu+fY0jkXQZhH773xHXe+4clnwy/99TW8oLoDh704NxpEHEqm/JVvaX+LOnereP/BEfff1dPq7MyhqyvuUfw/wfLlOTzwQCEZWv29hmfKIK1hVJMemMWDZ9KT2ksLkLVtY8nbjjdZk7UdATsl+pqs7QjYKdHXZG1HwE4pC1/bBGl2jKhEAiSQJYH4RRGbtlyuwB9V7WTLUrNObQZpdsCzePDYzX56KZG1bb/I2443WZO1HQE7JfqarO0I2CnR12RtR8BOKQtfM0iz6x+VSGD6E4jfAqv4JhTXRX3d//RyLYhBmh35LB48drOfXkpkbdsv8rbjTdZkbUfATom+Jms7AnZK9DVZ2xGwU8rC1wzS7PpHJRKY9gTit4MCelpU8Kfi0Q1PvVwLYpBmRz6LB4/d7KeXElnb9ou87XiTNVnbEbBToq/J2o6AnRJ9TdZ2BOyUsvA1gzS7/lGJBKY3gdWrg3z/1uSlCoWlC3rH85bNtBfOIC1toqPXy+LBYzf76aVE1rb9Im873mRN1nYE7JToa7K2I2CnRF+TtR0BO6UsfM0gza5/VCIBEkiJAIO0lEA2UCaLB08DsjNyCFnbtp287XiTNVnbEbBToq/J2o6AnRJ9TdZ2BOyUsvA1gzS7/lGJBEggJQIzOEibjStlMCWMDZXJ4sHTkPAMHETWtk0nbzveZE3WdgTslOhrsrYjYKdEX5O1HQE7pSx8zSDNrn9UIgESSInADA3SurFWVqWEsOEyWTx4GhafYQPJ2rbh5G3Hm6zJ2o6AnRJ9TdZ2BOyU6GuytiNgp5SFrxmk2fWPSiRAAikRiIO0sx5a/o+/3tn0u5RKTu0yim1wuAWXyFbriWbx4LFew3TRI2vbTpG3HW+yJms7AnZK9DVZ2xGwU6KvydqOgJ1SFr5mkGbXPyqRAAmkRCAO0ubvN7/9TUctvjelkiwzCoEsHjyEXZ8AWds6g7zteJM1WdsRsFOir8najoCdEn1N1nYE7JSy8DWDNLv+UYkESCAlAgzSUgLZQJksHjwNyM7IIWRt23bytuNN1mRtR8BOib4mazsCdkr0NVnbEbBTysLXDNLs+kclEiCBlAgwSEsJZANlsnjwNCA7I4eQtW3byduON1mTtR0BOyX6mqztCNgp0ddkbUfATikLXzNIs+sflUiABFIiwCAtJZANlMniwdOA7IwcQta2bSdvO95kTdZ2BOyU6GuytiNgp0Rfk7UdATulLHzNIM2uf1QiARJIiQCDtJRANlAmiwdPA7IzcghZ27advO14kzVZ2xGwU6KvydqOgJ0SfU3WdgTslLLwNYM0u/5RiQRIICUCDNJSAtlAmSwePA3IzsghZG3bdvK2403WZG1HwE6JviZrOwJ2SvQ1WdsRsFPKwtcM0uz6RyUSIIGUCDBISwlkA2WyePA0IDsjh5C1bdvJ2443WZO1HQE7JfqarO0I2CnR12RtR8BOKQtfM0iz6x+VSIAEUiLAIC0lkA2UyeLB04DsjBxC1rZtJ2873mRN1nYE7JToa7K2I2CnRF+TtR0BO6UsfM0gza5/VCIBEkiJAIO0lEA2UCaLB08DsjNyCFnbtp287XiTNVnbEbBToq/J2o6AnRJ9TdZ2BOyUsvA1gzS7/lGJBEggJQIM0lIC2UCZLB48DcjOyCFkbdt28rbjTdZkbUfATom+Jms7AnZK9DVZ2xGwU8rC1wzS7PpHJRIggZQIMEhLCWQDZbJ48DQgOyOHkLVt28nbjjdZk7UdATsl+pqs7QjYKdHXZG1HwE4pC18zSLPrH5VIgARSIsAgLSWQDZTJ4sHTgOyMHELWtm0nbzveZE3WdgTslOhrsrYjYKdEX5O1HQE7pSx8zSDNrn9UIgESSIkAg7SUQDZQJosHTwOyM3IIWdu2nbzteJM1WdsRsFOir8najoCdEn1N1nYE7JSy8DWDNLv+UYkESCAlAgzSUgLZQJksHjwNyM7IIWRt23bytuNN1mRtR8BOib4mazsCdkr0NVnbEbBTysLXDNLs+kclEiCBlAgwSEsJZANlsnjwNCA7I4eQtW3byduON1mTtR0BOyX6mqztCNgp0ddkbUfATikLXzNIs+sflUiABFIiwCAtJZANlMniwdOA7IwcQta2bSdvO95kTdZ2BOyU6GuytiNgp0Rfk7UdATulLHzNIM2uf1QiARJIiUAcpF2y6ajrH3h+9uMplUyjzCCG8D1cIVvSKDZVamTx4Jkqa5tq8yBr246Qtx1vsiZrOwJ2SvQ1WdsRsFOir8najoCdUha+ZpBm1z8qkQAJpEQgDtJOvO+Y50Mv+6dUMq0yv8IReD3eJ1FaBV/uOlk8eF7uNU1VfbK27Qx52/Ema7K2I2CnRF+TtR0BOyX6mqztCNgpZeFrBml2/aMSCZBASgSmcJAGKNrxSbk3paW+7GWyePC87IuaohMga9vGkLcdb7ImazsCdkr0NVnbEbBToq/J2o6AnVIWvmaQZtc/KpEACaREYIoHaavwSelOaakve5ksHjwv+6Km6ATI2rYx5G3Hm6zJ2o6AnRJ9TdZ2BOyU6GuytiNgp5SFrxmk2fWPSiRAAikRYJCWEsgGymTx4GlAdkYOIWvbtpO3HW+yJms7AnZK9DVZ2xGwU6KvydqOgJ1SFr5++YO0ls6DnUQf8F6+h83dv7TDufcpNbV1tEWKmwD/N1Hfvd/d+1ZYZ0UtLU2BLDgJ4rdHfT3fm9SaF71132BW87UC3RYOzl2Hx36wa1L1JvDhGdnDCXBikDYBaBP8SBYPnglOZa//GFnbtpi87XiTNVnbEbBToq/J2o6AnRJ9TdZ2BOyUsvB1dkFa27GHB+o+A+AV9RHJbyOJLoTogc7nvuXUnxP292yww7n3KeWWtR+vXv4ZwJqor/urU2WF+WWdx0Q+Osr74HZs6tqZ6rxWrJgd7MjfoKK/8709V02q9pL2hUGAW6HuySho/mts/NHApOpN4MOZ9XBJxxHO6YlegzuxqeuZCUxtSn2EQZpdO7J48NjNfnopkbVtv8jbjjdZk7UdATsl+pqs7QjYKdHXZG1HwE4pC19nF6QtXjkvF+TfAIcc4JsUcjbEbxUN7oiRicNg4cXZD2Kf7a9hkJaaiQSLV87FoxviAMinVnWShYK2jlOhOD0K86fikR8/N8ly1R9PM0iLK69YMRsvvBBh06ahVOfZeLFMephb2r7Si/uid+H7sXHDo41PZ2qOZJBm15csHjx2s59eSmRt2y/ytuNN1mRtR8BOib4mazsCdkr0NVnbEbBTysLX2QVplVzGCjuWrVxcFaQtOqE5v89LRxe8fwF93Zur8BbDuTDEI/hF17Oo/PP8XQP57U2tKjJHNHy+sCDXj66uMPn8sj8+MIf8YngJQvjH0df9JOJ361V/CVo7Xp2De1381+VxS447NJ/3C5PQr/KoX0tLUx4HtqjDK6BRIXS6Cb33Pp+UXL06yPdvbUu+V/MVRu5/sPnu35T/eqw68aBG11g7NuZT+ur8/9k7G+i6qjLv/599zk3SL2pbWqioMFoo+RSsH2RK0kzrqAzqUrEjn84gAoOIrIr0RSofbUURBjqIDCIgSltkBkZf50WdcZRJEyri2ME2H7WAOMo3LXX6EUhyz9nPu/bJvbf33twkN805D0nzZC3WapN99n/v3/O/2fS/9j67xcfu9Nt8m5oPw2EQ0JPobn2pBIOBJ2obZ/smVRf0me6Ic/bruJbD/QrUBf3oHPR9H8cHYXordmzeVzDluuZqH/gEEz4AS9cR0b4cg7rm6pQ1lel56MQuOz9lzZx07dwOPPBAGPXR2DjlQE25J31Yfyd2vsFG/kibFyKOpb1FFQ0ttZbt7KA/fAo7Nj8f9TcSh0zd0sb2FXmPUNNyhO/zsZGHTPoFzE79Luev4iIvWpRK9U4/IU28v6Cfobyd/b6bk+3b7QLonMerlx7te/bPiiXI4n/TleFzfkDVQeD/ocBTeR4kE9r+NO0zKfqAAa9gwmpi81xg0zsrjPHYeFMHeds972pdaWsCm+5E16O7C/QznNz3CurlvpE/l3yfF09gjH/XIG2MAEfxeBILzyjkJ1VTZS1bbuUtx1tZK2s5AnJK6mtlLUdATkl9razlCMgpJeHr8RekHb9sjuenNzLx5kFH9YpDt8zfQXw7Mc5hwlRXDmKcCPD60IRf8EJvKYhuBvA0wG8CaDaD19rDvXUHgrb3TfO59wpmXArwbhC9CEYNM24g0EsgPi1/N5U7qmit/ToAF7ptJdAbGTyXQV+yh9Od6OtLueOGAC4cZA/C2WFH20b3/RH7cUHgcHNkfiCkikvQ+XMXiiHbtuCYbHXzsZ7n5s9LwPgNG0wnxgIi3BJQ1fUljy9mjzgSfSc7Vtd9ZmfZBib8ne1ouyM7N1PffCEx3h+SPS8XJmZ+aOqbriKmNQUcMgyin1nzVoL9IxOtAHBfOCO9Ao8++loem3eB8BiYjwToWWJeG7UlrI/GNjhII6+++QwwvsmE6+wcc1NU53I4lArlGg54gwlPkcV+EE4AaFMY8udLvtdv+XLP7375Giael51Pfn0IdluYthdnQ8eKuqaGAOZez9oL0r7dkx8sZ5mX+DVzR1jJq70+uo2YOoOaeatzAaRrvHDxG72U2QjQrSBMAWNDfh9MfDUxdRHwZWPD5f3dm7vyfz5cTbPMXfuC+blvZD6/ufok9PtRg7SEwJboNomFR270E0tJWcvWS3nL8VbWylqOgJyS+lpZyxGQU1JfK2s5AnJKSfh63ARpBN7KRFtt2v/uaIM0Iu41li5Jd236dRRQ1S55pzV8KxhuJ9JLoTWro/dCLTil0qvqORvAV8jwmcG29p+73WNm+4ufJ+BisLkknEs/iYKXE5vm+mlaaQnLiPFyLkhzgYyP9cT4t8BU3RgFUS0tvrfTngnCjSC+IOxo/2GBLVpafPOKvYyAj4YBzonCl1L9AMarazqFQOuY+eqwq/3+bDhWPMeKuqb6kOhbxHgk6J22KtotVxw0ntg010vTHSDeFfpYhcfbd7qcMcuHmf/FVh95c0EA4wbugqDtL68FoSoId14RHXNccEqlX9VzAwPLAfxrLkCpqanwvbnXW8u7bVfbdaV2uQ11tDMvZPt26N6nV+XvxJaf7UV18wLHGOBtYYBrsL39BQDGr1uyjGGvBGghCJeXCtL8+qYlzPgug+6xM9I3uFDO1bIEB+PXtyxlDu9i0Drb2fZ1NDZWFbxvLesNotPy/MVRfwGuA9PhYYovzHAtKLlft+QvGXxtGPpnZneLeXXNHwNwOwPPWBOelT1i6dU0fxgeXxT2eeegKj1nuKPObn5gujPrD6+u+TwQzg8JZ2Bb2++zg8hoXZbVL3m0MxOYMpmf2I5NLvgd2KVZf/Isj83dzNxuu9rd9wu/MoGjBmlD/PJnLMGXqE1uaUhWKYmFJ9kRT9zelbVs7ZS3HG9lrazlCMgpqa+VtRwBOSX1tbKWIyCnlISvX98grWHxQs/61wO8jMC3BtbeAVvVM9ogze1Iy98hFb2CrX7JCmL+grH8kXR3+69yZcqEBARsCzrbVqNh8XEuuCDGbWHXprsKgqBMWwBTM0HablPbvIoI7xi0+yoK6fYvBygdVvZ8H1u2pLOaxeFHNL6h+snuZjKoDitSn0b6tSPd+ErMEQO7hvj0MG3Pio4vFgVpUYAFXFIcsrhxRQEM8Kn8oCffygNBkL0y13f10qM9P/1NMD0I4Kww9M+NAqJo55O3gZivGuqyiGGDNNCpRePLslkaev452Prwc/njygRE/4Lszr78XWRMD3qEe4jxy8BUrcruthuGA3k1zR8C0RGhV3kfpu2zBUFahieB14Sdbd/PH0dFzeJaa7wH2OKKsLvtXwf9GsjsCCOYrwSdm/4DucARL5LBuxDy+ui5TGhpmV+NgsiMH0tevlG37AiP024n4DPhYemVUUjY0PxnHuN7YNyZu2Ci4X3TvLDvGwQ8k92pNsQ70jKfE3tKGOKTmcAS7sIDa2mdb8MzineqRfPUIG343/oapMmtioeYUhKL/CGGKNbpKO9YcQ7bmbJW1nIE5JTU18pajoCckvpaWcsRkFNKwtevb5BW11xtmD9giC4C87lREHMQRztLhQ6Z8OYzg4KiohDA3596Fxh3GfDH+zvbtxWX09Q2rSCi90dB2rT/fc3rm34LgZ+LQrjB71kb7IZS4ceiRVNdPwAbglk/+CHbYoEPWjanw0t7Q+1QGhSOFAZpv/Drmq9h0CJi+w2Q15evY8HVBP6aMeZ96W2tvxw0BhececFGYv4/ri6ZYO2c0HhXeszriPEtFxC5MTDR1WHIf5sNYor7Gn5HmnlLWLn/UmzZ8mr0XIYNATuD6nlXDdotNzCu+0D4x/wdaWCqBHgWCM+Fpmpl3pFVynA4qkCn1Oe26GinX9/czIx7ALqWQM/kP8LMM2B4FTP/0Ha2u9tpC7+Kd+otXDzfS/l3eLCrAsYyQ2ZuNL+tO2d5FfY7ZHhdtEOyeFdhttdSuxrdz7LBK/Dm7E2jLuQLjPddsy978AAAIABJREFUz/JnsiHyUJcNZNp+zxhekd2h6Y6lgnhm0DttZcF7AbNj0SBt+N/6GqTJrYqHmFISi/whhijW6SjvWHEO25myVtZyBOSU1NfKWo6AnJL6WlnLEZBTSsLXr2+Q5tgVBwfxBmmDb4osCgG8fakPM+iLQ91mWBACpfqsx2Y9Ez826P1tpXwwVPgxsNPNBWinDmUfBm2NxuTONFr/n0qFhcMGaT3eFm+6vQnAZ4azKDGfXHInWS4Iss/YrvZ/cDvoAO7J/tkQTXVBkOl+8XO5UCh7SUCR4AhHO48qeM9Whs2QjIvfwXWgnhcSsJ0szkp3tz2eG8IxLVUZDt6g93kVgykK0ry6Zsf//uH4uXeNDeWFgSObdI7bWej39tUxcGlYVXl+9GeitWE6PDtVQfMtm+vCdPipUrsKs9oldjXmhpWqaXo3G3MvWfvJdHf7f0W7MS3qs8GaazjkrZ2ZI7uuTRScTe15o2exgQxfHQVrpb40SNMgTW7dm1RKSSzykwrgKCervEcJbAzNlfUY4I3yUWU9SmBjaK6sxwBvlI8q61ECG0NzZT0GeKN8VFmPEtgYmifBevwFacMFKfUtxxu2/2yYL4rCn6F27xx4Mf6IQVqqp/Lt1ob3G4u/LjgC6gqVOXbH4HdEO9J6wx4XyhBRX+7dYcMUdMjwIxPuEGhPyV1X+X0OM8cRdqRtNnVNXySgOv/F9qPx38AxSv5IaOgaL8Q6Y+zadMcjWzK70L4YGlziWV7tdtVFxxeH+BpVkJZjg6DUjij3Yn4LetDdPpm/I42Ye0DkMeGkkHFu/m2ZEQcy74iOym752Z4hGRQFae7CA7b22wZ8eqndiiOydMcuLX/LAy4LmD6cCSLXuRsxo11ozF+1huoM09E5H5Sqd6ldjfnii9470+tP38WWt9owdbvnp+8EsCH/OOqQQZr7rNQ0f5gNrXHBrWe9WgBnl7o4Iic5XDgZvY8O96HooooRWY2ygV42MEpgY2iexMIzhuEc0o8qa9nyKm853spaWcsRkFNSXytrOQJySuprZS1HQE4pCV+PvyAtsxOKmeeEvX2X4KnH9mYRZ28wzO2iiiFIQw/N8Ni/E4xni44EAu7oKeh7BH4xe9mAe7cYgy6x4DPyw5rsC9qJ+MkgfOUqmPmzBr3PKs8rmXeUnRv65mz8pvV/cj9a8J7D/ClV14LRG8zoX4se85aD2pHmjmM2NC2DpdsJ5sx0Z2t0EUP0NbBT7gvu9s6w31yBJ1p3lbRx9A477+sAbQDzaWHafDpqO/BetG8DtBHEHw8D/3PZF+qX6mdUQVouBOXriPA3QUf7poJx77RXEMFdhDBw+2l++EVTbvZs7w0AFoQhPpu9UdNxYIu7ielTQVfbwwdY5y5QOCLs7bsAc0264B1p2Zfxgx6KLiPIO8rr1zYvZcOXE8yaoGPToyX5ZccG6iK2TQTcEgXA2feikX2NmI6CxY9z71kr9vRQuxqLBAf8xKeDaQMIZxYftR0uSEN2nowfE0wDiB/JvW9tiN9vmSPPHyp+j13mOOz9ucsgEvr9qEFaQmBLdJvEwiM3+omlpKxl66W85Xgra2UtR0BOSX2trOUIyCmpr5W1HAE5pSR8Pf6CtMwxNCZsJDLfDyz9I8jb5yF9KoFWMviNxHxKXDvS3AvbvdolHwLxdwA85IFv6k/hBS+NdwN0ubv1E8DM3K2d2RsggWlEuC5Ip7rghbM82Mth8PZoN1T1EU+4m0BBdIYHe346XXkgKJv16qvRS+IHdt7dCmBufj++4c8w248R46yR5jjSjrTops3Knmst0SnEuCqssL9E6FUatmcR4/NgvjS6GXSor1xIhXfD4vu5WzlzQRB/wIBaR9qdlw2ymOlGQ6YrCM3vXfCWubWz8GinG0uGDYHeyYSvhez/GBzO8MleyIxjmegYIr6x1K2dOLB7C6HvXxxdVuDmsTd1AxM15XPww/B8VyMQnx8FdkU70txQMt64gwm3WDIb4YV9Xr85iQlribk999L/IRi6EJGYrmLm3+aCSOfxuiV/CeBWBj+fu7jB9VEUpA3s/sNGEK4N0xX/LyczjYLohtNsuHfg0oH3MNFlBbdwAshejmCJv2fYaw9gX8oLgrOXc9wEwmOlLqcYNL3MrbMAP+0xro8+M/3mJBBfBeB4EC6K6lPX/GaPcQ8T/7u7IdZsf/kCAn8yutzAQ2/+zwa9D2+Y360apE3shUdu9BNLKYlFfmIRkB2t8pbjrayVtRwBOSX1tbKWIyCnpL5W1nIE5JSS8PW4DNLcrZZ+bfNfMHAtCE0ZxPcSaIMFbsy9LyyOHWku1Cqlx2gnwhUMfitAZ+eCNDeY2sbZPvmXMejvAMzOjO8HIZkr0dH627xbDS8cZI/sTqph+jHWrEl3t/4menYMRzuj5xsbp5h9KRderADo6Oh7bm7AtUFX23+OdGFCZufcOjL80fx3ZkXv/zL4IYDTim+0HDTnhvdNM7b3CwQ+NxpDhsGQQVppNruJ6bYgRd/2AvtNENaXDNIyzDzr3Q3GrvwwrSQHwhVBZ5vbUcalgrTSXuQ/MGidnZH+VhSKDvOVDbDcbafZGzSj5plLEwj4dcER1lI3rzI2lJC4o+Cdb5lLB9wOQWPD5YNu2xzY2XaeYVrB4IXF73YbcpzDzC1V03KCNfZqAB8daEYPEdEtzPYLufqc0HKMF9gNxPRwMJfWmF32YgNcGI2xItWT+1nNvNUapMktJqNRSmLhGY3+ZGqrrGWrrbzleCtrZS1HQE5Jfa2s5QjIKamvlbUcATmlJHwtE6SNhVFNy3TM7AtHCizGIpH3LGHRew/Da0GI7tb9I/bZ0uLjlWAGpoe9YxpfXP0MP2CD+pNnIvTTZc1txMkLNaipqYA3exrm+PvQ2hrEoHrwHJwXvSCFjkfce9ZsDGOJr4viSwOe+knBLa0jCRVdWPCrkdoX/LyxcQr2VHpD+sr5u7XV8XL/ERYt8rFlSzrqo/BnZcvqjrSyUY25YRILz5gHdYh2oKxlC6u85Xgra2UtR0BOSX2trOUIyCmpr5W1HAE5pSR8Pf6DNDm+qqQEJiwBt6MsMN73jOEVQ962OdTsMrvZGHhz/k2f4xmGBmly1Uli4ZEb/cRSUtay9VLecryVtbKWIyCnpL5W1nIE5JTU18pajoCcUhK+1iBNrn6qpASSIpB9x9nJw962OZT6gfer3TDiMd2kZjDKfjVIGyWwMTRPYuEZw3AO6UeVtWx5lbccb2WtrOUIyCmpr5W1HAE5JfW1spYjIKeUhK81SJOrnyopgWQIZG/dJHrQdrTdMVqRzI2fZ4dpexZ2bH5+tM+/Hu01SJOjnsTCIzf6iaWkrGXrpbzleCtrZS1HQE5Jfa2s5QjIKamvlbUcATmlJHytQZpc/VRJCSRD4LiWw/0K1AX96MQTrbtGJbJ8uZfq2lnvnknXzu0YzQv/R6UTc2MN0mIGOkx3SSw8cqOfWErKWrZeyluOt7JW1nIE5JTU18pajoCckvpaWcsRkFNKwtcapMnVT5WUgBKIiYAGaTGBLKObJBaeMmQnZRNlLVt25S3HW1krazkCckrqa2UtR0BOSX2trOUIyCkl4WsN0uTqp0pKQAnERGBcB2nAIqyi/45pqq97N0ksPK/7pMbpAJS1bGGUtxxvZa2s5QjIKamvlbUcATkl9bWyliMgp5SErzVIk6ufKikBJRATgXEbpBHW40r6ZEzTHBfdJLHwjIuJjcNBKGvZoihvOd7KWlnLEZBTUl8razkCckrqa2UtR0BOKQlfa5AmVz9VUgJKICYCLkh7Mv2WD332V0c9FlOXcXRjcSW9EkdH46mPJBae8TS/8TQWZS1bDeUtx1tZK2s5AnJK6mtlLUdATkl9razlCMgpJeFrDdLk6qdKSkAJxETABWlzZs5peucJCx+JqUvtZggCSSw8Crs0AWUt6wzlLcdbWStrOQJySuprZS1HQE5Jfa2s5QjIKSXhaw3S5OqnSkpACcREQIO0mECW0U0SC08ZspOyibKWLbvyluOtrJW1HAE5JfW1spYjIKekvlbWcgTklJLwtQZpcvVTJSWgBGIioEFaTCDL6CaJhacM2UnZRFnLll15y/FW1spajoCckvpaWcsRkFNSXytrOQJySkn4WoM0ufqpkhJQAjER0CAtJpBldJPEwlOG7KRsoqxly6685Xgra2UtR0BOSX2trOUIyCmpr5W1HAE5pSR8rUGaXP1USQkogZgIaJAWE8gyukli4SlDdlI2UdayZVfecryVtbKWIyCnpL5W1nIE5JTU18pajoCcUhK+1iBNrn6qpASUQEwENEiLCWQZ3SSx8JQhOymbKGvZsitvOd7KWlnLEZBTUl8razkCckrqa2UtR0BOKQlfa5AmVz9VUgJKICYCGqTFBLKMbpJYeMqQnZRNlLVs2ZW3HG9lrazlCMgpqa+VtRwBOSX1tbKWIyCnlISvNUiTq58qKQElEBMBDdJiAllGN0ksPGXITsomylq27MpbjreyVtZyBOSU1NfKWo6AnJL6WlnLEZBTSsLXGqTJ1U+VlIASiImABmkxgSyjmyQWnjJkJ2UTZS1bduUtx1tZK2s5AnJK6mtlLUdATkl9razlCMgpJeFrDdLk6qdKSkAJxERAg7SYQJbRTRILTxmyk7KJspYtu/KW462slbUcATkl9bWyliMgp6S+VtZyBOSUkvC1Bmly9VMlJaAEYiKgQVpMIMvoJomFpwzZSdlEWcuWXXnL8VbWylqOgJyS+lpZyxGQU1JfK2s5AnJKSfhagzS5+qmSElACMRHQIC0mkGV0k8TCU4bspGyirGXLrrzleCtrZS1HQE5Jfa2s5QjIKamvlbUcATmlJHytQZpc/VRJCSiBmAhokBYTyDK6SWLhKUN2UjZR1rJlV95yvJW1spYjIKekvlbWcgTklNTXylqOgJxSEr7WIE2ufqqkBJRATAQ0SIsJZBndJLHwlCE7KZsoa9myK2853spaWcsRkFNSXytrOQJySuprZS1HQE4pCV9rkCZXP1VSAkogJgIapMUEsoxuklh4ypCdlE2UtWzZlbccb2WtrOUIyCmpr5W1HAE5JfW1spYjIKeUhK81SJOrnyopASUQEwEN0mICWUY3SSw8ZchOyibKWrbsyluOt7JW1nIE5JTU18pajoCckvpaWcsRkFNKwtcapMnVT5WUgBKIiYAL0k79xUl/Cizti6nL4brZD8I3cCXdLqA17iSSWHjG3STHyYCUtWwhlLccb2WtrOUIyCmpr5W1HAE5JfW1spYjIKeUhK81SJOrnyopASUQE4G8IG1WTF2O3I2HN+AK2jNyw0OrRRILz6FFKL7ZKOv4WJbTk/Iuh1I8bZR1PBzL6UVZl0MpnjbKOh6O5fSirMuhFE8bZR0Px3J6UdblUIqnTRKsNUiLpzbaixJQAoIEXpcgzeBt+CI9LTjNcSGVxMIzLiY2DgehrGWLorzleCtrZS1HQE5Jfa2s5QjIKamvlbUcATmlJHytQZpc/VRJCSiBmAhokBYTyDK6SWLhKUN2UjZR1rJlV95yvJW1spYjIKekvlbWcgTklNTXylqOgJxSEr6OJ0iraTnSUHi6tfQjbG97Ug7JoadUUd9cHzJuBezfh52PPHTozbDEjGpqKjyaexrI7g072380pjkveM9hXlXl1wi8O+idvgZP/aRvTP2Nl4cbG6f4+1NfccMJpqevxKOPvjZehvZ6jEODNDnqSSw8cqOfWErKWrZeyluOt7JW1nIE5JTU18pajoCckvpaWcsRkFNKwtfDB2n1J7/VY/NVAG8oPU36Y0jhShDPM9b/J8P24qCrfbMckkNPyW9oWsaWfgBgRdjZdve4mWF187HG8KmWvfvR3fpirONqbJzi7UutY+LnbEf72jH1Xd003/NwL9g8G3qVn8W2n/aMqb/x8vBAQPgtN5ywt+8CPPXY3vEytNdjHBqkyVFPYuGRG/3EUlLWsvVS3nK8lbWyliMgp6S+VtZyBOSU1NfKWo6AnFISvh4+SFu4eIbvpd4OAx+wFQy6CGR3Env3uWmTQW/61SmPY+reYzRIi80IhIWLp2PHZhcA2dh6HWNHfm3TYkvmNmuCT2Db5h1j7K7w8TiDNNdzY+MU7NkToru7P9Zxvt6dHarzOgiuGqQdBLSDfCSJhecgh3LIP6asZUusvOV4K2tlLUdATkl9razlCMgpqa+VtRwBOaUkfF3+0c7hwo6GxQsLgrQFp1Smpr52YtraPehs216AKBPOBQF+iydadyH/73P6elJ7K+qYaBpx8Kf0XL8Lra1B9HzDn8/zkVoIS14A+zt0tj0LgIvwE+qa3+TDvM19P9eueulbUik7Pwr98o/61dRUpDCvhg3eAA7TgeFudDzyp6jP5cu9VNfO+uhnRV9BaH6P7Q//Ifft4frJ6yttbB8623agYfGxvk3NjzT7+jsKdhcV88mKtLT42J1+W/Sc4TAI6El0t75UgsHAE7WNs32Tqgv6THfEOft1XMvhfgXqgn50Dvq+j+ODML0VOzbvK5hy9dKjjRf+lQGvYMJqYvNcAPtSVNu65uqUNZXpeejELjs/Zc2cdO3cDjzwQBj10dg45UBNuSd9WH8ndr7BRv5ImxcijqW9RRUNLbWW7eygP3wKOzY/H/U3EodM3TKs871HqGk5wvf52MhDJv0CZqd+l/NXqc9xcV/1J8/yLdWAvFT0/LbN7hjzgbDTsc0yDANKVaSq06/6O1JTccyQPkrZ0LdYMKgebjzZzxEFu3Hc/N85P+bmVTi2oT1VwL/oM5U/52KuSO/Atl+8nGliKuqa6th6pqC2mTG4NqW+X6IGsf221CAtNpQjdpTEwjOi6CRtoKxlC6+85Xgra2UtR0BOSX2trOUIyCmpr5W1HAE5pSR8nUyQdvyyOZ6f3sjEmwcd1SsO3TJ/B/HtxDiHCVMdUmKcCPD60IRf8EJvKYhuBvA0wG8CaDaD19rDvXUHgrb3TfO59wpmXArwbhC9CEYNM24g0EsgPi0MUmfhtz9/xfWfamg5yVr7dQAudNtKoDcyeC6DvmQPpzvR15dyxw0BXDioxISzw462jWX144LATFBEzD0g8hj8EYBcENhAoOdBfEHQ0dYW6RTzcd+rbj7W89z8eQkYv2GD6cRYQIRbAqq6vuTxxewRR6LvZMfquvLqm88CYwMT/s52tN2RnZupb76QGO8PyZ6XCxMzP8w+k8+Bia92tTX1TVeRNW8l2D8y0QoA94Uz0ivcO7zyGL8LhMfAfKSbNzGvjdoS1kdjGxykkVfffAYY32TCdXaOuSmqczkcSoVyDQe8wYSnyGI/CCcAtCkM+fNDvtcvWzfCTrZ4CoSbmfAHwzSVwQsBfDtM8RV4vH2nY5PdtQfGtwzhcxbotRz+jUfmoiF9RPiFx/geGHcWH+WtqGtqCGDu9ay9ID0z6Cg4/jqMpxj0tCFcFFCw27Pe3QWfKeYHQqq4BJ0/dyFs9JVqaHqHteQ+C4vz6jQ7319eXfN5IP542Oedkwtgj2s53KsM14NRFabtWbmwc+HiN3opsxGgW8POtu8n8StSg7QkqJbuM4mFR270E0tJWcvWS3nL8VbWylqOgJyS+lpZyxGQU1JfK2s5AnJKSfg61iCNwFuZaKtN+98dbZBGxL3G0iXprk2/jv5xX7vkndbwrWC4nUgvhdasjt7NteCUSq+q52wAXyHDZwbb2n/udo+Z7S9+noCLweaScC79JApeTmya66dppSUsI8bLuSDNBTI+1hPj3wJTdWMURLW0+N5OeyYIN7pgK+xo/2FBaVtafPOKvYyAj4YBzonCl1L9AMarazqFQOuY+eqwq/3+bFAE4Mzo3We90zZEO+PqT57lMV0HUEPom7Pxm9b/GRSkndg010vTHSDeFfpYlQltKMuHmf/FVh95c24HWHbQy5d7/vaX14JQFYQ7r4iOOS44pdKv6rmBgeUA/jUbeKGmpsL35l5vLe+2XW3XldrlNtTRzihIY1oThUrufXpV/k5s+dleVDcvcIwB3hYGuAbb218AYPy6JcsY9kqAFoJweakgza9vWsKM7zLoHjsjfUP0Yv3SHIxf37KUObyLQetsZ9vX0dhYVRA4Zb1BdFqevzjqL8B1YDo8TPGF2TCsoObZsArUwsS/DD1zbVQjwKQaWt5t2f4DLP4rPCy90o3RMWKiR1wYRRZXBsY+jjn+voJdb8U+qjviab/75WuYuK4oxCRTv2QFAY1hRerTqOjpLxWkDfLUgXnVgPl5Am4Jutp/kf+ZIks/DWrmrY48k/FwVKcD/sp42Nxkie9xQWbFrrAmCvUoPC/d8ciWqL+apnezoQ0MzCTmj2Xfj5iqP3mRZfON0IR/G/sx4EyBNEib2AuP3OgnllISi/zEIiA7WuUtx1tZK2s5AnJK6mtlLUdATkl9razlCMgpJeHrsQdpDYsXeta/HuBlBL41sPYO2Kqe0QZpbkda/g6p6BVsLkhg/oKx/JF0d/uvcqijAMrcTcC2oLNtNRoWH+eOlhLjtrBr010FQVCmLYCpmSBtt6ltXkWEdwzafRWFdPuXA5QOK3u+jy1b0llNF+6A6c5cOObGN1Q/LsRy4YhBdX4IAvDUMG0vzj866XYdWdCDAF0cdG76j+IgLdoNBlwSEs7Atrbf59st2iUEfCoM/TMLjppmGvl1S/7ShVa53ULVS4/2/PQ3wU4PZ4Whf270XLSDyNtAzFcNdVnEsEEa6NSi8WXZLA09/xxsffi5onF/DMC/ILuzL38XGdODHuEeYvwyMFWrsrvthuFAXk3zh0B0ROhV3odp+2xB4JTZ4UfgNcW7oypqFtda4z3AFleE3W3/OuijnBmX271Wir9f1/w+hgtkB0KkXJAGnDbUTqwSPooCKWvwz2RwXhQMu6/sjkLQ/dFOteKddtmxlfDUQH/0f5no723HJrerMnsEOvOZsqeEKZyJx9t3ZT5jHyxZp/rms4ixythweX+IP3opcxsTbc5+Tk1t0wpDZj4zT2Hw07ar3Wkhs7vxxFxQm8DvSA3SEoA6RJdJLDxyo59YSspatl7KW463slbWcgTklNTXylqOgJyS+lpZyxGQU0rC12MP0uqaqw3zBwzRRWA+NwpiDuJoZ6kbPzNHCj8zKCjKhQiA+8e6vz/1LjDuMuCP93e2bysuifsHPxG9PwrSpv3va17f9FsI/FwUwg1+z9rgitYtO8LjtDsG+Ux29xEWLZrq+gHYEMz6wQ/ZFgt80LI5HYf1PTfkrZQZVrljjoVHO3/h1zVfw6BFxPYbIK8vX8eCqwn8NWPM+9LbWn85aAwuOPOCjcT8f6KgZyBYOyc03pUe8zpifMuFd5kA6Oow5L/N7Bwb1NXwO9LMW8LK/Zdiy5ZXowczbAjYGVTPu2rQbrmBcd0Hwj/m70gDUyXAs0B4LjRVK/OOrFKGw1EFOqU+e0WBk1/f3MyMewC6lkDP5D/CzDNgeBUz/9B2trvbaQu/ckc76dXcrr78FtkjjEz3hF1t9w4wotstmb9GR+tvB/VXykeuUcP7pnlh3zcIeCa7Uyxze+ua0ODsKEAdIkgredNpNjy0fHVxQOg+U8x0eXRpRKr3mWE/C/Utxxu2/0wWX3L9ZD5HC6OAbLfxXbDmvM+Wp8Dwx6OQeLYNMkei/yvJW2c1SJvYC4/c6CeWUhKL/MQiIDta5S3HW1krazkCckrqa2UtR0BOSX2trOUIyCkl4euxB2lREFB02UC8Qdo5+e82i3AXBWnevtSHGfTFoW6UzARyA/2k+qzHZj0TPzbo/W2lalnqSKdrN7DTzQVopw5lAQZtjcY0zf7xoIK0Hm+LN93eBOAzw9mMmE8uuZMsd2TTPmO72v/B7aADuCf7Z0M01QVdpvvFzxkyc0uGXhnhEY52HlWw+yjDZkjGxeHhgXpeSMB2sjgr3d32eG7Ox7RUZTh4I+5yKgqcvLrmTwC4fzh+2fe9DRWklQyrXOOsz8GbXBA37M2mQ/koI+rVNX8MhJXRzrdXpz3vjuCCaU/uCOZBBGlDhdO5II3p5WE/C9lAjvhGF3hmjmzeGO1kTPVVeezdEAb+56I/W+8OD/y5/jC1x/MC9+eVpULtuH5dapAWF8mR+0li4RlZdXK2UNaydVfecryVtbKWIyCnpL5W1nIE5JTU18pajoCcUhK+TiZIGy5IyexyMcwXReFPqZfrZ8OFgRfjjxikpXoq325teL+x+OuCI6Cun8y7whj8jihI6w17XChDRH0ldxkV1bPUUbyoSSbcIdCe4QKoqO1wN54OvyNts6lr+iIB1cVHQsu1XRTQgD8SGrrGC7HOGLvWveMqswvti6HBJZ7l1W5nUXS0dIivUQVpOTYIgt5pKwtuSgWQPc7qbgDN35GWu4yBcFLIODf/xteIA5l3REdlt/xsz5DzL2LtLjxga79twKePOtjJBXzkldwJd+DY6FfDzrZ/Gi5IG9JH2Ynk79JzFxBY3GMsr8z5OYkgbW/qD8N9FnLHjgmfji7DyB2pptuZeB6BFkWfoZkzvWgXGqGdmF6Odj0WHWEu16/lttMgrVxSY2+XxMIz9lEdmj0oa9m6Km853spaWcsRkFNSXytrOQJySuprZS1HQE4pCV8nE6RldkIx85ywt+8SPPXY3iym7A2QuV1UMQRp6KEZHvt3gvFs0ZFAwB09BX2PwC9md7a5d4sx6BILPiM/rMkFBcRPBuErV8HMnzXoSGdevTPvKDs3d1FA9mcL3nOYP6XqWjB6gxn9a923D2pHmjuO2dC0DJZuJ5gz052t0UUM0dfADqcvuNs7w35zRe4mxWI/Ru+w874O0AYwnxamzaejtgPvRfs2QBuj2xjdziL3vrQ4grTc7aB8HRH+Juho31Qw7p32CiK4ixAGbj/ND4loys2e7b0BwIIwxGezN2oOHHXE3cT0qaCr7eFcfwcuUDgi7O0uVgRWAAAgAElEQVS7AHNNuoB15l1jDHoouowg7yivX9u8lA1fTjBrgo5Njw6a+oGdch8mxtkFupkdZmA6I7sTcsggbagjnfmC2ffqAW9m2G0E0xB6lZ/NHW9NIkjbtnmH8zABlw0KGltafH9XuJqBd4chPpk58hu9+84QqkCYxsCvszfCuveiGeB4MHos8yvZ96Ul9etRg7SkyA7uN4mFR270E0tJWcvWS3nL8VbWylqOgJyS+lpZyxGQU1JfK2s5AnJKSfg6mSANwMCOJ2wkMt8PLP0jyNvnIX0qgVYy+I3EfEpcO9LcjYle7ZIPgfg7AB7ywDf1p/CCl8a7Abrc3foJYGbuiGj2BkhgGhGuC9KpLnjhLA/2chi8PdoNVX3EE+4mUBCd4cGen05XutsaB75mvfpqdJPkwA6dWwHMze/HN/wZZvsxYpwVzXEMO9KimzYre661RKcQ46qwwv4SoVdp2LoXwX8ezJdGN4MO9ZXTxrth8f3crZyZnXqW+AMG1DrS7rzsi/kt8fcMe+0B7EsuhMzc2ll4tNONJcOGQO9kwtdC9n8MDmf4ZC9kxrFMdAxljgwO4nMgeELo+xdHlxW4eexN3cBETfkc/DA839UIxOdHgV0J1hlv3MGEWyyZjfDCPq/fnMSEtcTcnnvvXTHD3GUDfDQYPsjcVzAP4JNMvNZ2tN/mArqSQVrm1tBhfZTRzV4SAGA+ii8sSChIi97PNhBcvgvg1WEKv6pIY34I/B2AvyoOQqM5GnMHMe/Lv5XT7V5zt3qC2Eafl8zNnqhrfrPHuIeJ/93dLmu2v3wBgT8ZhXMeevN/NuhdesP8btUgbWIvPHKjn1hKSSzyE4uA7GiVtxxvZa2s5QjIKamvlbUcATkl9bWyliMgp5SErxML0tytm35t818wcC0ITRlM9xJogwVuzL2/KY4daS7UKqXHaCfCFQx+K0BnF7xrrbZxtk/+ZQxygcHszPh+EJK5MnpRfN57uwaVOLuTyv1giH6MNWvS3a2/iZ4dS5CWed7sS7kAYgVAR0d9urkB1wZdbf850oUJmZ1z68jwR3O3QrpdYzXNH4bBDweFNqU8PbAD6zzDtILBC7PvFRsySCvNZjcx3Rak6NteYL+Zu2ChFJ+BnXR3g7ErP0wryYFwRdDZ5naU8RCsS3iR/8CgdXZG+ltRKFrqK39c8B7w2H4FwEcH8KODmL8SzvUeRGtr4L5XMkgr10eug8ylAyD7prxdYAMjSypIc30vXDzD+P5FRPYzOX8BPzCGv5ze1u7eVZe99fPAbaJsni3YMbfovTO9/vRdYPYKbsM9oeUYL7AbiOnhYC6tMbvsxQa4MLoJtCLVk/tZzbzVGqTJLSajUUpi4RmN/mRqq6xlq6285Xgra2UtR0BOSX2trOUIyCmpr5W1HAE5pSR8XX6QNpZ51rRMx8y+cMjAYix9D36WsOi9h+G1IER36/4Ru25p8fFKMAPTw94xjS+ufoYfsEH9yTMR+umy5jbi5IUa1NRUwJs9DXP8fdnQaYzKB8/BedELUuh4xL1nzQ47jlIBX2PjFPRPq8CWn7njygcCpjFOKHo88w4yJnrEdmxaV9D/cGFsHNoDfQxwHetnoXg87rPR2upYu/8Iixb52LIlHTUr/FnZM9EdaWWjGnPDJBaeMQ/qEO1AWcsWVnnL8VbWylqOgJyS+lpZyxGQU1JfK2s5AnJKSfhaJkiTY6RKSiA+AjLhVW687j1w1tI634Zn9Hdv7iqYiPBY4oOYTE8apCXDtVSvSSw8cqOfWErKWrZeyluOt7JW1nIE5JTU18pajoCckvpaWcsRkFNKwtcapMnVT5UmGgHJ8CpzaYJDVOqmU7ijk339tzHxDtvRHl1gMZm/NEiTq34SC4/c6CeWkrKWrZfyluOtrJW1HAE5JfW1spYjIKekvlbWcgTklJLwtQZpcvVTpYlGQDBIy17mANClQeem/8hHZeqWXGKAixk8l5g+HnRtcu/Fm9RfGqTJlT+JhUdu9BNLSVnL1kt5y/FW1spajoCckvpaWcsRkFNSXytrOQJySkn4WoM0ufqp0kQjsHy5l+raWZ82ts/dUJro8KuXHu2TfXMQprdix+Z9BVp1zdU+zBEB7O/Q2fZs7O9mS3RiyXSuQVoyXEv1msTCIzf6iaWkrGXrpbzleCtrZS1HQE5Jfa2s5QjIKamvlbUcATmlJHytQZpc/VRJCSiBmAhokBYTyDK6SWLhKUN2UjZR1rJlV95yvJW1spYjIKekvlbWcgTklNTXylqOgJxSEr7WIE2ufqqkBJRATARelyDN4jhcRU/GNIUJ000SC8+EmbzwQJW1LHDlLcdbWStrOQJySuprZS1HQE5Jfa2s5QjIKSXhaw3S5OqnSkpACcREQDxIIzyLK+nNMQ1/QnWTxMIzoQAIDlZZC8IGoLzleCtrZS1HQE5Jfa2s5QjIKamvlbUcATmlJHytQZpc/VRJCSiBmAi4IO1TWxY99NxrFS/G1OXQ3TD2g7Aeq+i/E9cahwJJLDzjcJrjYkjKWrYMyluOt7JW1nIE5JTU18pajoCckvpaWcsRkFNKwtcapMnVT5WUgBKIiYAL0ubMnNP0zhMWPhJTl9rNEASSWHgUdmkCylrWGcpbjreyVtZyBOSU1NfKWo6AnJL6WlnLEZBTSsLXGqTJ1U+VlIASiImABmkxgSyjmyQWnjJkJ2UTZS1bduUtx1tZK2s5AnJK6mtlLUdATkl9razlCMgpJeFrDdLk6qdKSkAJxERAg7SYQJbRTRILTxmyk7KJspYtu/KW462slbUcATkl9bWyliMgp6S+VtZyBOSUkvC1Bmly9VMlJaAEYiKgQVpMIMvoJomFpwzZSdlEWcuWXXnL8VbWylqOgJyS+lpZyxGQU1JfK2s5AnJKSfhagzS5+qmSElACMRHQIC0mkGV0k8TCU4bspGyirGXLrrzleCtrZS1HQE5Jfa2s5QjIKamvlbUcATmlJHytQZpc/VRJCSiBmAhokBYTyDK6SWLhKUN2UjZR1rJlV95yvJW1spYjIKekvlbWcgTklNTXylqOgJxSEr7WIE2ufqqkBJRATAQ0SIsJZBndJLHwlCE7KZsoa9myK2853spaWcsRkFNSXytrOQJySuprZS1HQE4pCV9rkCZXP1VSAkogJgIapMUEsoxuklh4ypCdlE2UtWzZlbccb2WtrOUIyCmpr5W1HAE5JfW1spYjIKeUhK81SJOrnyopASUQEwEN0mICWUY3SSw8ZchOyibKWrbsyluOt7JW1nIE5JTU18pajoCckvpaWcsRkFNKwtcapMnVT5WUgBKIiYAGaTGBLKObJBaeMmQnZRNlLVt25S3HW1krazkCckrqa2UtR0BOSX2trOUIyCkl4WsN0uTqp0pKQAnERECDtJhAltFNEgtPGbKTsomyli278pbjrayVtRwBOSX1tbKWIyCnpL5W1nIE5JSS8LUGaXL1UyUloARiIqBBWkwgy+gmiYWnDNlJ2URZy5ZdecvxVtbKWo6AnJL6WlnLEZBTUl8razkCckpJ+FqDNLn6qZISUAIxEdAgLSaQZXSTxMJThuykbKKsZcuuvOV4K2tlLUdATkl9razlCMgpqa+VtRwBOaUkfK1Bmlz9VEkJKIGYCGiQFhPIMrpJYuEpQ3ZSNlHWsmVX3nK8lbWyliMgp6S+VtZyBOSU1NfKWo6AnFISvtYgTa5+qqQElEBMBDRIiwlkGd0ksfCUITspmyhr2bIrbzneylpZyxGQU1JfK2s5AnJK6mtlLUdATikJX2uQJlc/VVICSiAmAhqkxQSyjG6SWHjKkJ2UTZS1bNmVtxxvZa2s5QjIKamvlbUcATkl9bWyliMgp5SErzVIk6ufKikBJRATARekffmJ+rXtL09/YpguA/SjDavp+ZhkJ2U3SSw8kxJkGZNW1mVAirGJ8o4R5ghdKWtlLUdATkl9razlCMgpqa+VtRwBOaUkfK1Bmlz9VEkJKIGYCLgg7f2PNJbT224wGvAleq6cxtpmMIEkFh7lXJqAspZ1hvKW462slbUcATkl9bWyliMgp6S+VtZyBOSUkvC1Bmly9VMlJaAEYiLggrRTf3HSnwJLs8ro8hysog1ltNMmJQgksfAoaA3SxoMH1NtyVVDWylqOgJyS+lpZyxGQU1JfK2s5AnJKSfhagzS5+qmSElACMREYZZB2LlbRd2KSnnTdJLHwTDqIZU5YWZcJKqZmyjsmkGV0o6zLgBRTE2UdE8gyulHWZUCKqYmyjglkGd0o6zIgxdREWccEsoxukmCtQVoZ4LWJElAC44uABmly9Uhi4ZEb/cRSUtay9VLecryVtbKWIyCnpL5W1nIE5JTU18pajoCcUhK+PrggrablSEPh6dbSj7C97Uk5BIeeUkV9c33IuBWwfx92PvLQoTfDEjOqqanwaO5pILs37Gz/0ZjmvOA9h3lVlV8j8O6gd/oaPPWTvjH1pw9PCAIapMmVKYmFR270E0tJWcvWS3nL8VbWylqOgJyS+lpZyxGQU1JfK2s5AnJKSfi6MEirP/mtHpuvAnhD6WnRH0MKV4J4nrH+Pxm2Fwdd7ZvlEBx6Sn5D0zK29AMAK8LOtrvHzQyrm481hk+17N2P7tYXYx1XY+MUb19qHRM/Zzva146p7+qm+Z6He8Hm2dCr/Cy2/bRnTP3pwxOCgAZpcmVKYuGRG/3EUlLWsvVS3nK8lbWyliMgp6S+VtZyBOSU1NfKWo6AnFISvi4M0hYunuF7qbfDwAdsBYMuAtmdxN59bppk0Jt+dcrjmLr3GA3SYis8YeHi6dix2QVANrZex9iRX9u02JK5zZrgE9i2eccYuyt8PM4gzfXc2DgFe/aE6O7uj3Wc2tm4JaBBmlxpklh45EY/sZSUtWy9lLccb2WtrOUIyCmpr5W1HAE5JfW1spYjIKeUhK+HPto5XNjRsHhhQZC24JTK1NTXTkxbuwedbdsLkGTCuSDAb/FE6y7k/31OX09qb0UdE00jDv6Unut3obU1iJ5v+PN5PlILYckLYH+HzrZnAfAg3PntTPoFbNv8JI5rme37OD4I01uxY/O+3DM1NRUpzKthgzeAw3RguBsdj/wp+vny5V6qa2d99LOiryA0v8f2h/9QVj95faWN7UNn2w40LD7Wt6n5kWZffweeemxvrq9iPge0CTUtR/g+HxsxcHObnfpdjk/xIBctSqV6p5+QJt5fUIOhapP9ftq8UDA312/10qONF/6VAa9gwmpi81wA+1LUb11zdcqayvQ8dGKXnZ+yZk66dm4HHnggjIbU0uKndga1TP6s3HxPfEuPY5vhsd0FXyV2pFFFQ0utZTs76A+fwo7Nz2f7w+702yJ+hsMgoCfR3fpSzguZuuX6zudSf/Is31INyEuRxf+m8XL3sGFb9dKjfc/+WTHa6NnRztF1kmXlnt2xpyoV9tWU9Hq+YEuLXzBfpHdg2y9ezjXJ1I0tqgb5tB+dePvcP+WxHt57+V6ra36TD/M2963c56166VtSKTs/vbtva8Ub/GPZeqaAQ4a9e6bU90vWJKbflxqkxQSyjG6SWHjKkJ2UTZS1bNmVtxxvZa2s5QjIKamvlbUcATkl9bWyliMgp5SEr+MJ0o5fNsfz0xuZePOgo3rFoVvm7yC+nRjnMGGqQ0iMEwFeH5rwC17oLQXRzQCeBvhNAM1m8Fp7uLcuFyS1tPhmF59P4C9nSvAEgFoA62Hx72xoTf5uqlRDy0nW2q8DcGHBVgK9kcFzGfQlezjdib6+lAt3AFw4qKSEs8OOto3u+yP244LATFBEzD0g8hj8EYBcENhAoOdBfEHQ0dYW6RTzib73vmk+917BjEuZ8BRZ7AfhBIA2hSF/vuR76ZYv9/zul69h4nnhjPQKPProa/n9E+y2MG0vzgaLFXVNDQHMvZ61F6S723+VP2evvvksMDbkf4+Jr3a1NfVNV5E1byXYPzLRCgD35fSqm4/1PFc3/iATHjdMUW2Z7SoYvJ+BZyJ/DA7SyKtvPgOMbzLhOjvH3BTV+UB/S8D4DRtMJ8YCItwSUNX10THOUqFcnjcItJPBLpR7O4DfGWM+l97W+stSH9tS8860u2PUcwQQsQLe7PxIZK5zfVniVwe8Tg8V1zLV0PQOa8l5dDEIj4H5SOf9gvlmPmsA3l88B2I+OTgs+G/n47K8V+Q1gHeD6EUwaphxA4FeAvFpYZA6y/PTHwHxx8M+75woEHdfx7Uc7lWG68GoCtP2rFz4uXDxG72U2QjQrWFn2/eT+BWpQVoSVEv3mcTCIzf6iaWkrGXrpbzleCtrZS1HQE5Jfa2s5QjIKamvlbUcATmlJHw9piCNwFuZaKtN+98dbZBGxL3G0iXprk2/jgKq2iXvtIZvBcOFHi+F1qyO3s214JRKr6rnbABfIcNnBtvaf+7ae7VNp4PoFjB9KTysf0MUHDW8b5qxvRcR8NcMqsgFaS6Q8bGeGP8WmKobowCmpcX3dtozQbjRBVthR/sPC0rpwphX7GUEfDQMcE4UXpXqBzBeXdMpBFrHzFeHXe33Z8MdAGdG7z7rnbYhegl+/cmzPKbrAGoIfXM2ftP6P4OCtOXLPbP9xc8T0Wl5fBgnNs31AlwHpsPDFF+Ix9t3FlvPr1vylwy+Ngz9M7O7zLy65o8BuD0KsUx4VvaYplfT/GF4fFFBMJLX4VBHO6NwiGkNgG+H7n16Vf5ObPnZXpzYdLiXpjsAVIQhVmB721NRXRuaTrTWrCbgWEt2Y6kgza9vWsKM7zLoHjsjfUNUSzdf1x/xrtDHqsx8jV/fspQ5vItB62xn29fR2FhVvLvNeYOI1jB4RdjZ/pPoyKwLJ23v5Uz4QK6eI3x23bjAdGeurtkxlTPHTJBm2JzFwJPG2GvS29ofjySrmxd4Hlxo25+rZcZbAG/Ln++At8xNlvieXMCYP+6G903zbO8NAOZHfVUF+zOB8Mjey3oNuBhsLgnn0k+iAPPEprl+mlZawjJivOyCtAq//6goeKXwvHTHI1ui2tY0vZsNbWBgJjF/LPu+xFT9yYssm2+EJvzb2I8FZ+auQdrEXnjkRj+xlJJY5CcWAdnRKm853spaWcsRkFNSXytrOQJySuprZS1HQE4pCV+PPkhrWLzQs/71AC8j8K2BtXfAVvWMNkhzO9JsR5sLXrJfZOqXrCDmLxjLHynYJRUFUOZuArYFnW2rcVzLHLcThhj/HRzuXVNw3HHBKZV+Vc8NFrQkE6Q9YWqbVxHhHSHZ83JHOZ1qFNLtXw5QOqzs+T62bElnBzMoRHGviBuqn+xuMIPqsCL1aVT09A+EGTw1fxeY69vtBLOgBwG6OOjc9B+DgrTMDjUCrynezVNRs7jWGu8Btrgi7G7710HWy+wEIpivRH3X1FT43tzrrcWLZPAuhLw+es6Nd/vLay3zq7arze2UGnRkdtggDXRqSDgD29p+nx2D281FjFUGfHp/Z/u2/LG5wMUa+r8c1bxoRxrTgx7hHmL8MjBVq7KXBUS7w4BLinXc5kWvpvlDIDoi9Crvw7R9tiBIy+ySYpj/sB2bXFh1YG6ZiwmY8WPb1e5+NvRX3bIjPE47fz4THpZe6cK9Uc0xuyON6aJBfj7gg/vdDrywo+2+jPc/GHr+Odj68HP5A8vp2nB5f/fmrvzPjNvJR4xrwXxuFGRlduiNxnvEuC3s2nRXAavMZw7AVBekgXv7vZS5jYk2Zz+3prZphSEzn5mnMPjpLFNT33yh23VXsDMy5t+TGqTFDHSY7pJYeORGP7GUlLVsvZS3HG9lrazlCMgpqa+VtRwBOSX1tbKWIyCnlISvRx+k1TVXG+YPGKKLcv94P4ijnaVu/MwcrftM/o6qCG8uHACif5zvrzzasP1nA7osCoyKvtxuq9zRzlTvM17f9FsI/FwUwpV6z1pxByVCFCxaNNX1A7AhmPWDy25bLPBBy+Z0HNb33JC3UmaP5hHWR8dFi452+vXNzcy4B6BrCfRMvg4zz4DhVcz8Q9vZ7m5XLfzKBWe8OwrIFi6e76X8OzzYVQFjmSEzN6iedxW27pzlVdjvkOF12R1+xV0NvyPNvCWs3H8ptmx5NfMc+XXN1zD4rcXBYfTzRe+d6fWn72LYbflBGpgqAZ4FwnOhqVqZd+Nmpj86qkhnMPbio531Lcc7bwB0pwF1FD6QuUAD/Hy431yG/2ntLfnxLbUbERjdHHNHO01DFK5u+dmeAq2Fi2e4YIpATwfmf2/07Kx/GNKjmTmRxZcKAtS65moXQjLzv9jqI2+O3lM33LsNi7znvAbGXQb88eLw043VBWVE9P4oSPvtz1/J/H1h9BncbfyB8Zv1bHkKDH88qv1sG2R2xP1XkrfQapA2sRceudFPLKUkFvmJRUB2tMpbjreyVtZyBOSU1NfKWo6AnJL6WlnLEZBTSsLXow/S3HyL3+sVb5B2TvYf7jm0RUFaqqfy7dbanxLzKdnjZPllKAiBmF722Kxn4scGvb+tVO1KhygYOJYZBWinDlVyBm2NdsFNs3882CDNq2v+BID7h7NV9n1lpdoMHNmkc1x44/f21TFwaVhVeX70Z6K1YTo8O1VB8y2b68J0+Knce62KOhvhaOdRBbuNjmmp8qbbm9yJ25K7kIrDnQP1vJCA7WRxVrq7beDYo/saqb/8sRb1nXmH3U8BzBiG4YF3npVoVGI34shjKhFgZY7BFrLK6h1gEIbWrPWMvWtIj2Z3KRLfmH1XnzuqWnCkM3vUdxRBmvMag7441M2smWA793nMHNm8MQz9c5Hqq/LYuyEM/M9Ff7beHR74c/1hao/nBe7PK0uFc3H9utQgLS6SI/eTxMIzsurkbKGsZeuuvOV4K2tlLUdATkl9razlCMgpqa+VtRwBOaUkfB1PkJYJmUoGAZndNIb5oij0KvVy/QzD4n+459AW70jbW3mUIXs/AV8p9TJzd7QMTBdFAcHe1B9cyENEfUG484phb20EUDJEyQt3CLQn2tWVvaWyVP1HEWYU83BBEFv77VJHJMuyWkPzn3mWv+UBlwVMHwa4Jzpy5448ul1ozF+1huoM09HDzWNUQZrbvVTX9EUCvWvQ8Vk36MyRUyY8nL8jLfdCfMJJIePc/NtGo/7IvKPkbq5hgjTUtixw3jCgL5barTgiw1K7ETMPjWqOuaOdaA5TOHPQO+2yR1AZbXa/t244j+aOAxM+nbmkIrqcoeBIZ1FAx8TPDQqOi3akDYSO4f3G4q+LL5zIHv9l8DtywXbuiDXd7i61INCi6DM1c6YX7UIjtBPTywx7TsmdiSPCL7+BBmnlsxpryyQWnrGO6VB9XlnLVlZ5y/FW1spajoCckvpaWcsRkFNSXytrOQJySkn4Op4gLXOkkJnnhL19l+Cpx/ZmsWRvQoxuFIwrSHNbn9w/3BlHhpS6EJ0/fylXhpqWI6PdPaA3ZXfaeHXN5zHoEgs+Iz+syewyu5uInwzCV66CmT+r+L1Y+eV1/QA4N3dRQPaHC95zmD+l6loweoMZ/Wvdtw92Rxqy7/ECPRS9TD/vKKpf27yUDV9OMGuCjk2PlrReNsQDdRHbJgJuibhn34tG9jViOgoWPy75nrVMp6MN0gaOpPK9ILoy7Gj7Xt64yatrOgsgtyswuvmz4PghTbk5s7NqQRjis9kbSf2GpmVscTcxfSroans4N9fMO/AYOCLs7bsAc026gLXbqRX2fYOIXwl6p62KLnnIfFU0tNSFlteC7cawq/3BQfyG2o2YZTKaOR54R9oagM8JO9vdra/Z97VlbinlrxDRJ1045rxFwGWDAtSWFt/fFa5m4N1hiE9ie/sLKHWk8yCCNDT8+TyP/TvBeLboaC2chgF9j8Av5u0Qjd4TaAhVIExj4NfZHXIuvDbA8WD0WOZXRnwH3Rh/b2qQNkaAo3g8iYVnFPKTqqmyli238pbjrayVtRwBOSX1tbKWIyCnpL5W1nIE5JSS8HU8QZrbyVXbtJgJG4nM9wNL/wjy9nlIn0qglQx+Y+4YZhw70h599DV3zIzZ2+huRCTiG4N0qstPpWsZuAxMexmozx1ZO3Db4jQiXOfawgtnebCXw+Dt0W6o6iOecLdlgugMD/b8dLryf3KlnfXqq9FNkgM7cm4FMDe/H9/wZ5jtx4hxVv4L38vZFVRqh55Xu+RDIL6DCbdYMhvhhX1evzmJCWuJuT378vuhrDfwcnq6ipl/G6bNp/FE6y7X1t3qCeBWdu8Ic8fztj/8h6H6yF5sYIm/Z9hrD2BfciHkkMcVXcBV2XMtEy5g8PXWeC5Mg7HhGcT0fhAME/9nqVs7cWAXGELfvzh62b4LBPembmCiJmJcFVbYXyL0Kv0wPN/VCMTnBx3tm0q9EyzrDRB+HHkx9P4UeYOxCkDPkLeeZjwMwrVhuuL/5dhMoyC6mXTBKRVlz/FAkPYXYFgm/vcCJqAriPGtoG/atVHYd+Co5rsAXh2m8KuKNOaHwN8B+Csi/E1uvntTN4Dw1pDNpW5uuXGaF/Zld4eV5b3o9tvIa98B8JAHvqk/hRe8NN4N0OXu9lwAM/OPWkcBqzF3EPO+/Fs53a45d6sniG30+cnc7Im65jd7jHui+VcfebPZ/vIFBP5kFAp66M3/2bC7PIuMqkHaxF545EY/sZSSWOQnFgHZ0SpvOd7KWlnLEZBTUl8razkCckrqa2UtR0BOKQlfxxakudsU/drmv2DgWhCaMljuJdAGC9yYu1wgpiDN9Z+qaTnBGns1gI+6vzPQQcC1ZGintbi14N1PtY2zffIvY5ALJmZnxveDkMyV6Gj9bd6FBhcOKinh7Ny7qYbox1izJt3d+pvo2TEc7cxol2DJf2DQOjsj/a0o1BvmKxuCgenBoGbe6lxAUb30aM8L7iPg10HvtJX5u7UGdTewO+s8w7SCwQuzu8lGeu+X2ZdyQckKgI4GsA/E94fg6z02K3PhTvJJ4XgAACAASURBVCk+0W2w3t1g7MoP04r6c0VuJ8IVQWeb25HHQ7Eu9gaA3QT+ZsDBTeh6dHcpfNndkyV+duCdao2NU8qa44Eg7aiQ7A0e6AownT7w7rYharlw8Qzj+xcR2c9k+Lmh/MAY/nJ6W7t7hxwjezwTeH/xOKNdn4cF/132bsiBDgZ7LcPYXR4B0NkF7yzM7JgEm2dDr/KzuQsiMhdKgNkrON57QssxXmA3ENPDwVxaY3bZiw1woXE3kFakenI/y/dpGb9TNUgrA1JMTZJYeGIa2iHXjbKWLanyluOtrJW1HAE5JfW1spYjIKekvlbWcgTklJLw9dBB2ljmVdMyHTP7wpECn7FIFDzr9Kb4XrRraKRbOVtafLwSzMD0sHdM44urn5EguLl5QQodj7hbH+1IzcfFz7Nswt09I72TrszxGtSfPBOhn0Z36/4ynxlo1tg4Bfu9Kszx96G1NRjVs8M1LmOOg0LHmpoKeLOnlVHLgfmO1aOjmyxh0XsPw2tBOGrGI+k4Vq2tzrvuP8KiRT62bElHjxX+bKSecj/XIK1sVGNumMTCM+ZBHaIdKGvZwipvOd7KWlnLEZBTUl8razkCckrqa2UtR0BOKQlfJxOkyTFRJSUwbgkMu3tv3I56YgxMgzS5OiWx8MiNfmIpKWvZeilvOd7KWlnLEZBTUl8razkCckrqa2UtR0BOKQlfa5AmVz9VmmQENEhLruAapCXHtrjnJBYeudFPLCVlLVsv5S3HW1krazkCckrqa2UtR0BOSX2trOUIyCkl4WsN0uTqp0qTjIAGackVXIO05NhqkCbHVlm/fqydchL/U/X6zmj8qitrudooa2UtR0BOSX2trOUIyCmpryc2aw3S5OqnSpONQF1zdcqaynTt3I7R3Eg52TAdzHw1SDsYagf3jC7yB8ftYJ5S1gdD7eCfUd4Hz260Tyrr0RI7+PbK+uDZjfZJZT1aYgffXlkfPLvRPqmsR0vs4Nsr64NnN9onk2CtQdpoq6DtlYASeN0JaJAmV4IkFh650U8sJWUtWy/lLcdbWStrOQJySuprZS1HQE5Jfa2s5QjIKSXhaw3S5OqnSkpACcREYFRBGmE5rqQHY5KedN0ksfBMOohlTlhZlwkqpmbKOyaQZXSjrMuAFFMTZR0TyDK6UdZlQIqpibKOCWQZ3SjrMiDF1ERZxwSyjG6SYK1BWhngtYkSUALji4AL0t7/SGM5g2rHKmoup6G2KU0giYVHWSvr8eAB9bZcFZS1spYjIKekvlbWcgTklNTXylqOgJxSEr7WIE2ufqqkBJRATARckPbInj/7xNquI389bJdfpKdjkpy03SSx8ExamCNMXFnLOkN5y/FW1spajoCckvpaWcsRkFNSXytrOQJySkn4WoM0ufqpkhJQAjERcEHanJlzmt55wsJHYupSuxmCQBILj8IuTUBZyzpDecvxVtbKWo6AnJL6WlnLEZBTUl8razkCckpJ+FqDNLn6qZISUAIxEdAgLSaQZXSTxMJThuykbKKsZcuuvOV4K2tlLUdATkl9razlCMgpqa+VtRwBOaUkfK1Bmlz9VEkJKIGYCGiQFhPIMrpJYuEpQ3ZSNlHWsmVX3nK8lbWyliMgp6S+VtZyBOSU1NfKWo6AnFISvtYgTa5+qqQElEBMBDRIiwlkGd0ksfCUITspmyhr2bIrbzneylpZyxGQU1JfK2s5AnJK6mtlLUdATikJX2uQJlc/VVICSiAmAhqkxQSyjG6SWHjKkJ2UTZS1bNmVtxxvZa2s5QjIKamvlbUcATkl9bWyliMgp5SErzVIk6ufKikBJRATAQ3SYgJZRjdJLDxlyE7KJspatuzKW463slbWcgTklNTXylqOgJyS+lpZyxGQU0rC1xqkydVPlZSAEoiJgAZpMYEso5skFp4yZCdlE2UtW3blLcdbWStrOQJySuprZS1HQE5Jfa2s5QjIKSXhaw3S5OqnSkpACcREQIO0mECW0U0SC08ZspOyibKWLbvyluOtrJW1HAE5JfW1spYjIKekvlbWcgTklJLwtQZpcvVTJSWgBGIioEFaTCDL6CaJhacM2UnZRFnLll15y/FW1spajoCckvpaWcsRkFNSXytrOQJySkn4WoM0ufqpkhJQAjER0CAtJpBldJPEwlOG7KRsoqxly6685Xgra2UtR0BOSX2trOUIyCmpr5W1HAE5pSR8rUGaXP1USQkogZgIaJAWE8gyukli4SlDdlI2UdayZVfecryVtbKWIyCnpL5W1nIE5JTU18pajoCcUhK+1iBNrn6qpASUQEwENEiLCWQZ3SSx8JQhOymbKGvZsitvOd7KWlnLEZBTUl8razkCckrqa2UtR0BOKQlfa5AmVz9VUgJKICYCGqTFBLKMbpJYeMqQnZRNlLVs2ZW3HG9lrazlCMgpqa+VtRwBOSX1tbKWIyCnlISvNUiTq58qKQElEBMBDdJiAllGN0ksPGXITsomylq27MpbjreyVtZyBOSU1NfKWo6AnJL6WlnLEZBTSsLXGqTJ1U+VlIASiImABmkxgSyjmyQWnjJkJ2UTZS1bduUtx1tZK2s5AnJK6mtlLUdATkl9razlCMgpJeFrDdLk6qdKSkAJxERAg7SYQJbRTRILTxmyk7KJspYtu/KW462slbUcATkl9bWyliMgp6S+VtZyBOSUkvC1Bmly9VMlJaAEYiLggrRTf3HSnwKm52Pq8tDohrEPwG1YRRvimlASC09cYzvU+lHWshVV3nK8lbWyliMgp6S+VtZyBOSU1NfKWo6AnFISvtYgTa5+qqQElEBMBHJBmqVZMXV5KHXTj37MxGrqjWNSSSw8cYzrUOxDWctWVXnL8VbWylqOgJyS+lpZyxGQU1JfK2s5AnJKSfhagzS5+qmSElACMRHQIG0EkIy34Ev0TBy4k1h44hjXodiHspatqvKW462slbUcATkl9bWyliMgp6S+VtZyBOSUkvC1Bmly9VMlJaAEYiKgQZoGaTFZaVx1k8QiP64mOM4Go7zlCqKslbUcATkl9bWyliMgp6S+VtZyBOSUkvD16xek1bQcaSg83Vr6Eba3PSmH8dBTqqhvrg8ZtwL278PORx469GZYYkY1NRUezT0NZPeGne0/GtOcF7znMK+q8msE3h30Tl+Dp37SN6b+yn04zjmUq3mItNMgTYO0Q8TKBdNIYpE/FDnFNSflHRfJkftR1iMziquFso6L5Mj9KOuRGcXVQlnHRXLkfpT1yIziaqGs4yI5cj9JsI4/SKs/+a0em68CeEPpKdEfQwpXgniesf4/GbYXB13tm0eevrYYioDf0LSMLf0AwIqws+3ucUOquvlYY/hUy9796G59MdZxNTZO8fal1jHxc7ajfe2Y+q5umu95uBdsng29ys9i2097xtRfuQ/HOYdyNQ+RdhqkaZB2iFhZg7TXsZBJ/E/V6zidcS2trOXKo6yVtRwBOSX1tbKWIyCnpL6e2KzjD9IWLp7he6m3w8AHbAWDLgLZncTefQ4VGfSmX53yOKbuPUaDtNjMQ1i4eDp2bHYBkI2t1zF25Nc2LbZkbrMm+AS2bd4xxu4KH487hGpsnII9e0J0d/fHOs7hOot7DmIDf/2FNEjTIO31d2H8I9D/oYqf6XA9Km853spaWcsRkFNSXytrOQJySuprZS1HQE4pCV/HH6Tl8xguKGhYvLAgSFtwSmVq6msnpq3dg8627QVYM+FcEOC3eKJ1F/L/PqevJ7W3oo6JphEHf0rP9bvQ2hpEzzf8+TwfqYWw5AWwv0Nn27MAeFDJ8tuZ9AvYtvlJHNcy2/dxfBCmt2LH5n25Z2pqKlKYV8MGbwCH6cBwNzoe+VP08+XLvVTXzvroZ0VfQWh+j+0P/6GsfvL6Shvbh862HWhYfKxvU/Mjzb7+Djz12N5cX8V8DmgTalqO8H0+NmLg5jY79bscn+JB1jbO9k2qLugz3RHn7NdxLYf7FagL+tE56PulGLnnqpcebbzwrwx4BRNWE5vnAtiXotrWNVenrKlMz0Mndtn5KWvmpGvnduCBB8JIsqXFT+0Mapn8Wbn5nviWHsc2w2M7SnuLKhpaai3b2UF/+BR2bH4+2x92p98W8TMcBgE9ie7Wl3JeyNQt13c+l/qTZ/mWakBeiiz+N42Xu8sO2/KfLfam0yhnDpzqz/kwDChVkapOh9yd58nyatzYOCX3OSmeR2b+bkgFdXDfyH4u0+aFAv9mGWV+zhZVgzxf7JcYf1dqkDYCTL1sIEa3yXWVxCIvN/qJp6S85WqmrJW1HAE5JfW1spYjIKekvlbWcgTklJLw9fgJ0o5fNsfz0xuZePOgo3rFoVvm7yC+nRjnMGGqKwMxTgR4fWjCL3ihtxRENwN4GuA3ATSbwWvt4d66XJDU0uKbXXw+gb+cKeMTAGoBrIfFv7OhNfm7qVINLSdZa78O4G0AthLojQyey6Av2cPp/7d3LuB1VWXe/79r75OktAWhFPCKg1VokxSZ+om1JM2I4jA6Mzra+YSKiiIIiIpFRiiFlk6BKcPdG4iXkYt4H51xxkHQNIFBHRmgSYsgM+INhRb8pBeSnLPX+z1755xDcnLS7CR7vyTN/zwPzwNk7fVf6/e+2Wudf9bls+jvL8TbDQGcNiItBO+Merpuif//mPXERmDZZBHVXRAJFPoWQGIjcLFAHoPoqaWerq5Ep5ZP8v+Omx1q38dV8WEVPCIeOyF4JSCbokg/WvdcusoWR5EvVtoaVxW0tq+E4mYVfMD3dF1f6ZtrbT9NFG+MxL+vaiaWf1h5ZigHFb0wjq1rbVsj3h0m8L9SkbMB3BrNLZ6Ne+55BgvbXx4Ecdz0zSq4z6kksVX1q+HwRgV+neTHSBNKgtb2E6D4jAo2+HnuiiTOz9a3HIr71WGOKBaI4JqSNF2WbOOsZ2gNyQ2BbFNobModCeB/nHMfKm7u/NGov/pLl85yTxdWieBcQJ+CyO+hOBrAfw17NkUfwm3R0fGqPihucIIPeaCvmpMpYxy2Ll/qFZ92QNOQfvw0ivDBJA/K7Yj7U41DpXPl30sIbhqaE9W+V34OvLGWh6gek9e2bRppNNLshl47pTwGebvWTz8l8raLGVmTtR0BOyXmNVnbEbBTYl6TtR0BO6U88vo5N9IE+oCKPOCL4T+N10gT0T7n5azilk0/TQyq5uWv8k6vgyI2PR6PvFuXnM214PjGoGnXOwFcIk5PLG3uvjMxiJrb3gGRa6ByQbTvwM2JkbP4uNnO950uwN8qpKFqWsSGTIibRPG9kmu6PDFgOjrCYJs/EYLLY2Mr6un+9rB0iM2YJ/0qAd4alXBSYlrUqwdwQUvb8QK5SlUvjLZ03zbE3DgxOfusb/bNySH4rcfsH6hsAGRxFLp34v7OR0cYaStWBO7B339URN42hI/iqLb5QQkboHJgVNDTcF/3tmHtXbEiCB98Yj0ETaVo28eTlVcLjm8Mm3ZtVGAFgO9UjZZFixrCYP5l3utTfkvXhnor/Ubb2pkYaSoXA/h8FJ+n1xRuw713PI2j2g4MihIbdQ1RhLPxYNcjSVwXtx3lvVsnwMu9+FvqGWlha9tyVfyTQr7g5xY3JrGM+xvXJ7o9CrG63F8Xtna8TjW6USFX+d6ua7F0aVPteWtxbojIxQo9O+rt/vdky2xsXPm+j6ngz6vxrP39r7AHzgRwZvXZwbashWBJpDg5WZlXY6TV60PMUEXuguDH4nF+yfn7MC/cgfnzNVWMXeNAMFC8URQ/L/Xtsy7JoSNf98KgVPqkQDaXFh20Dr/5TUPZAB6/kVbb/8XHzQ5830YAz6+bYxm9L2mk0UjLKJWmVDV5DPJTqoNTrDHkbRcQsiZrOwJ2SsxrsrYjYKfEvCZrOwJ2Snnk9XNjpC1ednjgw8sAPVag15W8vx6+add4jbR4RdrQFVLJEWyty88W1XOc17cUt3b/pBqexIBynxNgc6m3ax1e0TEvaIxiY+y/SwcGFw3b7lg2jzxkedlIe9g1t68WwZ+OWH2VmHQ7VwBSjBp3fRP33lusaMbGCFQ+WzXH4vaNVk9sYm194iJ1WBg1FE5Bw66BQXND94mK/syh20sbWtoWe8jXATmz1Lvp+yOMtPIKNYFeHPV2fXNoijYsWtbsXfA19fh4tLXrO7XpG7Ysf4PCnx8V/cpka+TC1x0ahMXPQGM9rIyi8ORki9/hy14QFIKbRXXNaKuO9mikQd4UCU7A5q5fVNoQr2ITxWoHfcdAb/fmoW0rLGp7tXfyz5rEvGZFmsrXA8EXRPGjkmtaXbksIFkVB5xVqxPnSbCo/S8hcnAUNN6K2Tv8MCPtFR0HxrmhcN/3PZviFYbPbgcur9pTxb/5Ld3xz4Z/Frf/SaD4Mrx8Ltqy6cZhzy5+7UGBhp8VLw8MNbCSCxNG6UPVSAPeNiyWaWMc+O5A3U0q8oNhfUm21+rcIp68H/vtF2RkpCWrAkWxFqon57UaLQZOI41Gmt3Qa6eUxyBv1/rpp0TedjEja7K2I2CnxLwmazsCdkrMa7K2I2CnlEdePzdGWkv7Qqf6507k9OoX7gls7ax342d5S+EZURSeOOxMp9rtazsbD3Xqv+ogqxIzquYTLGr/q+rWzkLfr4P+OdcI9LeJCVfvnLXaClqOPTjQYry66tfRvsVzkxVSS5bsE9cDqBO4m0amju/wwJu9undg3/7fjnorZe12u5qtnWFre7sqvgDIWoH8eqiOqs6F09Wq+m3f2x3frjr8ExtnQekWUf272AgpG2snRS44P1C9ShQ3xLzKBs+FUaTvwYPdv6v3a7DnFWnuJVHjzg/j3nt3l5+VsKX9IoUeVmscJj9f8vr94pVVCr95qJEGlUZA94fgt5FrOnfIjZvl+uSFNTojm1q7xbK144g4NwD5rIP0DH+gfIEG9LFop1uFRzv7hv48Zu8Vn/Di/hY9nT+rERtsk0jzMLN09D5gkKF8ura+ccT4MtfadqaonC/AV8XrrYl5NvRShcls7RzawZb2hbGhqarf8AsPubJ65l0O70gaaWNA5RlpOWRd/lXmMcjn3+rpq0DedrEja7K2I2CnxLwmazsCdkrMa7K2I2CnlEdePzdGWsys9lyvbI20k6JSYSV+dueT1fDUmAWFXY1Heu9vF9Xj662cGWYCqTwxuKpHfzzi/LZ68a+3pTMuN7gqLjbQ3jRa2ijkgWQV3Gz/q4kaaUFL+/8FcNueUrNyXtmIMtUtm/7Xfkv31fEKOkB3Vf7diexTWnjQGrf19x9y4ubH/z6aYTLG1s4XDjuP66UdTcEcf0W843bEOV1xI2vNrmfjeZoAD4rHyuLWrvuq/RmrvqEdr6m7fIbd7QDm7oHh9fXaGbNXyHmj3VRa3ta6LMnP/XfvrpypV7cPQNlIG3nz6Thj7MLW5Uer+vcD8tdxnwT6mZKWrsCWe56a1BlpFUBGWzorcjTSaKTZDb12SnkM8natn35K5G0XM7ImazsCdkrMa7K2I2CnxLwmazsCdkp55PXUMdLKJlNds6q8Qsipnp6YXvUO1y/HobwibUwjDU83vtCJv02AS2q3P8ZVxQfpQ+X0xBB5uvDL2OQRkf7q2WF7iHudLZ2DpcvmjkD+uCcDKim7pxtPx1iRFhtB6v3n622RTJOuQUv73wD6lsjJRUGEq5zz64s9d91bXoV2XuRwVuB1Xbyqrt5qvorGuIy0mHlL23kC+T/1Li8Y3ErqblHBD4auSKtexiB4TfXssXIDkvrE/Wmy+uveO/44at9rWTd3LIhzw0HO21P/6tU3aMJFtznRt8XMhpUpn0GnwPxklVxDg8ZG2p76MBrDCcc4MUoPfI0qVgvQU+qbvRqlZ2RUEzM52w23ouYCipq+m23ppJGW5jc4WTP7ElwwfDVqyidHFMtj4JloW/b258jaNsLkbcebrMnajoCdEvOarO0I2Ckxr8najoCdUh55PXWMtPJKKFWdF/X1n4VHfvx0BW3lBsjqLYBZGGnx0qf4DDLFIZEUTkPvnY9XQ7mo45DA+fgw+hdVVhYFLe3vU8hZHnpCclB85VM5e03056XoyTVwz99/xJbOITkS1wPg5OpFAZWfLTh633BW01oo+kpzB9bH/3uiK9JQOccL8q/JYfpDtqKGze2vU6cfE7iLSz2b7qmbvskZdsG1gNwM1bdFRXcKHu7cXj4X7fOA3ALRt0el8EPDts/WVDZeI21wu6J+CSLnRz1dXx7Sbgla2lYCEq8KTG7+HGY0yqwrywfcL6jeRBmv5lrcdqx6fE5U3lva0vWDavOevUDh4Kiv/1TMd8VhrOPVVVH/J0T0ycRoig/oL38aFne0RF7XQ/0t0Zbu+Ny44Z8yewF+Unv2Xvlsu9sUuCLq7fpcqj4kWztHrkhLHWNEjwfxhQ7QL0W93d+t+Z2qGs6uue1sEfnLKAhPwgM/+G2lXHkL6W0QfKzurZ1xQcMtnZV2cUXaGAMPjTS7kTlDpTwG+Qybt9dVRd52ISVrsrYjYKfEvCZrOwJ2SsxrsrYjYKeUR15PHSOtvI1NBbeIuG+WvHwKEuwIUHyTQM5V6Auq2zCzMNLuueeZQusxS1SDWxT4uYheXioWtoSFYrMCq6DytAKt1S16lRsggdki2BCXRRDtH8B/DA5HJquhFh78cHyTIkROCODfXyw2PlpNj/13707OSRs03q4DMH9oPaHTM1T934hiZbLqbhIr0hITrnn5X0L0ehVc48XdgiDqDwbca1SwXlS7q+e21cvfqjZeDY9vVm/lLK+o8qJ/7iCdY63Oq1xs4EW/7DToLsE/HpuQ5e2Nw7d2xu2IDa7GXWtVcKpCL/MuiM00OB+dICpvhMCp6A/r3dqJZ8+kQxSGZyZmUNyPpwsbVaRNFGuiBv8jREFjGEXvj2ME0feXero31WNdyQ0I/i3JxSj4Q5IbitUAdu3pRsrKikQA3y6pu34wjwfeoHDnCPTu6llutTGu04fRzMjUMY5z4enCRgiOEpU1pSjcXHDRi73zfy/Az6pGYfk2WUD/N1BcNlDA7+J8gegaAEdAcHpdI63MGILDInUfjjlVU8r9bgfcgQcHii+o6H/E56a5B584VaDviiK8CwH6hv5sPGeq0UijkWY39Nop5THI27V++imRt13MyJqs7QjYKTGvydqOgJ0S85qs7QjYKeWR11PKSIuPbgqb2/9MgbUQtJXRfkkgN3vg8urlAhkZaXH9hUUdr/TOXwjgrfF/K9AjwFpxss17XDfsrKvmpQeEEq5SyAcAHFBu37cicecnB8sPObdrRFoI3lk1Ikapx3l3cXFr5/3Js5M00uqz1F8q5Co/t3hDYurt4VNeOXeVOH1raXP3nZWi8SUMcPg2am+RrFfX4Flx73MqZyv08MpqslGNtHK/3Y5CbLacDcihAHZA9LYIelmg7tzkhsvaFWnxf8efwZV0n4Ni+1Azraa+OMjdIvh4qbcrXpGno7GuzQ0ATw07W2x0flJY3HG09xqfL/fmwWL6S1Vc44NZN1QvRKgX45o+hKXiS+uuSBustM7vS50Yj8y3QaYhVuO+7m2Vbozsr/yriFyj6s+B4Ka6RlplmzHwxlocyQrSQvDboORvFpUflObLxW67P9MBpzkfrRhoKOyq/mzRQetopGU4mHBFWoYw7arKY5C3a/30UyJvu5iRNVnbEbBTYl6TtR0BOyXmNVnbEbBTyiOv8zXSJsNmUccc7NcfjWX4TEZi2LOx3qwwwL13xFtKdY/1dnSEeLI0F3Oivkm1L6t6xoIQ9y0oFdBzV3xOmB+r+JT4eYVN9NSuYTdMTrxxDq3H7IcoLGJr585xVbN06SzsDJowL9yBzs7ShJ7Nm32aGKdlGvf3j43BuDmNBibW7eyM8y7+R7BkSYh77y0mxYf/LDVarkgbAxWNtNS5NJUK5jHIT6X+TbW2kLddRMiarO0I2Ckxr8najoCdEvOarO0I2CnlkddT10iz40olEiCBaUaARhqNtGmWsqmam8cgn0p4hhYib7vAkzVZ2xGwU2Jek7UdATsl5jVZ2xGwU8ojr2mk2cWPSiRAAhkRoJFGIy2jVJpS1eQxyE+pDk6xxpC3XUDImqztCNgpMa/J2o6AnRLzmqztCNgp5ZHXNNLs4kclEiCBjAjQSKORllEqTalq8hjkp1QHp1hjyNsuIGRN1nYE7JSY12RtR8BOiXlN1nYE7JTyyGsaaXbxoxIJkEBGBGik0UjLKJWmVDV5DPJTqoNTrDHkbRcQsiZrOwJ2SsxrsrYjYKfEvCZrOwJ2SnnkNY00u/hRiQRIICMCNNJopGWUSlOqmjwG+SnVwSnWGPK2CwhZk7UdATsl5jVZ2xGwU2Jek7UdATulPPKaRppd/KhEAiSQEQEaaWOA9DgMa+QXWeDOY+DJol17Yx1kbRtV8rbjTdZkbUfATol5TdZ2BOyUmNdkbUfATimPvKaRZhc/KpEACWREgEbaHkAKHsP58sKMUCOPgSertu1t9ZC1bUTJ2443WZO1HQE7JeY1WdsRsFNiXpO1HQE7pTzymkaaXfyoRAIkkBGBqpGmcntGVe4d1Sh2QPB5nC/3ZNWhPAaerNq2t9VD1rYRJW873mRN1nYE7JSY12RtR8BOiXlN1nYE7JTyyGsaaXbxoxIJkEBGBGIjbd5+89pe9crD78qoSlYzCoE8Bh7Crk+ArG0zg7zteJM1WdsRsFNiXpO1HQE7JeY1WdsRsFPKI69ppNnFj0okQAIZEaCRlhHIFNXkMfCkkJ2RRcjaNuzkbcebrMnajoCdEvOarO0I2Ckxr8najoCdUh55TSPNLn5UIgESyIgAjbSMQKaoJo+BJ4XsjCxC1rZhJ2873mRN1nYE7JSY12RtR8BOiXlN1nYE7JTyyGsaaXbxoxIJkEBGBGikZQQyRTV5DDwpZGdkEbK2DTt52/Ema7K2I2CnxLwmazsCdkrMa7K2I2CnlEde00iznzS3AAAAIABJREFUix+VSIAEMiJAIy0jkCmqyWPgSSE7I4uQtW3YyduON1mTtR0BOyXmNVnbEbBTYl6TtR0BO6U88ppGml38qEQCJJARARppGYFMUU0eA08K2RlZhKxtw07edrzJmqztCNgpMa/J2o6AnRLzmqztCNgp5ZHXNNLs4kclEiCBjAjQSMsIZIpq8hh4UsjOyCJkbRt28rbjTdZkbUfATol5TdZ2BOyUmNdkbUfATimPvKaRZhc/KpEACWREgEZaRiBTVJPHwJNCdkYWIWvbsJO3HW+yJms7AnZKzGuytiNgp8S8Jms7AnZKeeQ1jTS7+FGJBEggIwI00jICmaKaPAaeFLIzsghZ24advO14kzVZ2xGwU2Jek7UdATsl5jVZ2xGwU8ojr2mk2cWPSiRAAhkRoJGWEcgU1eQx8KSQnZFFyNo27ORtx5usydqOgJ0S85qs7QjYKTGvydqOgJ1SHnlNI80uflQiARLIiACNtIxApqgmj4EnheyMLELWtmEnbzveZE3WdgTslJjXZG1HwE6JeU3WdgTslPLIaxppdvGjEgmQQEYEaKRlBDJFNXkMPClkZ2QRsrYNO3nb8SZrsrYjYKfEvCZrOwJ2SsxrsrYjYKeUR17TSLOLH5VIgAQyIkAjLSOQKarJY+BJITsji5C1bdjJ2443WZO1HQE7JeY1WdsRsFNiXpO1HQE7pTzymkaaXfyoRAIkkBEBGmkZgUxRTR4DTwrZGVmErG3DTt52vMmarO0I2Ckxr8najoCdEvOarO0I2Cnlkdc00uziRyUSIIGMCNBIywhkimryGHhSyM7IImRtG3bytuNN1mRtR8BOiXlN1nYE7JSY12RtR8BOKY+8ppFmFz8qkQAJZESARlpGIFNUk8fAk0J2RhYha9uwk7cdb7ImazsCdkrMa7K2I2CnxLwmazsCdkp55DWNNLv4UYkESCAjArGRdsX/tpx3+2/nPphRlXt/NQpBgIdxvmwdT2fzGHjGoz+TypK1bbTJ2443WZO1HQE7JeY1WdsRsFNiXpO1HQE7pTzymkaaXfyoRAIkkBGB2Eh703++5g8lL/tnVOXMqUbxDlwgX0nb4TwGnrTaM60cWdtGnLzteJM1WdsRsFNiXpO1HQE7JeY1WdsRsFPKI69ppNnFj0okQAIZEaCRNimQt2K1rExbQx4DT1rtmVaOrG0jTt52vMmarO0I2Ckxr8najoCdEvOarO0I2Cnlkdc00uziRyUSIIGMCNBImxTIr2O1rEhbQx4DT1rtmVaOrG0jTt52vMmarO0I2Ckxr8najoCdEvOarO0I2Cnlkdc00uziRyUSIIGMCNBImxRIGmmTwpffw3kM8vm1dvrXTN52MSRrsrYjYKfEvCZrOwJ2SsxrsrYjYKeUR17TSLOLH5VIIF8CS5fOCncWLolFSnOK5+Oee54Zl+DC9pc7p2/yGtyGrZ2/H/HsguMbXeOuj4ngTyLx56Dnrj+Mq/4MC9NImxRMGmmTwpffw3kM8vm1dvrXTN52MSRrsrYjYKfEvCZrOwJ2SsxrsrYjYKeUR17TSLOLH5WmKoGXdjSFc/1qr/KE79103VRt5pjtWnD0vkFT4w1xuaiv/1Q88uOnx3xmSIGwuW2ZF/dJ70r/F5vvfmjEs4uPmx1E/Z+A+BdFEd6FB7t/N576sajjkND5VQpdAcgBgNzpnPxDcXPnjwHoeOqikTYeWiPK0kibFL78Hs5jkM+vtdO/ZvK2iyFZk7UdATsl5jVZ2xGwU2Jek7UdATulPPKaRppd/Kg0VQksXTor2FG4SkV/63u610/VZqZq19Kls/DHP0bYunUgVfnxGGlx2UWLGrDffsG4V7sd1TY/KMr1EO0TDW4Q1V2R6HEOeDdE31/q6d40nvbSSBsPLRppk6Jl+HAeg7xh86edFHnbhYysydqOgJ0S85qs7QjYKTGvydqOgJ1SHnlNI80uflSaqgTqGWkt7QsL3jUWD0Ivtvvnh3Avg9OohOJD2PyfT1S7smJFUNiyrbXofD96ux7C4mUvD33h+dCoWOof6Km7KqyjI8RTxZcl5eI6S/JzbO18fLyrskbgHN6WB4f9fPFrDwpROBxegpIr/g6b7/45XtFxQBjiiFJUfAAP3b2j7oq0Ja/fLywWF4tGu4sNz2xG/+wFCZfm+T342teiqsaiRQ0FHLRIHZ6X9N3p1qFbP4NF7X+FAOdHghOwuesXyXMdHWH4ZLRBVeZEO90qPNrZlzZFaKSlJVW3HFekTQpffg/nMcjn19rpXzN528WQrMnajoCdEvOarO0I2Ckxr8najoCdUh55TSPNLn5UmqoE6hhprrVtjXh3mMD/SkXeD8UjEDQnXVA9M9rS/ZXE+Co/G6+wgkig0LcA8hsAiwXyGERPLfV0dVW7vrD95UEgVwK6HIr71WGOKBaI4JqSNF2GzbfvmjCmeoZgR0fotuv7Bfr35XofBpJ+3ASP/1AnF1e2co4w0lqOPTjQ4vVwOCRSnIzergcTLiovjOYWz66sSiss7niN9/5aAC8D8IBAXqDQ+Qq5wB8on0VnZwkLX3dooeCfX9w96z488u/9lT4Gre0r4bEicv7k8Zy5RiNtwlkSP0gjbVL48ns4j0E+v9ZO/5rJ2y6GZE3WdgTslJjXZG1HwE6JeU3WdgTslPLIaxppdvGj0lQlMJqRpnKxAOtKrunyxOBaunSW29FwtsCf6hC8vdjb+dOKkQbgRABnR32zb06MotZj9g9UNgCyOArdO3F/56N4dnvj9ijEatzXvQ2AFJqXv8o7vU5Vv+EXHnLlsJVe42FWpx9Bc9s7IHINVC6I9h24OTG/Fh832/m+0wX4W4U01DXSMPs3ge/bCMESB39mseeue+OmjDDSYmMwxE2i+F6VE+CClrbjBXKVql4Ybem+rW43uCJtPNHNsiyNtCxpZlhXHoN8hs3b66oib7uQkjVZ2xGwU2Jek7UdATsl5jVZ2xGwU8ojr2mk2cWPSlOVwKhGGl4XFf1KPHT3Y9WmH77sBUHB3aIit/meruufNdJ0n6joz4y3SFbKNrS0LfaQrwNyZql30/eT1VfAWcO2N5YLBy3t7wPw3igKT0Q48HSgwUZAX1KLTAQ/Ke1wG+pug6ztxys6Dgwao9jk+u/SgcFFycqwymfB8Y1h066NHrK81kgLfWllKQje7FROrl1RV2Ok9bnm9tUi+NNI/PuGrShbsSIItz5xkTosjBoKp+DeO/5Y1Y7PWQsPOsipXymKjwpwUqm36/bxpAdXpI2H1oiyNNImhS+/h/MY5PNr7fSvmbztYkjWZG1HwE6JeU3WdgTslJjXZG1HwE4pj7ymkWYXPypNVQKjr0gbtoUxaX5t2T1dVHDEsfOCsHgLBDdFPV23hi3tFylkiaj/BCSobm+Mq/XQhQL9B+fccfH2x8I+zxylHk0jjDSP/zfifLJKodq2tHYc4dR/1UFWxUZebV3xuWUjt3bKpx3ke4i3qNa5BGCYkTYwIEH/nGsAdQJ308jw+g4PvNmrewe2dD4S/7z8/MUAnoLofwjcdaWeTT8a7/lwNNIm9ctEI21S+PJ7OI9BPr/WTv+aydsuhmRN1nYE7JSY12RtR8BOiXlN1nYE7JTyyGsaaXbxo9JUJWBhpO1w3wjm+CsAnLEnDKJ6TGlL990TQlXTj/LZZbeL6vH16qw9Ey3+bxW5K9YWYEOpb/b6oeeZDTHCBg3GnUFToImB9qbR2quQByor3kY8H28zneCHRtoEwQ0+RiNtUvjyeziPQT6/1k7/msnbLoZkTdZ2BOyUmNdkbUfATol5TdZ2BOyU8shrGml28aPSVCVgYaT1dN3iWtrOE2Bh7RbQzLDU9qO5Y4ETf5sAl0S9Xd+s1XGt7adB5fTarZ1Q3OAEH/KiX/Dz3BVDt4QOW5H2u0aNzUGB/LG08KA1ac52S8w6uJdEuu0b2Lp1YKJ9p5E2UXI00iZFLueH8xjkc27ytK6evO3CR9ZkbUfATol5TdZ2BOyUmNdkbUfATimPvKaRZhc/Kk1VAkZGWri47Vh4+bTAnZhcVFD5xDdrPunPiW/vjAbcx/Fw5/YJoRpl2ykUh0RSOA29dz5erXdRxyGB8zcq5EX1LhsI1R0Clc960Wv9vOAzFTOt9rKB8tluJ1cvVKgILDh633BW01oo+kpzB9ZXbvicUL/qPEQjbVIkuSJtUvjyeziPQT6/1k7/msnbLoZkTdZ2BOyUmNdkbUfATol5TdZ2BOyU8shrGml28aPSVCVgZKQhPuC/cddaL3K8KNZEDf5HiILGyqH7UP3wqDdcpmFXpx+F1mOWqAa3KPBzEb28VCxsCQvFZgVWQeVpBVrr3tq5+e6Hg9b2E6C4CtBVUW/3rfFRbiNu7UxuJ3XXAZgvgg1x/Qii/UOnZ6j6vxHFyuq20nL/VfDiSPxZwy4nSNO/IWVopI0T2PDiNNImhS+/h/MY5PNr7fSvmbztYkjWZG1HwE6JeU3WdgTslJjXZG1HwE4pj7ymkWYXPypNVQJWRlrc/6VLZ7kdhVMFejYghyZIFN0CrC1t6frheA/dH4Z0lIsPCos6XumdvxDAWwfl0BPriZNt3uO6UYy0hxCvlNsenS2QcypmmmttWy0qwy9haF56QCjhKoV8AMAB5TZ9y3l3cXFr5/3VNsbte7qwEYIXRgU9Dfd1b5toStBImyi55DkaaZPCl9/DeQzy+bV2+tdM3nYxJGuytiNgp8S8Jms7AnZKzGuytiNgp5RHXtNIs4sflUhgKAGH1mP2QxQWsbVzZyZo9nSDaCywqGMOZoUB7r3j6UkZdqM1tqMjxJOluZgT9e1hK2f8zon/8ZPpM420ydCjkTYpejk+nMcgn2Nzp33V5G0XQrImazsCdkrMa7K2I2CnxLwmazsCdkp55DWNNLv4UYkE8iUwlpGWr7pp7TTSJoWbK9ImhS+/h/MY5PNr7fSvmbztYkjWZG1HwE6JeU3WdgTslJjXZG1HwE4pj7ymkWYXPyqRQL4Elrx+v6B/4JMq+pDv6V6fr9hzWzuNtEnxp5E2KXz5PZzHIJ9fa6d/zeRtF0OyJms7AnZKzGuytiNgp8S8Jms7AnZKeeQ1jTS7+FGJBHIj4FqWn+WAMxU6X1TeXtqyKT5vba/90EibVGhppE0KX34P5zHI59fa6V8zedvFkKzJ2o6AnRLzmqztCNgpMa/J2o6AnVIeeU0jzS5+VCKB/Ai0tC8M4Q4uwf8Pert+k8sZaPm1ftw100gbN7KhD9BImxS+/B7OY5DPr7XTv2bytoshWZO1HQE7JeY1WdsRsFNiXpO1HQE7pTzymkaaXfyoRAIkkBEBGmmTAkkjbVL48ns4j0E+v9ZO/5rJ2y6GZE3WdgTslJjXZG1HwE6JeU3WdgTslPLIaxppdvGjEgmQQEYEaKRNCuSXsFrenbaGPAaetNozrRxZ20acvO14kzVZ2xGwU2Jek7UdATsl5jVZ2xGwU8ojr2mk2cWPSiRAAhkRoJE2YZB98PhrrJHb09aQx8CTVnumlSNr24iTtx1vsiZrOwJ2SsxrsrYjYKfEvCZrOwJ2SnnkNY00u/hRiQRIICMCsZH2rccXnPyZn82/L6Mq9/5qCnBweAR/JzvG09k8Bp7x6M+ksmRtG23ytuNN1mRtR8BOiXlN1nYE7JSY12RtR8BOKY+8ppFmFz8qkQAJZEQgNtLm7Tev7VWvPPyujKpkNaMQyGPgIez6BMjaNjPI2443WZO1HQE7JeY1WdsRsFNiXpO1HQE7pTzymkaaXfyoRAIkkBEBGmkZgUxRTR4DTwrZGVmErG3DTt52vMmarO0I2Ckxr8najoCdEvOarO0I2Cnlkdc00uziRyUSIIGMCNBIywhkimryGHhSyM7IImRtG3bytuNN1mRtR8BOiXlN1nYE7JSY12RtR8BOKY+8ppFmFz8qkQAJZESARlpGIFNUk8fAk0J2RhYha9uwk7cdb7ImazsCdkrMa7K2I2CnxLwmazsCdkp55DWNNLv4UYkESCAjAjTSMgKZopo8Bp4UsjOyCFnbhp287XiTNVnbEbBTYl6TtR0BOyXmNVnbEbBTyiOvaaTZxY9KJEACGRGgkZYRyBTV5DHwpJCdkUXI2jbs5G3Hm6zJ2o6AnRLzmqztCNgpMa/J2o6AnVIeeU0jzS5+VCIBEsiIAI20jECmqCaPgSeF7IwsQta2YSdvO95kTdZ2BOyUmNdkbUfATol5TdZ2BOyU8shrGml28aMSCZBARgRopGUEMkU1eQw8KWRnZBGytg07edvxJmuytiNgp8S8Jms7AnZKzGuytiNgp5RHXtNIs4sflUiABDIisPuZPv31Y4+3Hf6yQ+/KqEpWMwoBVVUAfyIijxJSvgTIOl++tbWTtx1vsiZrOwJ2SsxrsrYjYKfEvCZrOwJ2SnnkNY00u/hRiQRIICMCebwMM2raXlcNWduFlKztWMdK5G3Hm6zJ2o6AnRLzmqztCNgpMa/J2o6AnVIeeU0jzS5+VCIBEsiIQB4vw4yattdVQ9Z2ISVrO9Y00sjaloCdGt8jZG1HwE6JeU3WdgTslJjX05s1jTS7+FGJBEggIwIceDICmaIask4BKaMiZJ0RyJTVkHdKUBkUI+sMIKasgqxTgsqgGFlnADFlFWSdElQGxcg6A4gpqyDrlKAyKJYHaxppGQSGVZAACdgSyONlaNuD6aNG1naxIms71rESedvxJmuytiNgp8S8Jms7AnZKzGuytiNgp5RHXtNIs4sflUiABDIikMfLMKOm7XXVkLVdSMnajjWNNLK2JWCnxvcIWdsRsFNiXpO1HQE7Jeb19GZNI80uflQiARLIiAAHnoxApqiGrFNAyqgIWWcEMmU15J0SVAbFyDoDiCmrIOuUoDIoRtYZQExZBVmnBJVBMbLOAGLKKsg6JagMiuXBmkZaBoFhFSRAArYE8ngZ2vZg+qiRtV2syNqOdaxE3na8yZqs7QjYKTGvydqOgJ0S85qs7QjYKeWR1zTS7OJHJRIggYwIqOp3AHxIRB7NqEpWMwoBsrZLDbK2Y1020vgeMULO3DYCPWgQM6+NcJO1EWjmtR1osiZrUwJ2Ynm8r2mk2cWPSiRAAiRAAiRAAiRAAiRAAiRAAiRAAiRAAtOYAI20aRw8Np0ESIAESIAESIAESIAESIAESIAESIAESMCOAI00O9ZUIgESIAESIAESIAESIAESIAESIAESIAESmMYEaKRN4+Cx6SRAAiRAAiRAAiRAAiRAAiRAAiRAAiRAAnYEaKTZsaYSCZAACZAACZAACZAACZAACZAACZAACZDANCZAI20aB49NJ4G9lkBHRxhsi94OJx+B4mgFekTkqmie3ITOzlLS78XLDneR+wuBPBkFTd/A5tt3Jf9/6dJZhV2NRxaj/oex5Z6n9lpGE+1Y6zH7BxpsBPQlIvhJaYfbgEc7+5LqWtpfHIiugcrbABQAfCsSvw49d/1v8vMlr98vGOh/q3rs7wvBt3B/Z+XWVGlY3NE8IKUBPHDXwxNt2l73XPPSA0IJVynkAwAOiHk67y4ubu28v9xXCZvb/0yB8yE4FtBfqrpP+aDxk9V8JvN0aVHLWtEtwNrSlq4fxpeQpcrvpUtnBU+Hb1KRlwbqv1/cctfm6rOtxxzWoDJnoLe7F4BP16gZUGrxcbPDqO8CFTkwkuhc9Nz1h6TXSTwKH1XoOwE5FJB/dYqLi1s2/Vcl9wuLjnl15FybeDwcDcz+Dzzy7/2V90yhWFpYRENP9fdgBqAc0cXWYw4L1F0K4Hm1P3Pizy/23HVv8v/HHi+FrFMk0ILjG13T7vcK/N/FOTs479ALo57ub1ffA2Oz5txkLNR7yGtAflV9j4w1H+H7eizSgz9funSW2xG+G5AzBGgVyENe8XlfKn0aD929I/VchHPusXnXvEOSOR3kKj+3eAPuueeZ1Kw57xvJejLfXdJ8v5ng+4RG2ti/FixBAiRgTCBobftrhVwkXi6KJPxJoKVXq9N14nVjtKX7Nryy46VBUS+K4C8PRFoE+D+lvtkXxF/Egtb2lVC0RXOLZw8ZuIx7MIXlFhzfWNjnmaPU+z9X4JAqp3iQ8nK9OPebkpdPxT0InZ6hqi+NCnoadsx5OmzctVZFfhKIPhIpVkeh+3hipi1ednjgg2sjF30Im+9+aAr33q5pyaBc2AinjVGpsAFNxd3BgHsLRFdGoXtPzK3Q0vGqCHqjQK+NUPhuKMXDVbFaoXf4hYdcift2hmSeImQx6x2FqyDqEtYqOwNXXKZOLg4gpxR7O3+KsfL7vu7trqX9QxD0ee/uDKCrncgnk2cXv/agQAufFOh1pZ6urhQtmilFJGhtPwGqlwDys6hUWImf3fkkFhzfGDbt2qCiLwgUlw244CmnfqUo3hJFeBce7Pp5nPse/pRI/Ebn5a8gor6361qsWOHcg78/NwboFx6yEV/7WjRTYI7o5+B79QqoXC8ilS+8SbHSAHrxcOf2+N/HGi/JOlUGSdC8/BQ4/2dRSS6CbP9lGMxfouovEcUFpS3dd6dhzblJCtaHL5sbBoUj4RAOLx29AZA5pb7Z52LWjn32OB/h+zoF6KSIxOOaAH/hvK4p+ob/QUPfgYG6i0TlsVLf7NXxvHnMucjPt72Yc+4xkQ++Q0Tf7lQuKO6SHsxF/Ee5f0z+KN3b9bm4hjFZc95XH/REv7vc170tz/kfjbQxfy9YgARIwJRA5Usx8F+VgSeZwLa0/w1ETogaCqeEff0tEHlDqbdrHY5qOzAoYUNUbDgPTdHcoOQ/EUDPH+jtjleT8DMKgVrDMWxuW6YiF0aRvgcPdv8ueSz5C5D7HDy+GPnC3UFh4NIoxGrc1709bGm/CKrfL/XP+WnypVnloWjLphurf7mf4eQbWtoWR8AVkZNTsbnrFwmO5K+MxRsR6U3R1q5/cc3tqx2kobTooHUVw6CwqO3V3sllURSenBhCZD52JjV3LIiNrwiyAVs6H0keqJpr6I56um4ZM7/3K34/3FFYXxJ3I3o6fxY0t78LDlHU03Vr/EXEQQ8qHRhcVF0RO3ar9voSgwZNdDkUt0Dk7VUjbdAA+nTgo7MGtt69JQExaK5t9KqP+i3dVyXvH48g2tL1JbR2HBGqP6U0t7imsKOx2cOvjYLwNDzwg9/u9RD31MGEY7g2KoUfTAzKep8U42UwMPBmsh4jk17RcWDQ4D8ZQDcMnTsEzW2nqLhZvnfTddV3Cucm2f9aLj5uduD7rhWnt5Y2d9/J93VGiAfncDcJ5JpS76bvV2ottB6zxKu7PJlnPPiDX401Fwld8UWcc48Rk8r8Dvh81LPp36us4zldgI9EDY2n4947nh6LNed9e+Y87u8uW7u+k+f7hEZaRu8qVkMCJJARgcOXvSAohNcH8KuHmWHxlwp1V0c+OKtBi42RCz8SbwEI1S1U0fdEDY0fc/39Z8StmPErGVKEonYwcq3tpzmVQ0sLD1ozdBWIa21bA0XJu1nXBv6Zyx2CzxdLwS+CsHR14EuX+SCYp5CzIimeic3/+UQK6ZlR5BUdBxaasKC4e9Z9z25ZW7JP0D/nGoh2RgPRd4KC+6TA3TR0gosjjp0XFAZudhKsi7e2kfkE0+XwZXNjvvDy9Whr13fGzO+Fh2wMtz5xkYr/cdS4+4dh/+xL4fQ7JfjfcLVlnRi0HHtwgOKnIfpP4rFdRdZUjLSwZfkbFP6kqOjPHLJ1COV3zmujnW5VuG+0DIrjSs/MuTCYtfuvxKO1VCpdHhSCyyGD5ucEI7/3PDbUSJstpcJA34LigP4OD939++r24hTjZRhEh5L1ntMiMRYgq5Ivu3NLu/BkaS6isIitnTurT6ZgzbnJxH79yn9A+mgk/vR4ezjf1xPjOOKpsrkjihvqGGkbomL0XgA7xpqLSKm4g3PuMWISz92CgU8H6tdV/4AUP7K440WB1+siV/o4+vHYWKw57xufkTbmu6K3+9Ixy0xi/kcjLaN3FashARLIiMBo2wSPapsfFOUm59za4ubOHwctbX8BuFMA/X0EXFKAO9jDb4hCd9qQs7syatTeV81II61tTWJC9nSvH9rbZGWO4Oj4yy/mll4QaHAegANF9bqS8/cF6uIv018unyOz94HKskeL2/8k8PiCE7+qWGx8NAiLt4jq+sq2oURqSdlsg94R9XZ9Bcl5MmSeMgwOC1/34jCIXqHwbxXIQMk1rY7P2UoM4bHye/9obljCOarSDNWbo2DWv4S+b50Hfp1sO6yctZayMXttsY6O0D3pV8Gj4Oe7y8Jt0dFDjbTRtteHre3tqjg3En8S5oU7gif1JKi+TVT+u4SBqwMXtkHlhMqX6b2WX9qODRppl4ngF1CNt+LHBtqRgH43KmAV4i0racbLA/BTst4z9GTFgkN8jtQmVfxdfJZUbDAA+sVIS2uT81bTsObcJG12P1uuvFpVgc2VXQh8X48f42hPBK3LV8DrSqdubXHWjodRmvWiIHIXQvBvUU/Xl3HEsQekmIt8lXPuMWJSXv0HkU8OXZEW704owX0pkOh9nPdNPq8n8t3FzY0+ltf8j0ba5GPKGkiABLIkMNpkNf5rTz3jIdau2caVZXP21rpSD0Z7OHOO59GNIzti82Gb/7gAB0f7Fs/FH/bZp24+j5HLZL4H5uXDaAVoU+hjIrqu1NMdn2mmo34x20N+J8YPV1uOAB6fyQWVd0conI7eOx8vb5uorkgb1Ugb3D5eLTesYp5DNzKx48O9ffgVwH/F9825MlnZOrjS8h9E3fZkS/hDjy2ou2JyT+MlWY9gXc7hb4roF0sh/jExKRcte0kgwbUC2Txh1pybjDlINixa1hy54IrI4fTKMQh8X4+JLX2BRR1zQtFzNb5I6tnPZyIU1sbv72QVfL259Z5yl3ldj//w8+hm7e5NTEvvzheV10D9+0pRw8/GzTo5B5NnP1eAT+S7i9sZnlMqYddUAAAJqklEQVTXSMtg/kcjLf2riCVJgAQsCIxmpCXbKoKbnXPnFzd3/mhoU8pf7AZXMsyJ+rA7eDHCpsdx7x1/tGjydNRIOxjFS6JFsThZkVa53TPucHzhQ8lf7+BWFw/E/Xii+AJEKA3bdjQdweTT5vKh7DgrAt6L3q4HR528VrYkQr6brEgb+iHztNFJbpGNvP8HUb0kXvE32hezUfN78K/LldWW/4LDlx2CACEOKjw2o89Ja2lfGEA/JYK1pZ7uTXFAUhtpyZZP/XCyIq1yu+dgRJMvIA54cXL49X7FJpT6DsY+0a9n9IUxHR1hssVwXrhjaM4NW9knelBdI2308ZKs67xFkhyGXBoF7kRs7vxNpUg1twt6EiJ/wDhZJxdBVFdZcm5S33xoXX6283je0LNC+b5OO9SNUa586ZEIniz19V+JR378NBYfN9v5vtNF5Ogo9GfgmQZf19zZw1yEeT0K99pbOxXdcHolvPtr56JPjLoijfO+1Ak/ke8uo61Iy2L+RyMtdehYkARIwITAaOeQtHYcEai/OlL3weqB4nGDhv51XbEtEFwmivtUcFR8y+ewbXMmHZgeIinPSJP4UgEP7fe93ZdWe7ZiRVC9Wa+x8VNBf/96URRVZD8V2eqPOOiaGX3b3tAU6OgIg+3+3QBOceI/WOy5697kx+WJ04gz0oZvYX7WMCbz0X+xli6dhYHZDfFBvkO3X7rmtrOdyH7xpSSutf3UOmcA1s/voX8B7us/1zU2fUAELxfoLqhGpX1LF8xIg2fRooYwmLdeVV6pgh9WWIvHi0RwLICvinPfU69z656RNnSb+FBTfsgfT0J1h6iXs+NVQOr0yMi7VcPe99Pj9ZprK4cZl9rXWPdM0VHHy2dvWCbrZ8M0eEaauzAqFt477GKHoX/Y64/PkqpzfivnJhPP94Vtzw8C+azzenFxa/dPKhWNcqYR39fjJT2Ym/8YReGZePAHv6w+nswzcKso1pZKfnPdc7tGm4twzj2+KAxy/ETkogtHPSON877UTCfy3SXP9wmNtNShY0ESIAETApUl4yr3Dr0FMrm1E/qWmgOsk+umRfTweCWDa9x5hkCejG+Ciw+89uJfU3vml0kfpoFI/ZtvsDYKCu+p3pZXvrVTIJ8eelDt4I2UckkUug8WotI8r/K+qHH3OdjZ9LygEKyPSoVzR71lbhqwyayJS5fOck8XVonTZRGCs+PbIIfULcntTaKzht4GWT50+eLkEOCH7n6sUp7MR49KYXHHa7z3l0TF6J1DmImLVzqo7hsbaWFz22tV0uU3jnzdC4OoFK+2XFuM3LYgiP4+KviPYrfvCxqCSyOJrsPmux/KLE+mS0WLFjUEMv9t6vQlQ5tca6QVUfxDcmsn9CPVC2Mqt3YKtvqeruurz3d0hOH2aJ2HPOH7Zn8mnLX7UkD/udTT1ZX8tRjYOVMvHhjM6+jSyAUnDV0llYyFKn8ZBY0fxOwdPthRuAppxkuyHv03bdDQuTr5sjvkd3vw4ozyKso5UV9q1gDnJinea0FL+/ugckySy5tv31V5ZNAs5vs6BcI9FhmcN7gNUbF02tD5BIYaaVu6/3MccxHm9R6Iu5a28yCu3/dsuqryh6ZkTld7ayfnfRNO7Yl8d8nzfUIjbcKh5IMkQAJ5EYiXjSvcBvH+76OS7wrCcIk6XRevMIu2dN9W1a3ZBpp88fJ4JjbSgtblx6v6Vw5bSZVXg6dhvSPOXIhNMy/XA/KHIHDXDUToC52eoaovjQp6WnJmTPypORtjcKKGU6LG3R9Hce4BgdeL4ttUa7ZuTUNCk2xy89IDAimsB+QlgZPzBgaC31VrnC2lePVUoaVjiUJv9qrX+cB9O1R/mCpWK/QOv/CQK6ur+sh8z8Eo566I/LIUhFdjV+P2sGnXEgWugOhlyUUYafN76Mq/hYdsxObHDg7CcEPU4M+FaxwIBgY2RN5dzVVSz4akdmsnBk2zDQoc5pzbWAR+49SvFMVbogjvwoNdP69+YR56Dt3hL3wyfPCJ9RD9Xqmnq9u1LP+AQJ8ascV5kr+a0+bxxcfNDnzfRgBNkbpLEQV/CIPikSrYUM3rZPVkuvFy2Jl/ZF2bBoPnG4keHYlfh4Gm7QU38DLvZD1Uvl75o15a1rUXE3BuUue3Ln4nI7hBxH+mtLn7zmEl+L7O5jVV5qiC+6rnLC44vjFo2vVOACdFoXtPfDlXoaXjVanmIpxz7zEuMccIeqN4vTDyhbsRFg8KgMsBfKtykUZq1pz31WU9oe8uOb5PaKRl86piLSRAAlkSiLfDbYveDicfgeJoCH4Mr1dH84OvV8+KGfrX9cqNei3HHhygeA2gAwCeHzn/wRm5ciRFLOoeXtrS/uIgPpBW5W1JFaLfiFTWo7fr19Uvvi3txynw3urNeskh+vpREX0NgOdB9YZoS3d8tpemaMZeWyTZKqTuknodFMFPSjvcBjza2R82t/+ZAudDcKxAHvLAp/zcgc8O3ToYkvnYebKo45DQ+XMUOBnAAQr0xOejDXtnpMjvoSv/yrf/Vs63OzFuhEI3+QODq2b0OWk10RhhpMU/b156QCiFjyr0nYAcANXvOQ0uKW7tvL/6+IKj9w0am66B8/9cvfU3OYMN/wjRP0KdRAg/khyIPVM/wzkeivjMHcjl0ZZN340voU2wpBkvyXrsDBo0GFYq8JH41s7kHQJcHfXNviW56CEta85NxmYdn60Yj2si748QnVr3D298X6fiOGahhe0vDwK5EvCtUHkEogug8isXuHOHnDcsY85FmNdjoo5nzWWOayFoS+Z0olf5Z2Z/sfoOebYM531piNaUmeh3F+T0PqGRNoEg8hESIIEpTGCUA5qncIv3hqYJlrx+XzTsGpiRZ0c9NxEkc0vuizrmJHJbO3days5IrUWLGhAcMBs9d8WXxQyaRfzkQ4Cs8+Far1bOTexY831dy3pwvrBLQxT6fabvVua1XV4DnPdZ0q5o7eF9QiPtuQgINUmABEiABEiABEiABEiABEiABEiABEiABKYdARpp0y5kbDAJkAAJkAAJkAAJkAAJkAAJkAAJkAAJkMBzQYBG2nNBnZokQAIkQAIkQAIkQAIkQAIkQAIkQAIkQALTjgCNtGkXMjaYBEiABEiABEiABEiABEiABEiABEiABEjguSBAI+25oE5NEiABEiABEiABEiABEiABEiABEiABEiCBaUeARtq0CxkbTAIkQAIkQAIkQAIkQAIkQAIkQAIkQAIk8FwQoJH2XFCnJgmQAAmQAAmQAAmQAAmQAAmQAAmQAAmQwLQj8P8Bm3DxlZ4FNZQAAAAASUVORK5CYI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sp>
        <p:nvSpPr>
          <p:cNvPr id="7" name="pole tekstowe 6"/>
          <p:cNvSpPr txBox="1"/>
          <p:nvPr/>
        </p:nvSpPr>
        <p:spPr>
          <a:xfrm>
            <a:off x="1622259" y="2316773"/>
            <a:ext cx="9511645" cy="923330"/>
          </a:xfrm>
          <a:prstGeom prst="rect">
            <a:avLst/>
          </a:prstGeom>
          <a:noFill/>
        </p:spPr>
        <p:txBody>
          <a:bodyPr wrap="square" rtlCol="0">
            <a:spAutoFit/>
          </a:bodyPr>
          <a:lstStyle/>
          <a:p>
            <a:r>
              <a:rPr lang="pl-PL" dirty="0">
                <a:latin typeface="Calibri" panose="020F0502020204030204" pitchFamily="34" charset="0"/>
                <a:cs typeface="Calibri" panose="020F0502020204030204" pitchFamily="34" charset="0"/>
              </a:rPr>
              <a:t>Rozkład odpowiedzi na pytanie „Czy zakres usług świadczonych przez Centrum Komunikacji jest wystarczający?” (N=21) </a:t>
            </a:r>
            <a:r>
              <a:rPr lang="pl-PL" sz="1100" i="1" dirty="0">
                <a:latin typeface="Calibri" panose="020F0502020204030204" pitchFamily="34" charset="0"/>
                <a:cs typeface="Calibri" panose="020F0502020204030204" pitchFamily="34" charset="0"/>
              </a:rPr>
              <a:t>(dane pozyskane w ramach badania jakości pilotażu)</a:t>
            </a:r>
          </a:p>
          <a:p>
            <a:endParaRPr lang="pl-PL" dirty="0">
              <a:latin typeface="Calibri" panose="020F0502020204030204" pitchFamily="34" charset="0"/>
              <a:cs typeface="Calibri" panose="020F0502020204030204" pitchFamily="34" charset="0"/>
            </a:endParaRPr>
          </a:p>
        </p:txBody>
      </p:sp>
      <p:graphicFrame>
        <p:nvGraphicFramePr>
          <p:cNvPr id="6" name="Wykres 5"/>
          <p:cNvGraphicFramePr>
            <a:graphicFrameLocks/>
          </p:cNvGraphicFramePr>
          <p:nvPr>
            <p:extLst>
              <p:ext uri="{D42A27DB-BD31-4B8C-83A1-F6EECF244321}">
                <p14:modId xmlns:p14="http://schemas.microsoft.com/office/powerpoint/2010/main" val="2982874764"/>
              </p:ext>
            </p:extLst>
          </p:nvPr>
        </p:nvGraphicFramePr>
        <p:xfrm>
          <a:off x="1371600" y="2959100"/>
          <a:ext cx="9626600" cy="3530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5734420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1093510" y="3958279"/>
            <a:ext cx="9794450" cy="1633890"/>
          </a:xfrm>
        </p:spPr>
        <p:txBody>
          <a:bodyPr/>
          <a:lstStyle/>
          <a:p>
            <a:br>
              <a:rPr lang="pl-PL" sz="3000" dirty="0"/>
            </a:br>
            <a:br>
              <a:rPr lang="pl-PL" sz="3000" dirty="0"/>
            </a:br>
            <a:r>
              <a:rPr lang="pl-PL" sz="3000" dirty="0">
                <a:latin typeface="Calibri" panose="020F0502020204030204" pitchFamily="34" charset="0"/>
                <a:cs typeface="Calibri" panose="020F0502020204030204" pitchFamily="34" charset="0"/>
              </a:rPr>
              <a:t>Polski Związek Głuchych rekomenduje do wdrożenia do systemu prawnego w pierwszej kolejności:</a:t>
            </a:r>
            <a:br>
              <a:rPr lang="pl-PL" sz="3000" b="1" dirty="0">
                <a:solidFill>
                  <a:schemeClr val="bg1"/>
                </a:solidFill>
                <a:latin typeface="Calibri" panose="020F0502020204030204" pitchFamily="34" charset="0"/>
                <a:cs typeface="Calibri" panose="020F0502020204030204" pitchFamily="34" charset="0"/>
              </a:rPr>
            </a:br>
            <a:br>
              <a:rPr lang="pl-PL" sz="3000" b="1" dirty="0">
                <a:solidFill>
                  <a:schemeClr val="bg1"/>
                </a:solidFill>
                <a:latin typeface="Calibri" panose="020F0502020204030204" pitchFamily="34" charset="0"/>
                <a:cs typeface="Calibri" panose="020F0502020204030204" pitchFamily="34" charset="0"/>
              </a:rPr>
            </a:br>
            <a:r>
              <a:rPr lang="pl-PL" sz="3000" b="1" dirty="0">
                <a:solidFill>
                  <a:schemeClr val="bg1"/>
                </a:solidFill>
                <a:latin typeface="Calibri" panose="020F0502020204030204" pitchFamily="34" charset="0"/>
                <a:cs typeface="Calibri" panose="020F0502020204030204" pitchFamily="34" charset="0"/>
              </a:rPr>
              <a:t>CENTRUM KOMUNIKACJI</a:t>
            </a:r>
            <a:br>
              <a:rPr lang="pl-PL" sz="3000" b="1" dirty="0">
                <a:solidFill>
                  <a:schemeClr val="bg1"/>
                </a:solidFill>
                <a:latin typeface="Calibri" panose="020F0502020204030204" pitchFamily="34" charset="0"/>
                <a:cs typeface="Calibri" panose="020F0502020204030204" pitchFamily="34" charset="0"/>
              </a:rPr>
            </a:br>
            <a:r>
              <a:rPr lang="pl-PL" sz="3000" b="1" dirty="0">
                <a:solidFill>
                  <a:schemeClr val="bg1"/>
                </a:solidFill>
                <a:latin typeface="Calibri" panose="020F0502020204030204" pitchFamily="34" charset="0"/>
                <a:cs typeface="Calibri" panose="020F0502020204030204" pitchFamily="34" charset="0"/>
              </a:rPr>
              <a:t>BON NA START</a:t>
            </a:r>
            <a:br>
              <a:rPr lang="pl-PL" sz="3000" b="1" dirty="0">
                <a:solidFill>
                  <a:schemeClr val="bg1"/>
                </a:solidFill>
                <a:latin typeface="Calibri" panose="020F0502020204030204" pitchFamily="34" charset="0"/>
                <a:cs typeface="Calibri" panose="020F0502020204030204" pitchFamily="34" charset="0"/>
              </a:rPr>
            </a:br>
            <a:br>
              <a:rPr lang="pl-PL" sz="3000" b="1" dirty="0">
                <a:solidFill>
                  <a:schemeClr val="bg1"/>
                </a:solidFill>
              </a:rPr>
            </a:br>
            <a:endParaRPr lang="pl-PL" sz="3000" dirty="0"/>
          </a:p>
        </p:txBody>
      </p:sp>
      <p:sp>
        <p:nvSpPr>
          <p:cNvPr id="4" name="Rectangle 2"/>
          <p:cNvSpPr>
            <a:spLocks noChangeArrowheads="1"/>
          </p:cNvSpPr>
          <p:nvPr/>
        </p:nvSpPr>
        <p:spPr bwMode="auto">
          <a:xfrm>
            <a:off x="3291839" y="201168"/>
            <a:ext cx="12408211" cy="788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pl-PL"/>
          </a:p>
        </p:txBody>
      </p:sp>
      <p:sp>
        <p:nvSpPr>
          <p:cNvPr id="7" name="Rectangle 6"/>
          <p:cNvSpPr>
            <a:spLocks noChangeArrowheads="1"/>
          </p:cNvSpPr>
          <p:nvPr/>
        </p:nvSpPr>
        <p:spPr bwMode="auto">
          <a:xfrm>
            <a:off x="2535810" y="620856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Tree>
    <p:extLst>
      <p:ext uri="{BB962C8B-B14F-4D97-AF65-F5344CB8AC3E}">
        <p14:creationId xmlns:p14="http://schemas.microsoft.com/office/powerpoint/2010/main" val="165105952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2175641" y="2813990"/>
            <a:ext cx="7713076" cy="1633890"/>
          </a:xfrm>
        </p:spPr>
        <p:txBody>
          <a:bodyPr/>
          <a:lstStyle/>
          <a:p>
            <a:r>
              <a:rPr lang="pl-PL" sz="5000" b="1" dirty="0"/>
              <a:t>Dziękujemy za uwagę.</a:t>
            </a:r>
          </a:p>
        </p:txBody>
      </p:sp>
      <p:sp>
        <p:nvSpPr>
          <p:cNvPr id="4" name="Rectangle 2"/>
          <p:cNvSpPr>
            <a:spLocks noChangeArrowheads="1"/>
          </p:cNvSpPr>
          <p:nvPr/>
        </p:nvSpPr>
        <p:spPr bwMode="auto">
          <a:xfrm>
            <a:off x="3291839" y="201168"/>
            <a:ext cx="12408211" cy="788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pl-PL"/>
          </a:p>
        </p:txBody>
      </p:sp>
      <p:pic>
        <p:nvPicPr>
          <p:cNvPr id="1025" name="image2.png" descr="W stopce widnieją trzy logotypy: Fundusze Europejskie, barwy Rzeczypospolitej Polskiej, Unia Europejska Europejske Fundusze Strukturalne i Inwestycyjne.&#10;Pod logotypami znajduje się nazwa projektu: „Włączenie wyłączonych – aktywne instrumenty wsparcia osób niepełnosprawnych na rynku pracy” &#10;Nr projektu: POWR.02.06.00-00-0065/19&#10;"/>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050210" y="478840"/>
            <a:ext cx="9179567" cy="109920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2997853" y="1364235"/>
            <a:ext cx="13852397"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l-PL" altLang="pl-PL" sz="900" b="0" i="0" u="none" strike="noStrike" cap="none" normalizeH="0" baseline="0" dirty="0">
                <a:ln>
                  <a:noFill/>
                </a:ln>
                <a:solidFill>
                  <a:srgbClr val="000000"/>
                </a:solidFill>
                <a:effectLst/>
                <a:latin typeface="Arial" panose="020B0604020202020204" pitchFamily="34" charset="0"/>
                <a:ea typeface="Calibri" panose="020F0502020204030204" pitchFamily="34" charset="0"/>
              </a:rPr>
              <a:t>„Włączenie wyłączonych – aktywne instrumenty wsparcia osób niepełnosprawnych na rynku pracy” Nr projektu: POWR.02.06.00-00-0065/19</a:t>
            </a:r>
            <a:endParaRPr kumimoji="0" lang="pl-PL" altLang="pl-PL" sz="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altLang="pl-PL" sz="1800" b="0" i="0" u="none" strike="noStrike" cap="none" normalizeH="0" baseline="0" dirty="0">
              <a:ln>
                <a:noFill/>
              </a:ln>
              <a:solidFill>
                <a:schemeClr val="tx1"/>
              </a:solidFill>
              <a:effectLst/>
              <a:latin typeface="Arial" panose="020B0604020202020204" pitchFamily="34" charset="0"/>
            </a:endParaRPr>
          </a:p>
        </p:txBody>
      </p:sp>
      <p:pic>
        <p:nvPicPr>
          <p:cNvPr id="1028" name="image1.png" descr="Kolejnośc logotypów: znaku Ministerstwa Rodziny i Polityki Społecznej, znak Polskiego Związku Głuchych z siedzibą w Warszawie, znak Polskiej Organizacji Pracodawców Osób Niepełnosprawnych z siedzibą &#10;w Warszawie oraz znak Stowarzyszenia Czas Przestrzeń Tożsamość z siedzibą w Szczecini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91839" y="5564326"/>
            <a:ext cx="5765800" cy="59055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a:spLocks noChangeArrowheads="1"/>
          </p:cNvSpPr>
          <p:nvPr/>
        </p:nvSpPr>
        <p:spPr bwMode="auto">
          <a:xfrm>
            <a:off x="2535810" y="620856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Tree>
    <p:extLst>
      <p:ext uri="{BB962C8B-B14F-4D97-AF65-F5344CB8AC3E}">
        <p14:creationId xmlns:p14="http://schemas.microsoft.com/office/powerpoint/2010/main" val="5045225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3000" dirty="0"/>
              <a:t>INSTRUMENT: KOMPENSACJA I DOSTĘP</a:t>
            </a:r>
          </a:p>
        </p:txBody>
      </p:sp>
      <p:sp>
        <p:nvSpPr>
          <p:cNvPr id="3" name="pole tekstowe 2"/>
          <p:cNvSpPr txBox="1"/>
          <p:nvPr/>
        </p:nvSpPr>
        <p:spPr>
          <a:xfrm>
            <a:off x="1649691" y="2922309"/>
            <a:ext cx="9511645" cy="1754326"/>
          </a:xfrm>
          <a:prstGeom prst="rect">
            <a:avLst/>
          </a:prstGeom>
          <a:noFill/>
        </p:spPr>
        <p:txBody>
          <a:bodyPr wrap="square" rtlCol="0">
            <a:spAutoFit/>
          </a:bodyPr>
          <a:lstStyle/>
          <a:p>
            <a:r>
              <a:rPr lang="pl-PL" dirty="0">
                <a:latin typeface="Calibri" panose="020F0502020204030204" pitchFamily="34" charset="0"/>
                <a:cs typeface="Calibri" panose="020F0502020204030204" pitchFamily="34" charset="0"/>
              </a:rPr>
              <a:t>REALIZATORZY INSTRUMENTU:</a:t>
            </a:r>
          </a:p>
          <a:p>
            <a:endParaRPr lang="pl-PL" dirty="0">
              <a:latin typeface="Calibri" panose="020F0502020204030204" pitchFamily="34" charset="0"/>
              <a:cs typeface="Calibri" panose="020F0502020204030204" pitchFamily="34" charset="0"/>
            </a:endParaRPr>
          </a:p>
          <a:p>
            <a:pPr marL="342900" indent="-342900">
              <a:buAutoNum type="arabicPeriod"/>
            </a:pPr>
            <a:r>
              <a:rPr lang="pl-PL" dirty="0">
                <a:latin typeface="Calibri" panose="020F0502020204030204" pitchFamily="34" charset="0"/>
                <a:cs typeface="Calibri" panose="020F0502020204030204" pitchFamily="34" charset="0"/>
              </a:rPr>
              <a:t>ZUS</a:t>
            </a:r>
          </a:p>
          <a:p>
            <a:pPr marL="342900" indent="-342900">
              <a:buAutoNum type="arabicPeriod"/>
            </a:pPr>
            <a:endParaRPr lang="pl-PL" dirty="0">
              <a:latin typeface="Calibri" panose="020F0502020204030204" pitchFamily="34" charset="0"/>
              <a:cs typeface="Calibri" panose="020F0502020204030204" pitchFamily="34" charset="0"/>
            </a:endParaRPr>
          </a:p>
          <a:p>
            <a:r>
              <a:rPr lang="pl-PL" dirty="0">
                <a:latin typeface="Calibri" panose="020F0502020204030204" pitchFamily="34" charset="0"/>
                <a:cs typeface="Calibri" panose="020F0502020204030204" pitchFamily="34" charset="0"/>
              </a:rPr>
              <a:t>2. Powiatowe Centrum Pomocy Rodzinie </a:t>
            </a:r>
          </a:p>
          <a:p>
            <a:endParaRPr lang="pl-PL"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611824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3532169" y="2874197"/>
            <a:ext cx="10362058" cy="1633890"/>
          </a:xfrm>
        </p:spPr>
        <p:txBody>
          <a:bodyPr/>
          <a:lstStyle/>
          <a:p>
            <a:br>
              <a:rPr lang="pl-PL" sz="3000" dirty="0"/>
            </a:br>
            <a:br>
              <a:rPr lang="pl-PL" sz="3000" dirty="0"/>
            </a:br>
            <a:r>
              <a:rPr lang="pl-PL" sz="3000" b="1" dirty="0">
                <a:solidFill>
                  <a:schemeClr val="bg1"/>
                </a:solidFill>
              </a:rPr>
              <a:t>Kompensacja i dostęp</a:t>
            </a:r>
            <a:br>
              <a:rPr lang="pl-PL" sz="3000" b="1" dirty="0">
                <a:solidFill>
                  <a:schemeClr val="bg1"/>
                </a:solidFill>
              </a:rPr>
            </a:br>
            <a:br>
              <a:rPr lang="pl-PL" sz="3000" b="1" dirty="0">
                <a:solidFill>
                  <a:schemeClr val="bg1"/>
                </a:solidFill>
              </a:rPr>
            </a:br>
            <a:r>
              <a:rPr lang="pl-PL" sz="3000" b="1" dirty="0">
                <a:solidFill>
                  <a:schemeClr val="bg1"/>
                </a:solidFill>
              </a:rPr>
              <a:t>PILOTAŻ</a:t>
            </a:r>
            <a:br>
              <a:rPr lang="pl-PL" sz="3000" b="1" dirty="0">
                <a:solidFill>
                  <a:schemeClr val="bg1"/>
                </a:solidFill>
              </a:rPr>
            </a:br>
            <a:endParaRPr lang="pl-PL" sz="3000" dirty="0"/>
          </a:p>
        </p:txBody>
      </p:sp>
      <p:sp>
        <p:nvSpPr>
          <p:cNvPr id="4" name="Rectangle 2"/>
          <p:cNvSpPr>
            <a:spLocks noChangeArrowheads="1"/>
          </p:cNvSpPr>
          <p:nvPr/>
        </p:nvSpPr>
        <p:spPr bwMode="auto">
          <a:xfrm>
            <a:off x="3291839" y="201168"/>
            <a:ext cx="12408211" cy="788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pl-PL"/>
          </a:p>
        </p:txBody>
      </p:sp>
      <p:sp>
        <p:nvSpPr>
          <p:cNvPr id="7" name="Rectangle 6"/>
          <p:cNvSpPr>
            <a:spLocks noChangeArrowheads="1"/>
          </p:cNvSpPr>
          <p:nvPr/>
        </p:nvSpPr>
        <p:spPr bwMode="auto">
          <a:xfrm>
            <a:off x="2535810" y="620856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Tree>
    <p:extLst>
      <p:ext uri="{BB962C8B-B14F-4D97-AF65-F5344CB8AC3E}">
        <p14:creationId xmlns:p14="http://schemas.microsoft.com/office/powerpoint/2010/main" val="92184594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Jon (sala konferencyjna)">
  <a:themeElements>
    <a:clrScheme name="Ion Boardroom">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FFC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EC7F02AD-9687-440F-A9DF-FAA6F22270D7}"/>
    </a:ext>
  </a:extLst>
</a:theme>
</file>

<file path=ppt/theme/themeOverride1.xml><?xml version="1.0" encoding="utf-8"?>
<a:themeOverride xmlns:a="http://schemas.openxmlformats.org/drawingml/2006/main">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Ion Boardroom</Template>
  <TotalTime>1402</TotalTime>
  <Words>4926</Words>
  <Application>Microsoft Office PowerPoint</Application>
  <PresentationFormat>Panoramiczny</PresentationFormat>
  <Paragraphs>470</Paragraphs>
  <Slides>72</Slides>
  <Notes>0</Notes>
  <HiddenSlides>0</HiddenSlides>
  <MMClips>0</MMClips>
  <ScaleCrop>false</ScaleCrop>
  <HeadingPairs>
    <vt:vector size="6" baseType="variant">
      <vt:variant>
        <vt:lpstr>Używane czcionki</vt:lpstr>
      </vt:variant>
      <vt:variant>
        <vt:i4>6</vt:i4>
      </vt:variant>
      <vt:variant>
        <vt:lpstr>Motyw</vt:lpstr>
      </vt:variant>
      <vt:variant>
        <vt:i4>1</vt:i4>
      </vt:variant>
      <vt:variant>
        <vt:lpstr>Tytuły slajdów</vt:lpstr>
      </vt:variant>
      <vt:variant>
        <vt:i4>72</vt:i4>
      </vt:variant>
    </vt:vector>
  </HeadingPairs>
  <TitlesOfParts>
    <vt:vector size="79" baseType="lpstr">
      <vt:lpstr>Arial</vt:lpstr>
      <vt:lpstr>Calibri</vt:lpstr>
      <vt:lpstr>Century Gothic</vt:lpstr>
      <vt:lpstr>Courier New</vt:lpstr>
      <vt:lpstr>Symbol</vt:lpstr>
      <vt:lpstr>Wingdings 3</vt:lpstr>
      <vt:lpstr>Jon (sala konferencyjna)</vt:lpstr>
      <vt:lpstr>Wsparcie osób z niepełnosprawnościami.  Prezentacja nowych instrumentów dla osób z niepełnosprawnościami rekomendowanych do wdrożenia do systemu.</vt:lpstr>
      <vt:lpstr>PRZEBIEG PROJEKTU</vt:lpstr>
      <vt:lpstr>WYPRACOWANE ROZWIĄZANIA- INSTRUMENTY</vt:lpstr>
      <vt:lpstr>  Kompensacja i dostęp  ZAŁOŻENIA </vt:lpstr>
      <vt:lpstr>INSTRUMENT: KOMPENSACJA I DOSTĘP</vt:lpstr>
      <vt:lpstr>INSTRUMENT: KOMPENSACJA I DOSTĘP</vt:lpstr>
      <vt:lpstr>INSTRUMENT: KOMPENSACJA I DOSTĘP</vt:lpstr>
      <vt:lpstr>INSTRUMENT: KOMPENSACJA I DOSTĘP</vt:lpstr>
      <vt:lpstr>  Kompensacja i dostęp  PILOTAŻ </vt:lpstr>
      <vt:lpstr>INSTRUMENT: KOMPENSACJA I DOSTĘP</vt:lpstr>
      <vt:lpstr>INSTRUMENT: KOMPENSACJA I DOSTĘP</vt:lpstr>
      <vt:lpstr>INSTRUMENT: KOMPENSACJA I DOSTĘP</vt:lpstr>
      <vt:lpstr>INSTRUMENT: KOMPENSACJA I DOSTĘP</vt:lpstr>
      <vt:lpstr>INSTRUMENT: KOMPENSACJA I DOSTĘP</vt:lpstr>
      <vt:lpstr>INSTRUMENT: KOMPENSACJA I DOSTĘP</vt:lpstr>
      <vt:lpstr>  Moje Dostępne Miejsce Pracy  ZAŁOŻENIA </vt:lpstr>
      <vt:lpstr>INSTRUMENT: MOJE DOSTĘPNE MIEJSCE PRACY</vt:lpstr>
      <vt:lpstr>INSTRUMENT: MOJE DOSTĘPNE MIEJSCE PRACY</vt:lpstr>
      <vt:lpstr>INSTRUMENT: MOJE DOSTĘPNE MIEJSCE PRACY</vt:lpstr>
      <vt:lpstr>INSTRUMENT: MOJE DOSTĘPNE MIEJSCE PRACY</vt:lpstr>
      <vt:lpstr>INSTRUMENT: MOJE DOSTĘPNE MIEJSCE PRACY</vt:lpstr>
      <vt:lpstr>INSTRUMENT: MOJE DOSTĘPNE MIEJSCE PRACY</vt:lpstr>
      <vt:lpstr>INSTRUMENT: MOJE DOSTĘPNE MIEJSCE PRACY</vt:lpstr>
      <vt:lpstr>INSTRUMENT: MOJE DOSTĘPNE MIEJSCE PRACY</vt:lpstr>
      <vt:lpstr>  Moje Dostępne Miejsce Pracy  PILOTAŻ </vt:lpstr>
      <vt:lpstr>INSTRUMENT: MOJE DOSTĘPNE MIEJSCE PRACY</vt:lpstr>
      <vt:lpstr>INSTRUMENT: MOJE DOSTĘPNE MIEJSCE PRACY</vt:lpstr>
      <vt:lpstr>INSTRUMENT: MOJE DOSTĘPNE MIEJSCE PRACY</vt:lpstr>
      <vt:lpstr>INSTRUMENT: MOJE DOSTĘPNE MIEJSCE PRACY</vt:lpstr>
      <vt:lpstr>INSTRUMENT: MOJE DOSTĘPNE MIEJSCE PRACY</vt:lpstr>
      <vt:lpstr>  Bon na Start  ZAŁOŻENIA </vt:lpstr>
      <vt:lpstr>INSTRUMENT: BON NA START</vt:lpstr>
      <vt:lpstr>INSTRUMENT: BON NA START</vt:lpstr>
      <vt:lpstr>INSTRUMENT: BON NA START</vt:lpstr>
      <vt:lpstr>INSTRUMENT: BON NA START</vt:lpstr>
      <vt:lpstr>INSTRUMENT: BON NA START</vt:lpstr>
      <vt:lpstr>INSTRUMENT: BON NA START</vt:lpstr>
      <vt:lpstr>INSTRUMENT: BON NA START</vt:lpstr>
      <vt:lpstr>INSTRUMENT: BON NA START</vt:lpstr>
      <vt:lpstr>INSTRUMENT: BON NA START</vt:lpstr>
      <vt:lpstr>INSTRUMENT: BON NA START</vt:lpstr>
      <vt:lpstr>INSTRUMENT: BON NA START</vt:lpstr>
      <vt:lpstr>  Bon na Start  PILOTAŻ </vt:lpstr>
      <vt:lpstr>INSTRUMENT: BON NA START</vt:lpstr>
      <vt:lpstr>INSTRUMENT: BON NA START</vt:lpstr>
      <vt:lpstr>INSTRUMENT: BON NA START</vt:lpstr>
      <vt:lpstr>INSTRUMENT: BON NA START</vt:lpstr>
      <vt:lpstr>INSTRUMENT: BON NA START</vt:lpstr>
      <vt:lpstr>  Centrum Komunikacji  ZAŁOŻENIA </vt:lpstr>
      <vt:lpstr>INSTRUMENT: CENTRUM KOMUNIKACJI</vt:lpstr>
      <vt:lpstr>INSTRUMENT: CENTRUM KOMUNIKACJI</vt:lpstr>
      <vt:lpstr>INSTRUMENT: CENTRUM KOMUNIKACJI</vt:lpstr>
      <vt:lpstr>INSTRUMENT: CENTRUM KOMUNIKACJI</vt:lpstr>
      <vt:lpstr>INSTRUMENT: CENTRUM KOMUNIKACJI</vt:lpstr>
      <vt:lpstr>INSTRUMENT: CENTRUM KOMUNIKACJI</vt:lpstr>
      <vt:lpstr>INSTRUMENT: CENTRUM KOMUNIKACJI</vt:lpstr>
      <vt:lpstr>INSTRUMENT: CENTRUM KOMUNIKACJI</vt:lpstr>
      <vt:lpstr>INSTRUMENT: CENTRUM KOMUNIKACJI</vt:lpstr>
      <vt:lpstr>INSTRUMENT: CENTRUM KOMUNIKACJI</vt:lpstr>
      <vt:lpstr>INSTRUMENT: CENTRUM KOMUNIKACJI</vt:lpstr>
      <vt:lpstr>  Centrum Komunikacji  PILOTAŻ </vt:lpstr>
      <vt:lpstr>INSTRUMENT: CENTRUM KOMUNIKACJI</vt:lpstr>
      <vt:lpstr>INSTRUMENT: CENTRUM KOMUNIKACJI</vt:lpstr>
      <vt:lpstr>INSTRUMENT: CENTRUM KOMUNIKACJI</vt:lpstr>
      <vt:lpstr>INSTRUMENT: CENTRUM KOMUNIKACJI</vt:lpstr>
      <vt:lpstr>INSTRUMENT: CENTRUM KOMUNIKACJI</vt:lpstr>
      <vt:lpstr>INSTRUMENT: CENTRUM KOMUNIKACJI</vt:lpstr>
      <vt:lpstr>INSTRUMENT: CENTRUM KOMUNIKACJI</vt:lpstr>
      <vt:lpstr>INSTRUMENT: CENTRUM KOMUNIKACJI</vt:lpstr>
      <vt:lpstr>INSTRUMENT: CENTRUM KOMUNIKACJI</vt:lpstr>
      <vt:lpstr>  Polski Związek Głuchych rekomenduje do wdrożenia do systemu prawnego w pierwszej kolejności:  CENTRUM KOMUNIKACJI BON NA START  </vt:lpstr>
      <vt:lpstr>Dziękujemy za uwagę.</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Konsultacje instrumentów wspierania osób niepełnosprawnych w zakresie pozyskania przez nie zatrudnienia, w tym przechodzenia pomiędzy rehabilitacją społeczną a zawodową.  Instrumenty opracowane przez PZG.</dc:title>
  <dc:creator>Gawska Agata</dc:creator>
  <cp:lastModifiedBy>Sławomir Szymanek</cp:lastModifiedBy>
  <cp:revision>71</cp:revision>
  <dcterms:created xsi:type="dcterms:W3CDTF">2022-01-03T12:22:49Z</dcterms:created>
  <dcterms:modified xsi:type="dcterms:W3CDTF">2023-11-22T08:59:47Z</dcterms:modified>
</cp:coreProperties>
</file>